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362" r:id="rId3"/>
    <p:sldId id="360" r:id="rId4"/>
    <p:sldId id="359" r:id="rId5"/>
    <p:sldId id="361" r:id="rId6"/>
    <p:sldId id="358" r:id="rId7"/>
    <p:sldId id="3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8" y="1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5CFEA-A1F2-4272-8604-8989DC8762E9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2D86E-AB52-44C8-937B-5402E781E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50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>
            <a:extLst>
              <a:ext uri="{FF2B5EF4-FFF2-40B4-BE49-F238E27FC236}">
                <a16:creationId xmlns:a16="http://schemas.microsoft.com/office/drawing/2014/main" id="{98C8D9AE-0AA1-09F4-2F1C-27DBAAB31F1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554362F-672B-4AAF-8EA0-9CEDB76C491A}" type="datetime1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9/20/2022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EEC3B7B-AFE0-F163-43D7-32E8A8CE1A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B5BBBF-8838-44DF-9051-6FBA2CFD88D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66C27E9A-639D-CCD8-C1C7-06F1B75296F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3D662B4-4F7E-F069-EE69-CF4B8E8BFA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257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>
            <a:extLst>
              <a:ext uri="{FF2B5EF4-FFF2-40B4-BE49-F238E27FC236}">
                <a16:creationId xmlns:a16="http://schemas.microsoft.com/office/drawing/2014/main" id="{D5048A4C-95EE-A4AA-FDA8-E4323FA03D77}"/>
              </a:ext>
            </a:extLst>
          </p:cNvPr>
          <p:cNvSpPr>
            <a:spLocks noChangeShapeType="1"/>
          </p:cNvSpPr>
          <p:nvPr/>
        </p:nvSpPr>
        <p:spPr bwMode="auto">
          <a:xfrm>
            <a:off x="1" y="1708150"/>
            <a:ext cx="12196233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075" name="Arc 3">
            <a:extLst>
              <a:ext uri="{FF2B5EF4-FFF2-40B4-BE49-F238E27FC236}">
                <a16:creationId xmlns:a16="http://schemas.microsoft.com/office/drawing/2014/main" id="{C4C0766F-6A55-DA74-17C4-93DD3AB952C1}"/>
              </a:ext>
            </a:extLst>
          </p:cNvPr>
          <p:cNvSpPr>
            <a:spLocks/>
          </p:cNvSpPr>
          <p:nvPr/>
        </p:nvSpPr>
        <p:spPr bwMode="auto">
          <a:xfrm>
            <a:off x="0" y="842963"/>
            <a:ext cx="38608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5D41CDA-5064-F6AB-FF72-B1A8E0F1CF43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3657601" y="427038"/>
            <a:ext cx="8532284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8B230F5F-4302-3337-FE51-183B358D8214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588000" y="1752600"/>
            <a:ext cx="60960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F249545C-CCD2-6573-D6D0-5172070DB97D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F5C57C97-FADE-58F4-6F0B-199028F5B0B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3FA3A713-C103-1474-CDC7-D9F5F4F5E1A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A8FAADD-5472-4880-8464-F6B35440D5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53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4C3F6-DF06-F1A9-9F5B-D884D43A7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95CF6B-A455-172E-5D3D-B583D288C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108CA-28E1-F374-3942-352046EEA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B723B-B509-8358-4974-D1FBC307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0F6C5-A0EC-C681-E019-D2EB32E8C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6A87D-F0F3-4EDF-9790-A0D06E7367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773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4DB5B2-63D7-6C33-D975-E4C14ABF09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55200" y="609600"/>
            <a:ext cx="2032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C0DB3D-BB4C-50A7-48C1-F4D3FBE318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759200" y="609600"/>
            <a:ext cx="58928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41063-870E-52C6-57D2-F1DE7088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88823-1340-CC85-E1F9-C6D34FC0B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ACECB-B5DE-CBD1-7356-5C2C74745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E8AC6-600F-468D-A5FB-002F0A7033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543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73DCE7-925F-5A20-C347-2CBAF80DC2DD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3759200" y="609600"/>
            <a:ext cx="81280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244FC5-9F0E-F47D-B328-59422527F2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06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1F0252-03E1-C3BF-3E01-0A9F632E3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7A408-4E0E-0F0D-6643-010C2870F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42282E91-226D-4F48-9A0F-57DBFBE1B1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949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59B99-BB2C-77E6-2BDA-6E9087E94479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3759200" y="609600"/>
            <a:ext cx="8128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61F7A-9F84-B840-EEE5-8A13D7DD275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759200" y="1981200"/>
            <a:ext cx="396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01E8A8-8235-B320-C367-CF11B6D70085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7924800" y="1981200"/>
            <a:ext cx="396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FB9E5D-037B-D954-F57C-40819958D080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3759200" y="4114800"/>
            <a:ext cx="396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935CFE-8EEC-BF28-1E55-D4F3F0F809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924800" y="4114800"/>
            <a:ext cx="396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11E125-FACB-CD8B-E7FA-A2E8C66BC4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06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B18818-6D6D-2C6C-3F96-801D31ED6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3F71CD-A0DE-81EF-6DC6-0E322357A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ABB63DF-105F-404A-9CCC-7F34AAF5DD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31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738EC-A8DB-ADA8-44B6-D3A190039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9D7CF-5425-9971-149D-FC24A3856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B6671-8816-248F-24EC-EF94AEDEF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6931D-00E3-DA4D-237E-11F843E3E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FDB63-827A-A366-13AD-E54702E57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A4C10-5CC2-42E6-A3A4-05434F5A83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223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9A2AB-C9AA-B3B1-BFD1-C950F7022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C1CD6-780F-B2DB-D4A0-4F3D96720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C82B1-FE9C-BA6F-EABA-0DFAFCF5A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46945-EBB7-88B8-A38C-B2B0DC2B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F0EE7-CB73-D6A7-AED2-4988C44FF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36829-692B-4A06-9A2E-8CCDF09C03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169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6A77C-C617-DA24-9B8B-B4EF952A5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73BB7-C221-18EA-E00E-51E59C670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59200" y="1981200"/>
            <a:ext cx="396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8398A7-E3BD-2886-7E4F-F0B4E1E27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24800" y="1981200"/>
            <a:ext cx="396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F98AA-BEBE-017F-25FD-AE988465F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3D188C-2A43-62E0-4BD1-D276B3444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F0783-8793-9431-5C93-19FB3A15E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412F8-DD48-444A-AE14-AC36E6FB72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7723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30129-27BA-2BF3-2D4B-75D5C8E46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713D6-1D7A-6B7A-933D-CB01EF7AA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A6476E-C00F-C0B0-F82D-D3A5E42BE8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D539B9-4ED4-953D-3A80-0203E09B8A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C2F4E1-77B8-63E6-98B0-1ED4A66126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485EBD-B106-B0E2-E1B9-1386F65E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A7C97B-DD8D-6E5C-6564-B56EA186C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0DD5CF-77BD-4E59-4750-26CC4894A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4A0EB-8E90-4D14-AF90-A3CFE84EC7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16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3AF34-CE97-01CE-4A69-73DCDCC27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EC0EB-37D1-7FE0-144A-D13F3E68A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B3DF00-8FE8-3732-AA08-64286F3C8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3D86C-8CDB-8D7E-1627-C3DC83DFB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062ED-83F6-48A8-9F78-32224896F2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496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F41404-0362-1873-33AA-E7A2AC193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6F05E9-3433-379C-1076-1EDFAEDD3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EDF6F7-9FED-E569-4904-D3533C3BC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CE786-BA8F-4A2E-ABA6-E75668AC87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16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237E9-BE23-7176-EBE3-DF19E7CF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EC144-BD62-5200-24AD-ADAC58C38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3D8CB2-22AA-8CD0-2121-FF3C72957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425B4-BCD9-6443-E696-ED755DAB6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F5CC11-B5D9-6663-BAD2-ADE1753D1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DCCDB-BA68-21ED-BF18-8E9892487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7DDAF-AB75-4027-ADB8-A69C84F18B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48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2A11B-832F-EAC8-BB3B-CAB5C420B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7C39B0-7BE0-2F23-4C6E-4EE80F6DDE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5EA733-E358-064F-04E2-FBB71C1B5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E7B9EA-8E09-00D4-550C-2C1FC63FE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FC4788-BDB4-0544-AABF-6E16894CD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E08802-84B3-22D3-D4D3-60E2C38D2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07FA8-816D-48D2-AAED-03D50208A4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12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>
            <a:extLst>
              <a:ext uri="{FF2B5EF4-FFF2-40B4-BE49-F238E27FC236}">
                <a16:creationId xmlns:a16="http://schemas.microsoft.com/office/drawing/2014/main" id="{95B59551-E136-471D-EE99-96191F96C38C}"/>
              </a:ext>
            </a:extLst>
          </p:cNvPr>
          <p:cNvSpPr>
            <a:spLocks/>
          </p:cNvSpPr>
          <p:nvPr/>
        </p:nvSpPr>
        <p:spPr bwMode="auto">
          <a:xfrm>
            <a:off x="0" y="842963"/>
            <a:ext cx="38608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9455F79-43FA-818C-33B0-27A365491D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759200" y="609600"/>
            <a:ext cx="812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5E2E019-793B-F045-27C1-3753441D9C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759200" y="1981200"/>
            <a:ext cx="8128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4B911C2-0FF7-50DE-536F-7753A19BBF8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6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3025928-FCA2-48C8-F53F-BD1431B8C94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752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075A1B9-70D5-6149-8831-37A8E29A98A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fld id="{14217F3C-53FF-4BDB-B919-C922F522DA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802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anose="020B0606020202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F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3958950-4B70-EA49-81A1-73BD74BCAE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46246" y="152400"/>
            <a:ext cx="10090856" cy="15240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4800" i="1" dirty="0"/>
              <a:t>Group Discussion </a:t>
            </a:r>
            <a:br>
              <a:rPr lang="en-US" altLang="en-US" sz="4800" i="1" dirty="0"/>
            </a:br>
            <a:r>
              <a:rPr lang="en-US" altLang="en-US" sz="4800" i="1" dirty="0"/>
              <a:t>Russo-Ukrainian War of 2022</a:t>
            </a:r>
            <a:endParaRPr lang="en-US" altLang="en-US" sz="3200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9FE662B-B4BB-9253-3398-E04BD47B8D7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27420" y="1812560"/>
            <a:ext cx="4572000" cy="4513289"/>
          </a:xfrm>
          <a:noFill/>
          <a:ln/>
        </p:spPr>
        <p:txBody>
          <a:bodyPr/>
          <a:lstStyle/>
          <a:p>
            <a:endParaRPr lang="en-US" altLang="en-US" sz="2000" dirty="0"/>
          </a:p>
          <a:p>
            <a:r>
              <a:rPr lang="en-US" altLang="en-US" sz="1600" i="1" dirty="0"/>
              <a:t>The Dupuy Institute</a:t>
            </a:r>
            <a:endParaRPr lang="en-US" altLang="en-US" sz="1600" dirty="0"/>
          </a:p>
          <a:p>
            <a:r>
              <a:rPr lang="en-US" altLang="en-US" sz="1600" dirty="0"/>
              <a:t>8215 </a:t>
            </a:r>
            <a:r>
              <a:rPr lang="en-US" altLang="en-US" sz="1600" dirty="0" err="1"/>
              <a:t>Wolftrap</a:t>
            </a:r>
            <a:r>
              <a:rPr lang="en-US" altLang="en-US" sz="1600" dirty="0"/>
              <a:t> Road</a:t>
            </a:r>
          </a:p>
          <a:p>
            <a:r>
              <a:rPr lang="en-US" altLang="en-US" sz="1600" dirty="0"/>
              <a:t>Tysons Corner, VA 22003</a:t>
            </a:r>
          </a:p>
          <a:p>
            <a:r>
              <a:rPr lang="en-US" altLang="en-US" sz="1600" dirty="0"/>
              <a:t>(703) 289-0007</a:t>
            </a:r>
          </a:p>
          <a:p>
            <a:endParaRPr lang="en-US" altLang="en-US" sz="1600" dirty="0"/>
          </a:p>
          <a:p>
            <a:r>
              <a:rPr lang="en-US" altLang="en-US" sz="1600" i="1" dirty="0"/>
              <a:t>www.dupuyinstitute.org</a:t>
            </a:r>
          </a:p>
          <a:p>
            <a:endParaRPr lang="en-US" altLang="en-US" sz="1600" i="1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r>
              <a:rPr lang="en-US" altLang="en-US" sz="2000" dirty="0"/>
              <a:t>Notes by</a:t>
            </a:r>
          </a:p>
          <a:p>
            <a:r>
              <a:rPr lang="en-US" altLang="en-US" sz="2000" dirty="0"/>
              <a:t>Christopher A. Lawrence</a:t>
            </a:r>
          </a:p>
          <a:p>
            <a:r>
              <a:rPr lang="en-US" altLang="en-US" sz="1600" dirty="0"/>
              <a:t>28 September 2022</a:t>
            </a:r>
          </a:p>
          <a:p>
            <a:endParaRPr lang="en-US" altLang="en-US" sz="1600" dirty="0"/>
          </a:p>
          <a:p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1896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1F5CC-D6E8-55D1-BFBD-11DDC1D73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512" y="391487"/>
            <a:ext cx="10905688" cy="1143000"/>
          </a:xfrm>
        </p:spPr>
        <p:txBody>
          <a:bodyPr/>
          <a:lstStyle/>
          <a:p>
            <a:r>
              <a:rPr lang="en-US" dirty="0"/>
              <a:t>My Presentation in Norway in December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E13AB-2058-4775-8067-E647BA5E7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791" y="1534486"/>
            <a:ext cx="10813409" cy="503409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Current Outline: Some Observations from the War in Ukraine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/>
              <a:t>1. Losses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/>
              <a:t>2. Wounded-to-killed ratios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/>
              <a:t>3. Combat Effectiveness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4. Density of Deployment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/>
              <a:t>5. Urban Warfare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/>
              <a:t>6. U.S. Intelligence Advantage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/>
              <a:t>7. Duration of War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598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12A76-A816-FA5E-676B-20E1C47C9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947" y="352927"/>
            <a:ext cx="10764253" cy="1143000"/>
          </a:xfrm>
        </p:spPr>
        <p:txBody>
          <a:bodyPr/>
          <a:lstStyle/>
          <a:p>
            <a:r>
              <a:rPr lang="en-US" dirty="0"/>
              <a:t>My Russo-Ukrainian War 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AD11A-04F6-1B13-68C1-F96A29688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5242" y="1495927"/>
            <a:ext cx="10764253" cy="6043863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I am currently working on a book called “The Battle of Kyiv: The Fight for Ukraine’s Capital”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Primarily based on open sources, no special inside knowledge.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But we do have 100+ blog posts on the subject on our blog </a:t>
            </a:r>
            <a:r>
              <a:rPr lang="en-US" sz="1600" i="1" dirty="0"/>
              <a:t>Mystics &amp; Statistics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Completion October/November maybe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Better to do now, or wait?</a:t>
            </a:r>
          </a:p>
          <a:p>
            <a:pPr lvl="1"/>
            <a:endParaRPr lang="en-US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Part of a series of four books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Battle of Kyiv (February - March)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Battle of Mariupol (February – May)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The Battle of Donbas (April – October)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Whatever comes next</a:t>
            </a:r>
          </a:p>
          <a:p>
            <a:pPr lvl="1"/>
            <a:endParaRPr lang="en-US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Each book is around 70,000 words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These are small books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But they do add up to one real book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700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E3889-5133-0335-AA20-7C5E15F50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578" y="383097"/>
            <a:ext cx="10940716" cy="1143000"/>
          </a:xfrm>
        </p:spPr>
        <p:txBody>
          <a:bodyPr/>
          <a:lstStyle/>
          <a:p>
            <a:r>
              <a:rPr lang="en-US" dirty="0"/>
              <a:t>So what do we want to discuss?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2DEE6-2398-1BE1-FB57-C95389FDC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578" y="1642145"/>
            <a:ext cx="10940716" cy="483275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Losses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Wounded-to-Killed Ratios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Quality of the Ukraine Army versus Russian Army?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Combat Effectiveness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16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Urban Warfare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2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U.S. Intelligence Advantage</a:t>
            </a:r>
          </a:p>
        </p:txBody>
      </p:sp>
    </p:spTree>
    <p:extLst>
      <p:ext uri="{BB962C8B-B14F-4D97-AF65-F5344CB8AC3E}">
        <p14:creationId xmlns:p14="http://schemas.microsoft.com/office/powerpoint/2010/main" val="3199374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1C3FC-0859-52DC-98F2-59B78F487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791" y="299208"/>
            <a:ext cx="10813409" cy="1076587"/>
          </a:xfrm>
        </p:spPr>
        <p:txBody>
          <a:bodyPr/>
          <a:lstStyle/>
          <a:p>
            <a:br>
              <a:rPr lang="en-US" sz="4800" dirty="0"/>
            </a:br>
            <a:r>
              <a:rPr lang="en-US" sz="4800" dirty="0"/>
              <a:t>Is Modern Combat Changing?</a:t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EC856-641F-18CB-6677-F991DFCE7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791" y="1560353"/>
            <a:ext cx="10426583" cy="5182997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Is the tank obsolete?</a:t>
            </a:r>
          </a:p>
          <a:p>
            <a:endParaRPr lang="en-US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Value of drones?</a:t>
            </a:r>
          </a:p>
          <a:p>
            <a:endParaRPr lang="en-US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Density of Deployment</a:t>
            </a:r>
          </a:p>
          <a:p>
            <a:endParaRPr lang="en-US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Loss Rates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Percent per day per division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Average loss rates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Intense loss rates</a:t>
            </a:r>
          </a:p>
          <a:p>
            <a:endParaRPr lang="en-US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Changing Value of Wound-to-killed ratios</a:t>
            </a:r>
          </a:p>
        </p:txBody>
      </p:sp>
    </p:spTree>
    <p:extLst>
      <p:ext uri="{BB962C8B-B14F-4D97-AF65-F5344CB8AC3E}">
        <p14:creationId xmlns:p14="http://schemas.microsoft.com/office/powerpoint/2010/main" val="747117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B8F40-D1F4-7659-06EC-84A49930C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484" y="609600"/>
            <a:ext cx="10940716" cy="1143000"/>
          </a:xfrm>
        </p:spPr>
        <p:txBody>
          <a:bodyPr/>
          <a:lstStyle/>
          <a:p>
            <a:r>
              <a:rPr lang="en-US" dirty="0"/>
              <a:t>Two possible hypotheses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45824-EDC7-C311-B9C2-490A661C0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84" y="2049379"/>
            <a:ext cx="10764253" cy="480862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War will continue into 2024</a:t>
            </a:r>
          </a:p>
          <a:p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War may end with the removal of Putin</a:t>
            </a:r>
          </a:p>
          <a:p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No really uses the word “hypotheses” in this business. They call everything a theory. Never knew why.</a:t>
            </a:r>
          </a:p>
        </p:txBody>
      </p:sp>
    </p:spTree>
    <p:extLst>
      <p:ext uri="{BB962C8B-B14F-4D97-AF65-F5344CB8AC3E}">
        <p14:creationId xmlns:p14="http://schemas.microsoft.com/office/powerpoint/2010/main" val="3570127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F9D4D-CA2B-1234-BA12-13A6CF9F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358" y="609600"/>
            <a:ext cx="10988842" cy="1143000"/>
          </a:xfrm>
        </p:spPr>
        <p:txBody>
          <a:bodyPr/>
          <a:lstStyle/>
          <a:p>
            <a:r>
              <a:rPr lang="en-US" dirty="0"/>
              <a:t>Have at it !!!</a:t>
            </a:r>
          </a:p>
        </p:txBody>
      </p:sp>
    </p:spTree>
    <p:extLst>
      <p:ext uri="{BB962C8B-B14F-4D97-AF65-F5344CB8AC3E}">
        <p14:creationId xmlns:p14="http://schemas.microsoft.com/office/powerpoint/2010/main" val="95728231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315</Words>
  <Application>Microsoft Office PowerPoint</Application>
  <PresentationFormat>Widescreen</PresentationFormat>
  <Paragraphs>79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Calibri</vt:lpstr>
      <vt:lpstr>Courier New</vt:lpstr>
      <vt:lpstr>Monotype Sorts</vt:lpstr>
      <vt:lpstr>Times New Roman</vt:lpstr>
      <vt:lpstr>Default Design</vt:lpstr>
      <vt:lpstr>Group Discussion  Russo-Ukrainian War of 2022</vt:lpstr>
      <vt:lpstr>My Presentation in Norway in December</vt:lpstr>
      <vt:lpstr>My Russo-Ukrainian War Books</vt:lpstr>
      <vt:lpstr>So what do we want to discuss?</vt:lpstr>
      <vt:lpstr> Is Modern Combat Changing? </vt:lpstr>
      <vt:lpstr>Two possible hypotheses</vt:lpstr>
      <vt:lpstr>Have at it 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Dupuy Institute  Iraq, Data, Hypotheses and Afghanistan</dc:title>
  <dc:creator>Chris Lawrence</dc:creator>
  <cp:lastModifiedBy>Chris Lawrence</cp:lastModifiedBy>
  <cp:revision>14</cp:revision>
  <dcterms:created xsi:type="dcterms:W3CDTF">2022-09-06T20:08:21Z</dcterms:created>
  <dcterms:modified xsi:type="dcterms:W3CDTF">2022-09-20T15:39:35Z</dcterms:modified>
</cp:coreProperties>
</file>