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312" r:id="rId4"/>
    <p:sldId id="298" r:id="rId5"/>
    <p:sldId id="300" r:id="rId6"/>
    <p:sldId id="271" r:id="rId7"/>
    <p:sldId id="273" r:id="rId8"/>
    <p:sldId id="274" r:id="rId9"/>
    <p:sldId id="275" r:id="rId10"/>
    <p:sldId id="305" r:id="rId11"/>
    <p:sldId id="304" r:id="rId12"/>
    <p:sldId id="261" r:id="rId13"/>
    <p:sldId id="297" r:id="rId14"/>
    <p:sldId id="268" r:id="rId15"/>
    <p:sldId id="258" r:id="rId16"/>
    <p:sldId id="270" r:id="rId17"/>
    <p:sldId id="264" r:id="rId18"/>
    <p:sldId id="262" r:id="rId19"/>
    <p:sldId id="263" r:id="rId20"/>
    <p:sldId id="265" r:id="rId21"/>
    <p:sldId id="266" r:id="rId22"/>
    <p:sldId id="277" r:id="rId23"/>
    <p:sldId id="322" r:id="rId24"/>
    <p:sldId id="279" r:id="rId25"/>
    <p:sldId id="303" r:id="rId26"/>
    <p:sldId id="307" r:id="rId27"/>
    <p:sldId id="301" r:id="rId28"/>
    <p:sldId id="259" r:id="rId29"/>
    <p:sldId id="260" r:id="rId30"/>
    <p:sldId id="278" r:id="rId31"/>
    <p:sldId id="269" r:id="rId32"/>
    <p:sldId id="308" r:id="rId33"/>
    <p:sldId id="286" r:id="rId34"/>
    <p:sldId id="309" r:id="rId35"/>
    <p:sldId id="324" r:id="rId36"/>
    <p:sldId id="311" r:id="rId37"/>
    <p:sldId id="276" r:id="rId38"/>
    <p:sldId id="302" r:id="rId39"/>
    <p:sldId id="289" r:id="rId40"/>
    <p:sldId id="306" r:id="rId41"/>
    <p:sldId id="316" r:id="rId42"/>
    <p:sldId id="317" r:id="rId43"/>
    <p:sldId id="318" r:id="rId44"/>
    <p:sldId id="281" r:id="rId45"/>
    <p:sldId id="282" r:id="rId46"/>
    <p:sldId id="288" r:id="rId47"/>
    <p:sldId id="315" r:id="rId48"/>
    <p:sldId id="283" r:id="rId49"/>
    <p:sldId id="290" r:id="rId50"/>
    <p:sldId id="313" r:id="rId51"/>
    <p:sldId id="314" r:id="rId52"/>
    <p:sldId id="287" r:id="rId53"/>
    <p:sldId id="310" r:id="rId54"/>
    <p:sldId id="295" r:id="rId55"/>
    <p:sldId id="285" r:id="rId56"/>
    <p:sldId id="321" r:id="rId57"/>
    <p:sldId id="292" r:id="rId58"/>
    <p:sldId id="284" r:id="rId59"/>
    <p:sldId id="319" r:id="rId60"/>
    <p:sldId id="323" r:id="rId61"/>
    <p:sldId id="320" r:id="rId62"/>
    <p:sldId id="296" r:id="rId6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90" y="1278"/>
      </p:cViewPr>
      <p:guideLst/>
    </p:cSldViewPr>
  </p:slideViewPr>
  <p:notesTextViewPr>
    <p:cViewPr>
      <p:scale>
        <a:sx n="1" d="1"/>
        <a:sy n="1" d="1"/>
      </p:scale>
      <p:origin x="0" y="0"/>
    </p:cViewPr>
  </p:notesTextViewPr>
  <p:sorterViewPr>
    <p:cViewPr varScale="1">
      <p:scale>
        <a:sx n="100" d="100"/>
        <a:sy n="100" d="100"/>
      </p:scale>
      <p:origin x="0" y="-222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B85F-B200-4FC7-BC32-55ADB80E82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7BDD44-A758-43C0-80AD-66B88784A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4DE430-A3EF-466B-A374-6C8098A3D3FC}"/>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5" name="Footer Placeholder 4">
            <a:extLst>
              <a:ext uri="{FF2B5EF4-FFF2-40B4-BE49-F238E27FC236}">
                <a16:creationId xmlns:a16="http://schemas.microsoft.com/office/drawing/2014/main" id="{507A69F8-D40B-4B19-8567-83C3A1FE5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F44DF-D956-4E7C-92F9-80067CD1CE30}"/>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314619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F279-1BC0-48FA-B9C2-489BE0CF97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9CED63-4870-4FDE-AAC2-2BF6FDD92D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E2ACC-E5C8-4DF8-80C8-21739CA2A378}"/>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5" name="Footer Placeholder 4">
            <a:extLst>
              <a:ext uri="{FF2B5EF4-FFF2-40B4-BE49-F238E27FC236}">
                <a16:creationId xmlns:a16="http://schemas.microsoft.com/office/drawing/2014/main" id="{29C1819D-4A15-44D2-80D2-1B3B26657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2042C-8D23-4229-B2A2-1050CB814AC1}"/>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253309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44A97-FA08-4740-9257-CF09ABD90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95DDF-4235-4C6A-A227-D34B30335A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1C42A-619D-4591-96E0-DDC81008C99D}"/>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5" name="Footer Placeholder 4">
            <a:extLst>
              <a:ext uri="{FF2B5EF4-FFF2-40B4-BE49-F238E27FC236}">
                <a16:creationId xmlns:a16="http://schemas.microsoft.com/office/drawing/2014/main" id="{E330371D-5EA1-4AF3-9EBB-2F34B4C8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3388-62D8-4DF6-9003-05D90A9A14B0}"/>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183709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FF07-BFC7-4D43-B425-E3A1FC72A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6C62BB-2A7C-4FF3-AFC4-AE3C383E6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711FF-A070-45F0-A97F-722EDEC480E6}"/>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5" name="Footer Placeholder 4">
            <a:extLst>
              <a:ext uri="{FF2B5EF4-FFF2-40B4-BE49-F238E27FC236}">
                <a16:creationId xmlns:a16="http://schemas.microsoft.com/office/drawing/2014/main" id="{A661B4EC-389D-4B78-8C99-9E03AAEA8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80E38-5EC2-4806-9D01-EE4CAEECD98D}"/>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381753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2387-7589-431B-A17E-EE50A23FA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72D37B-4305-4450-AB50-D3336426C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4FA98A-B389-4363-AAFD-039CC9214F8D}"/>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5" name="Footer Placeholder 4">
            <a:extLst>
              <a:ext uri="{FF2B5EF4-FFF2-40B4-BE49-F238E27FC236}">
                <a16:creationId xmlns:a16="http://schemas.microsoft.com/office/drawing/2014/main" id="{8E18C430-CA97-45FA-BA1E-3BD486776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F49CE-F3B0-49FB-B921-A730DF0FA96D}"/>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294682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5854-A401-45A2-BE11-E57432D16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20C7F-3204-419C-86EF-C71DCEAF9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93FDB-D026-48D4-A18A-5230309E5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FD8481-0A33-4AE4-B181-2622D9F439B0}"/>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6" name="Footer Placeholder 5">
            <a:extLst>
              <a:ext uri="{FF2B5EF4-FFF2-40B4-BE49-F238E27FC236}">
                <a16:creationId xmlns:a16="http://schemas.microsoft.com/office/drawing/2014/main" id="{1D468839-A090-4912-A9EA-1C4AEFBA6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C7629-F7C9-4D61-9474-F6164D37FE2C}"/>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172772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7EB9-1317-4A88-94CC-0B0C2EFE76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87C174-EECC-4E3F-958B-4B0A4FF20C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FE7B6D-3500-4509-9151-F485E4E3F7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6F0AF6-7514-4094-8204-1DDC3AD58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64EE0E-556E-4C5E-AAE7-8B88C77403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E291-AF02-40D9-AAC1-76C5D3B7E202}"/>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8" name="Footer Placeholder 7">
            <a:extLst>
              <a:ext uri="{FF2B5EF4-FFF2-40B4-BE49-F238E27FC236}">
                <a16:creationId xmlns:a16="http://schemas.microsoft.com/office/drawing/2014/main" id="{CAD6F8E9-AC6E-40D8-89FD-83C688A20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CACB3D-95B6-4BE4-A36C-6F792EFEF59C}"/>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304771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A3B7-8356-4A5A-9974-AD75CC0B50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EAF6E6-D032-4C62-997C-B251983C691F}"/>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4" name="Footer Placeholder 3">
            <a:extLst>
              <a:ext uri="{FF2B5EF4-FFF2-40B4-BE49-F238E27FC236}">
                <a16:creationId xmlns:a16="http://schemas.microsoft.com/office/drawing/2014/main" id="{47C282CD-69A3-4560-A61C-343281AE7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5A895-EFDF-4E83-8C9B-018EEF2D2836}"/>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203204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F86F-6B3D-48CC-8121-484FAEAD235E}"/>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3" name="Footer Placeholder 2">
            <a:extLst>
              <a:ext uri="{FF2B5EF4-FFF2-40B4-BE49-F238E27FC236}">
                <a16:creationId xmlns:a16="http://schemas.microsoft.com/office/drawing/2014/main" id="{B710E202-E2F8-4C4D-AFB8-747995D558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49BE86-316D-4444-A413-2AB1BB9AAB07}"/>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109178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142A-A9A1-4FC1-A16D-9AF62E55F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2600E4-08E8-47F5-9BEB-DA921B446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A7352C-EFE1-4016-8EAA-29A73C0AF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D69F7-CE91-43C0-AF22-BD4CC2703542}"/>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6" name="Footer Placeholder 5">
            <a:extLst>
              <a:ext uri="{FF2B5EF4-FFF2-40B4-BE49-F238E27FC236}">
                <a16:creationId xmlns:a16="http://schemas.microsoft.com/office/drawing/2014/main" id="{C282C20E-8447-4D9B-8427-C7F8F3DF0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8F259-4B48-445B-9C6C-A9FF416BDA75}"/>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157010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D408-2158-46F1-914D-CE0910181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ED2C9-5CB6-403B-8CFF-3E2C2F9F1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997DE-E803-41FA-B26D-9133870F0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20E7A-A96E-4008-B7EE-D5A411FA5406}"/>
              </a:ext>
            </a:extLst>
          </p:cNvPr>
          <p:cNvSpPr>
            <a:spLocks noGrp="1"/>
          </p:cNvSpPr>
          <p:nvPr>
            <p:ph type="dt" sz="half" idx="10"/>
          </p:nvPr>
        </p:nvSpPr>
        <p:spPr/>
        <p:txBody>
          <a:bodyPr/>
          <a:lstStyle/>
          <a:p>
            <a:fld id="{EC2F24BA-18C9-4C82-B15D-F78D630A9E3B}" type="datetimeFigureOut">
              <a:rPr lang="en-US" smtClean="0"/>
              <a:t>11/17/2022</a:t>
            </a:fld>
            <a:endParaRPr lang="en-US"/>
          </a:p>
        </p:txBody>
      </p:sp>
      <p:sp>
        <p:nvSpPr>
          <p:cNvPr id="6" name="Footer Placeholder 5">
            <a:extLst>
              <a:ext uri="{FF2B5EF4-FFF2-40B4-BE49-F238E27FC236}">
                <a16:creationId xmlns:a16="http://schemas.microsoft.com/office/drawing/2014/main" id="{DD608C4C-2F7C-4826-A749-E9869F9D2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0F7B3-3F02-4A25-9820-6DBA87F2C76F}"/>
              </a:ext>
            </a:extLst>
          </p:cNvPr>
          <p:cNvSpPr>
            <a:spLocks noGrp="1"/>
          </p:cNvSpPr>
          <p:nvPr>
            <p:ph type="sldNum" sz="quarter" idx="12"/>
          </p:nvPr>
        </p:nvSpPr>
        <p:spPr/>
        <p:txBody>
          <a:bodyPr/>
          <a:lstStyle/>
          <a:p>
            <a:fld id="{43A94344-7582-418E-A69A-786DF0BBE477}" type="slidenum">
              <a:rPr lang="en-US" smtClean="0"/>
              <a:t>‹#›</a:t>
            </a:fld>
            <a:endParaRPr lang="en-US"/>
          </a:p>
        </p:txBody>
      </p:sp>
    </p:spTree>
    <p:extLst>
      <p:ext uri="{BB962C8B-B14F-4D97-AF65-F5344CB8AC3E}">
        <p14:creationId xmlns:p14="http://schemas.microsoft.com/office/powerpoint/2010/main" val="318500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8D506-9C01-462E-A150-097EE3D03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13A9C-356F-462C-BF38-BFBE45FCC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974F5-EE0D-4AA9-A5E0-A78A8A9EB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F24BA-18C9-4C82-B15D-F78D630A9E3B}" type="datetimeFigureOut">
              <a:rPr lang="en-US" smtClean="0"/>
              <a:t>11/17/2022</a:t>
            </a:fld>
            <a:endParaRPr lang="en-US"/>
          </a:p>
        </p:txBody>
      </p:sp>
      <p:sp>
        <p:nvSpPr>
          <p:cNvPr id="5" name="Footer Placeholder 4">
            <a:extLst>
              <a:ext uri="{FF2B5EF4-FFF2-40B4-BE49-F238E27FC236}">
                <a16:creationId xmlns:a16="http://schemas.microsoft.com/office/drawing/2014/main" id="{084FFEAA-F809-47BE-9010-63C6118DA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35640E-1187-4E7C-8CC9-ABB83B3FE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94344-7582-418E-A69A-786DF0BBE477}" type="slidenum">
              <a:rPr lang="en-US" smtClean="0"/>
              <a:t>‹#›</a:t>
            </a:fld>
            <a:endParaRPr lang="en-US"/>
          </a:p>
        </p:txBody>
      </p:sp>
    </p:spTree>
    <p:extLst>
      <p:ext uri="{BB962C8B-B14F-4D97-AF65-F5344CB8AC3E}">
        <p14:creationId xmlns:p14="http://schemas.microsoft.com/office/powerpoint/2010/main" val="169251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1.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A2B0FB-91BB-42EB-BC08-FDA905781C0A}"/>
              </a:ext>
            </a:extLst>
          </p:cNvPr>
          <p:cNvSpPr txBox="1"/>
          <p:nvPr/>
        </p:nvSpPr>
        <p:spPr>
          <a:xfrm>
            <a:off x="1253425" y="853303"/>
            <a:ext cx="9685151" cy="5847755"/>
          </a:xfrm>
          <a:prstGeom prst="rect">
            <a:avLst/>
          </a:prstGeom>
          <a:noFill/>
        </p:spPr>
        <p:txBody>
          <a:bodyPr wrap="none" rtlCol="0">
            <a:spAutoFit/>
          </a:bodyPr>
          <a:lstStyle/>
          <a:p>
            <a:pPr algn="ctr"/>
            <a:r>
              <a:rPr lang="en-US" sz="6600" b="1" dirty="0"/>
              <a:t>THE CRITICALITY </a:t>
            </a:r>
          </a:p>
          <a:p>
            <a:pPr algn="ctr"/>
            <a:r>
              <a:rPr lang="en-US" sz="6600" b="1" dirty="0"/>
              <a:t>OF</a:t>
            </a:r>
          </a:p>
          <a:p>
            <a:pPr algn="ctr"/>
            <a:r>
              <a:rPr lang="en-US" sz="6600" b="1" dirty="0"/>
              <a:t>RESURECTING TDI &amp; TNDM</a:t>
            </a:r>
          </a:p>
          <a:p>
            <a:pPr algn="ctr"/>
            <a:endParaRPr lang="en-US" sz="1200" b="1" dirty="0"/>
          </a:p>
          <a:p>
            <a:pPr algn="ctr"/>
            <a:r>
              <a:rPr lang="en-US" sz="2000" b="1" i="1" dirty="0"/>
              <a:t>Why I believe TDI must become</a:t>
            </a:r>
          </a:p>
          <a:p>
            <a:pPr algn="ctr"/>
            <a:r>
              <a:rPr lang="en-US" sz="2000" b="1" i="1" dirty="0"/>
              <a:t>a </a:t>
            </a:r>
            <a:r>
              <a:rPr lang="en-US" sz="2000" b="1" i="1" u="sng" dirty="0"/>
              <a:t>permanent</a:t>
            </a:r>
            <a:r>
              <a:rPr lang="en-US" sz="2000" b="1" i="1" dirty="0"/>
              <a:t> D.O.D. ally and global military watchdog,</a:t>
            </a:r>
          </a:p>
          <a:p>
            <a:pPr algn="ctr"/>
            <a:r>
              <a:rPr lang="en-US" sz="2000" b="1" i="1" dirty="0"/>
              <a:t>and how I think it could happen.</a:t>
            </a:r>
          </a:p>
          <a:p>
            <a:pPr algn="ctr"/>
            <a:endParaRPr lang="en-US" b="1" dirty="0"/>
          </a:p>
          <a:p>
            <a:pPr algn="ctr"/>
            <a:endParaRPr lang="en-US" b="1" dirty="0"/>
          </a:p>
          <a:p>
            <a:pPr algn="ctr"/>
            <a:endParaRPr lang="en-US" b="1" dirty="0"/>
          </a:p>
          <a:p>
            <a:pPr algn="ctr"/>
            <a:endParaRPr lang="en-US" b="1" dirty="0"/>
          </a:p>
          <a:p>
            <a:pPr algn="ctr"/>
            <a:r>
              <a:rPr lang="en-US" sz="1600" b="1" dirty="0"/>
              <a:t>A non-Trevor Dupuy Institute Perspective</a:t>
            </a:r>
          </a:p>
          <a:p>
            <a:pPr algn="ctr"/>
            <a:r>
              <a:rPr lang="en-US" sz="1600" b="1" dirty="0"/>
              <a:t>With Trevor Dupuy Institute and Other Professional Inputs</a:t>
            </a:r>
          </a:p>
        </p:txBody>
      </p:sp>
      <p:sp>
        <p:nvSpPr>
          <p:cNvPr id="5" name="TextBox 4">
            <a:extLst>
              <a:ext uri="{FF2B5EF4-FFF2-40B4-BE49-F238E27FC236}">
                <a16:creationId xmlns:a16="http://schemas.microsoft.com/office/drawing/2014/main" id="{FCA5105F-EA83-4140-A964-A186908534B6}"/>
              </a:ext>
            </a:extLst>
          </p:cNvPr>
          <p:cNvSpPr txBox="1"/>
          <p:nvPr/>
        </p:nvSpPr>
        <p:spPr>
          <a:xfrm>
            <a:off x="10690466" y="6270171"/>
            <a:ext cx="1204176" cy="430887"/>
          </a:xfrm>
          <a:prstGeom prst="rect">
            <a:avLst/>
          </a:prstGeom>
          <a:noFill/>
        </p:spPr>
        <p:txBody>
          <a:bodyPr wrap="none" rtlCol="0">
            <a:spAutoFit/>
          </a:bodyPr>
          <a:lstStyle/>
          <a:p>
            <a:pPr algn="ctr"/>
            <a:r>
              <a:rPr lang="en-US" sz="1100" b="1" dirty="0"/>
              <a:t>Joe R. Follansbee</a:t>
            </a:r>
          </a:p>
          <a:p>
            <a:pPr algn="ctr"/>
            <a:r>
              <a:rPr lang="en-US" sz="1100" b="1" dirty="0"/>
              <a:t>9/29/2022</a:t>
            </a:r>
          </a:p>
        </p:txBody>
      </p:sp>
    </p:spTree>
    <p:extLst>
      <p:ext uri="{BB962C8B-B14F-4D97-AF65-F5344CB8AC3E}">
        <p14:creationId xmlns:p14="http://schemas.microsoft.com/office/powerpoint/2010/main" val="364400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A8481E-7455-42BD-AA2A-CA585DDF0B4C}"/>
              </a:ext>
            </a:extLst>
          </p:cNvPr>
          <p:cNvSpPr txBox="1"/>
          <p:nvPr/>
        </p:nvSpPr>
        <p:spPr>
          <a:xfrm>
            <a:off x="0" y="296762"/>
            <a:ext cx="12337224" cy="6186309"/>
          </a:xfrm>
          <a:prstGeom prst="rect">
            <a:avLst/>
          </a:prstGeom>
          <a:noFill/>
        </p:spPr>
        <p:txBody>
          <a:bodyPr wrap="none" rtlCol="0">
            <a:spAutoFit/>
          </a:bodyPr>
          <a:lstStyle/>
          <a:p>
            <a:pPr marL="342900" indent="-342900">
              <a:buAutoNum type="arabicPeriod"/>
            </a:pPr>
            <a:r>
              <a:rPr lang="en-US" b="1" dirty="0"/>
              <a:t>Relevance in the complex field of military history and military analysis must be earned, it cannot be bequeathed.</a:t>
            </a:r>
          </a:p>
          <a:p>
            <a:pPr marL="342900" indent="-342900">
              <a:buAutoNum type="arabicPeriod"/>
            </a:pPr>
            <a:endParaRPr lang="en-US" sz="800" b="1" dirty="0"/>
          </a:p>
          <a:p>
            <a:pPr marL="342900" indent="-342900">
              <a:buAutoNum type="arabicPeriod"/>
            </a:pPr>
            <a:r>
              <a:rPr lang="en-US" b="1" dirty="0"/>
              <a:t>There are many thousands of institutions and individuals doing historical research. </a:t>
            </a:r>
          </a:p>
          <a:p>
            <a:pPr marL="342900" indent="-342900">
              <a:buAutoNum type="arabicPeriod"/>
            </a:pPr>
            <a:endParaRPr lang="en-US" sz="800" b="1" dirty="0"/>
          </a:p>
          <a:p>
            <a:pPr marL="342900" indent="-342900">
              <a:buAutoNum type="arabicPeriod"/>
            </a:pPr>
            <a:r>
              <a:rPr lang="en-US" b="1" dirty="0"/>
              <a:t>There are </a:t>
            </a:r>
            <a:r>
              <a:rPr lang="en-US" b="1" i="1" u="sng" dirty="0"/>
              <a:t>very few </a:t>
            </a:r>
            <a:r>
              <a:rPr lang="en-US" b="1" dirty="0"/>
              <a:t>institutions or individual’s doings historical research blended with deterministic modeling.</a:t>
            </a:r>
          </a:p>
          <a:p>
            <a:pPr marL="342900" indent="-342900">
              <a:buAutoNum type="arabicPeriod"/>
            </a:pPr>
            <a:endParaRPr lang="en-US" sz="800" b="1" dirty="0"/>
          </a:p>
          <a:p>
            <a:pPr marL="342900" indent="-342900">
              <a:buAutoNum type="arabicPeriod"/>
            </a:pPr>
            <a:r>
              <a:rPr lang="en-US" b="1" dirty="0"/>
              <a:t>AI is nowhere near proximate enough to human analysis to replace TNDM at this point.  There needs to be a “HIL” </a:t>
            </a:r>
          </a:p>
          <a:p>
            <a:r>
              <a:rPr lang="en-US" b="1" dirty="0"/>
              <a:t>      (Human in the Loop) for deterministic modeling to work.</a:t>
            </a:r>
          </a:p>
          <a:p>
            <a:pPr marL="342900" indent="-342900">
              <a:buAutoNum type="arabicPeriod"/>
            </a:pPr>
            <a:endParaRPr lang="en-US" sz="800" b="1" dirty="0"/>
          </a:p>
          <a:p>
            <a:pPr marL="342900" indent="-342900">
              <a:buAutoNum type="arabicPeriod" startAt="5"/>
            </a:pPr>
            <a:r>
              <a:rPr lang="en-US" b="1" dirty="0"/>
              <a:t>There is relevance in each approach.     </a:t>
            </a:r>
            <a:r>
              <a:rPr lang="en-US" b="1" u="sng" dirty="0"/>
              <a:t>The latter is more complex </a:t>
            </a:r>
            <a:r>
              <a:rPr lang="en-US" b="1" i="1" u="sng" dirty="0"/>
              <a:t>AND OF GREATER NATIONAL VALUE.</a:t>
            </a:r>
            <a:r>
              <a:rPr lang="en-US" b="1" dirty="0"/>
              <a:t>  Anyone can </a:t>
            </a:r>
          </a:p>
          <a:p>
            <a:r>
              <a:rPr lang="en-US" b="1" dirty="0"/>
              <a:t>       postulate opinions, millions of individuals and thousands of organizations can and will DAILY.   But – only a very </a:t>
            </a:r>
          </a:p>
          <a:p>
            <a:r>
              <a:rPr lang="en-US" b="1" i="1" dirty="0"/>
              <a:t>       very few</a:t>
            </a:r>
            <a:r>
              <a:rPr lang="en-US" b="1" dirty="0"/>
              <a:t>, can deliver opinions BACKED by a second to none deterministic modeling method.  THIS – is a future CRITICAL</a:t>
            </a:r>
          </a:p>
          <a:p>
            <a:r>
              <a:rPr lang="en-US" b="1" i="1" dirty="0"/>
              <a:t>       </a:t>
            </a:r>
            <a:r>
              <a:rPr lang="en-US" b="1" dirty="0"/>
              <a:t>REALITY that will make the resurrected TDI – VITAL in the future.</a:t>
            </a:r>
            <a:endParaRPr lang="en-US" b="1" i="1" dirty="0"/>
          </a:p>
          <a:p>
            <a:pPr marL="342900" indent="-342900">
              <a:buAutoNum type="arabicPeriod"/>
            </a:pPr>
            <a:endParaRPr lang="en-US" sz="800" b="1" dirty="0"/>
          </a:p>
          <a:p>
            <a:r>
              <a:rPr lang="en-US" b="1" dirty="0"/>
              <a:t>6.   There is also greater relevance in historical research blended with deterministic modeling as it forces military science to be</a:t>
            </a:r>
          </a:p>
          <a:p>
            <a:r>
              <a:rPr lang="en-US" b="1" dirty="0"/>
              <a:t>       an applied science component of the research, increasing the value and resultant lessons learned impact.   It transcends the</a:t>
            </a:r>
          </a:p>
          <a:p>
            <a:r>
              <a:rPr lang="en-US" b="1" dirty="0"/>
              <a:t>       information conveyed from fact/opinion to fact/military science.   This is value and relevance of national security impact.</a:t>
            </a:r>
          </a:p>
          <a:p>
            <a:endParaRPr lang="en-US" sz="800" b="1" dirty="0"/>
          </a:p>
          <a:p>
            <a:r>
              <a:rPr lang="en-US" b="1" dirty="0"/>
              <a:t>7.   Deterministic modeling as an applied science has been mastered by few organizations and individuals.  The Dupuy</a:t>
            </a:r>
          </a:p>
          <a:p>
            <a:r>
              <a:rPr lang="en-US" b="1" dirty="0"/>
              <a:t>       Institution history is SECOND TO NONE.</a:t>
            </a:r>
          </a:p>
          <a:p>
            <a:endParaRPr lang="en-US" sz="800" b="1" dirty="0"/>
          </a:p>
          <a:p>
            <a:r>
              <a:rPr lang="en-US" b="1" dirty="0"/>
              <a:t>8.   Critically, deterministic modeling can also be used to PREDICT future combat results, a </a:t>
            </a:r>
            <a:r>
              <a:rPr lang="en-US" b="1" i="1" u="sng" dirty="0"/>
              <a:t>critical function </a:t>
            </a:r>
            <a:r>
              <a:rPr lang="en-US" b="1" dirty="0"/>
              <a:t>in a free democracy</a:t>
            </a:r>
          </a:p>
          <a:p>
            <a:pPr marL="342900" indent="-342900">
              <a:buAutoNum type="arabicPeriod" startAt="7"/>
            </a:pPr>
            <a:endParaRPr lang="en-US" sz="800" b="1" dirty="0"/>
          </a:p>
          <a:p>
            <a:r>
              <a:rPr lang="en-US" b="1" dirty="0"/>
              <a:t>9.   This independent predictive capability blended with a proven methodology and open-source (and therefore accountable)</a:t>
            </a:r>
          </a:p>
          <a:p>
            <a:r>
              <a:rPr lang="en-US" b="1" dirty="0"/>
              <a:t>       nature is essential in a democracy to provide an independent source for evaluating a national declaration of war.</a:t>
            </a:r>
          </a:p>
          <a:p>
            <a:endParaRPr lang="en-US" sz="800" b="1" dirty="0"/>
          </a:p>
          <a:p>
            <a:r>
              <a:rPr lang="en-US" b="1" dirty="0"/>
              <a:t>10.  It is these realities that makes the preservation of and continuation of The Dupuy Institute a </a:t>
            </a:r>
            <a:r>
              <a:rPr lang="en-US" b="1" i="1" u="sng" dirty="0"/>
              <a:t>national priority.</a:t>
            </a:r>
          </a:p>
        </p:txBody>
      </p:sp>
      <p:sp>
        <p:nvSpPr>
          <p:cNvPr id="5" name="TextBox 4">
            <a:extLst>
              <a:ext uri="{FF2B5EF4-FFF2-40B4-BE49-F238E27FC236}">
                <a16:creationId xmlns:a16="http://schemas.microsoft.com/office/drawing/2014/main" id="{E01BB3DB-36EB-4398-A5B3-C8BE563C5907}"/>
              </a:ext>
            </a:extLst>
          </p:cNvPr>
          <p:cNvSpPr txBox="1"/>
          <p:nvPr/>
        </p:nvSpPr>
        <p:spPr>
          <a:xfrm>
            <a:off x="4238172" y="0"/>
            <a:ext cx="3233257" cy="369332"/>
          </a:xfrm>
          <a:prstGeom prst="rect">
            <a:avLst/>
          </a:prstGeom>
          <a:noFill/>
        </p:spPr>
        <p:txBody>
          <a:bodyPr wrap="none" rtlCol="0">
            <a:spAutoFit/>
          </a:bodyPr>
          <a:lstStyle/>
          <a:p>
            <a:r>
              <a:rPr lang="en-US" b="1" u="sng" dirty="0"/>
              <a:t>BOTTOM LINE UP FRONT (BLUF)</a:t>
            </a:r>
          </a:p>
        </p:txBody>
      </p:sp>
    </p:spTree>
    <p:extLst>
      <p:ext uri="{BB962C8B-B14F-4D97-AF65-F5344CB8AC3E}">
        <p14:creationId xmlns:p14="http://schemas.microsoft.com/office/powerpoint/2010/main" val="113660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38565E-D620-4F66-97C9-F3D941648B72}"/>
              </a:ext>
            </a:extLst>
          </p:cNvPr>
          <p:cNvSpPr txBox="1"/>
          <p:nvPr/>
        </p:nvSpPr>
        <p:spPr>
          <a:xfrm>
            <a:off x="4354978" y="2875002"/>
            <a:ext cx="3482043" cy="1107996"/>
          </a:xfrm>
          <a:prstGeom prst="rect">
            <a:avLst/>
          </a:prstGeom>
          <a:noFill/>
        </p:spPr>
        <p:txBody>
          <a:bodyPr wrap="none" rtlCol="0">
            <a:spAutoFit/>
          </a:bodyPr>
          <a:lstStyle/>
          <a:p>
            <a:r>
              <a:rPr lang="en-US" sz="6600" b="1" dirty="0"/>
              <a:t>THE WHY</a:t>
            </a:r>
          </a:p>
        </p:txBody>
      </p:sp>
    </p:spTree>
    <p:extLst>
      <p:ext uri="{BB962C8B-B14F-4D97-AF65-F5344CB8AC3E}">
        <p14:creationId xmlns:p14="http://schemas.microsoft.com/office/powerpoint/2010/main" val="29920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e They Channeling Trevor Dupuy? | Mystics &amp; Statistics">
            <a:extLst>
              <a:ext uri="{FF2B5EF4-FFF2-40B4-BE49-F238E27FC236}">
                <a16:creationId xmlns:a16="http://schemas.microsoft.com/office/drawing/2014/main" id="{7A369F36-0CC8-437C-AAAC-521455030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27" y="898110"/>
            <a:ext cx="3421699" cy="4568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vor N Dupuy - Alchetron, The Free Social Encyclopedia">
            <a:extLst>
              <a:ext uri="{FF2B5EF4-FFF2-40B4-BE49-F238E27FC236}">
                <a16:creationId xmlns:a16="http://schemas.microsoft.com/office/drawing/2014/main" id="{82A1B76F-F01A-497A-993B-7C4EDB857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88" y="854128"/>
            <a:ext cx="5841028" cy="4702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C44E72-43AD-446F-BC62-864496013D28}"/>
              </a:ext>
            </a:extLst>
          </p:cNvPr>
          <p:cNvSpPr txBox="1"/>
          <p:nvPr/>
        </p:nvSpPr>
        <p:spPr>
          <a:xfrm>
            <a:off x="504369" y="5646056"/>
            <a:ext cx="11641520" cy="1200329"/>
          </a:xfrm>
          <a:prstGeom prst="rect">
            <a:avLst/>
          </a:prstGeom>
          <a:noFill/>
        </p:spPr>
        <p:txBody>
          <a:bodyPr wrap="none" rtlCol="0">
            <a:spAutoFit/>
          </a:bodyPr>
          <a:lstStyle/>
          <a:p>
            <a:r>
              <a:rPr lang="en-US" b="1" dirty="0"/>
              <a:t>Colonel Trevor Dupuy, a graduate of West Point, served a remarkable military career as a Field Artillery Officer, including</a:t>
            </a:r>
          </a:p>
          <a:p>
            <a:r>
              <a:rPr lang="en-US" b="1" dirty="0"/>
              <a:t>serving as a staff officer on General Eisenhower's staff following World War Two.  He was a second-generation</a:t>
            </a:r>
          </a:p>
          <a:p>
            <a:r>
              <a:rPr lang="en-US" b="1" dirty="0"/>
              <a:t>Army Officer.   He was a highly productive author and founded the Trevor Dupuy Institute after his retirement.  He was </a:t>
            </a:r>
          </a:p>
          <a:p>
            <a:r>
              <a:rPr lang="en-US" b="1" dirty="0"/>
              <a:t>a “second generation” West Pointer, Army Officer, Historian and Author.</a:t>
            </a:r>
          </a:p>
        </p:txBody>
      </p:sp>
      <p:sp>
        <p:nvSpPr>
          <p:cNvPr id="2" name="TextBox 1">
            <a:extLst>
              <a:ext uri="{FF2B5EF4-FFF2-40B4-BE49-F238E27FC236}">
                <a16:creationId xmlns:a16="http://schemas.microsoft.com/office/drawing/2014/main" id="{9C928CA2-85AF-4440-BF81-4F3727E9F2FC}"/>
              </a:ext>
            </a:extLst>
          </p:cNvPr>
          <p:cNvSpPr txBox="1"/>
          <p:nvPr/>
        </p:nvSpPr>
        <p:spPr>
          <a:xfrm>
            <a:off x="3728112" y="106844"/>
            <a:ext cx="4004751" cy="523220"/>
          </a:xfrm>
          <a:prstGeom prst="rect">
            <a:avLst/>
          </a:prstGeom>
          <a:noFill/>
        </p:spPr>
        <p:txBody>
          <a:bodyPr wrap="none" rtlCol="0">
            <a:spAutoFit/>
          </a:bodyPr>
          <a:lstStyle/>
          <a:p>
            <a:r>
              <a:rPr lang="en-US" sz="2800" b="1" u="sng" dirty="0"/>
              <a:t>COLONEL TREVOR DUPUY</a:t>
            </a:r>
          </a:p>
        </p:txBody>
      </p:sp>
    </p:spTree>
    <p:extLst>
      <p:ext uri="{BB962C8B-B14F-4D97-AF65-F5344CB8AC3E}">
        <p14:creationId xmlns:p14="http://schemas.microsoft.com/office/powerpoint/2010/main" val="209297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09A729-CD1E-4447-8668-0C17AF4EB33F}"/>
              </a:ext>
            </a:extLst>
          </p:cNvPr>
          <p:cNvSpPr txBox="1"/>
          <p:nvPr/>
        </p:nvSpPr>
        <p:spPr>
          <a:xfrm>
            <a:off x="0" y="28552"/>
            <a:ext cx="12192000" cy="7032694"/>
          </a:xfrm>
          <a:prstGeom prst="rect">
            <a:avLst/>
          </a:prstGeom>
          <a:noFill/>
        </p:spPr>
        <p:txBody>
          <a:bodyPr wrap="square" rtlCol="0">
            <a:spAutoFit/>
          </a:bodyPr>
          <a:lstStyle/>
          <a:p>
            <a:r>
              <a:rPr lang="en-US" sz="1700" dirty="0"/>
              <a:t>Colonel Dupuy served on Eisenhower’s staff in WW2.    Being at the highest levels of the Army, is a testimony to the intellectual and professional skills that he had, as only very the best and brightest made it to that level.  Further, it positioned him for the rest of his career to be able to view the Army from a “zenith” perspective, and to both see and understand the politics that exists in the Army as within any large human organization. </a:t>
            </a:r>
          </a:p>
          <a:p>
            <a:endParaRPr lang="en-US" sz="800" dirty="0"/>
          </a:p>
          <a:p>
            <a:r>
              <a:rPr lang="en-US" sz="1700" dirty="0"/>
              <a:t>As a personality, he was determined, fierce in the pursuit of what he believed to be right, and fearless when facing institutional politics in opposition of what he believed was right.    In the words of Ernie Blair, a former colleague and associate of Colonel Dupuy, he fought for “Truth and Beauty” over what was politically correct.    To his opponents, he likely was a force to be reckoned with.</a:t>
            </a:r>
          </a:p>
          <a:p>
            <a:endParaRPr lang="en-US" sz="800" dirty="0"/>
          </a:p>
          <a:p>
            <a:r>
              <a:rPr lang="en-US" sz="1700" dirty="0"/>
              <a:t>A key example of this was his military science findings that the German Infantry were more effective than the British and American Infantry during major portions of WW2.    Many key Generals in power in the US Army took offense to these data backed findings that were published by Colonel Dupuy after his retirement.   This was a conflict between truth and sentiment.</a:t>
            </a:r>
          </a:p>
          <a:p>
            <a:endParaRPr lang="en-US" sz="800" dirty="0"/>
          </a:p>
          <a:p>
            <a:r>
              <a:rPr lang="en-US" sz="1700" dirty="0"/>
              <a:t>In addition, Colonel Dupuy wrote a book titled “The Genius of the German General Staff”.    This book also contributed to some political backlash, as it captures the “genius” that was truly there, and that was beautiful and literally transformed warfare.</a:t>
            </a:r>
          </a:p>
          <a:p>
            <a:endParaRPr lang="en-US" sz="800" dirty="0"/>
          </a:p>
          <a:p>
            <a:r>
              <a:rPr lang="en-US" sz="1700" dirty="0"/>
              <a:t>I am convinced  the passion with which Colonel Dupuy fought to expose “Truth and Beauty” despite institutional politics resulted in national treasures.  Those treasures being – the truth.   Examples - The German combat units were superior during the periods when Colonel Dupuy’s data analyzed the conflict.    They outperformed the hastily trained British and </a:t>
            </a:r>
          </a:p>
          <a:p>
            <a:r>
              <a:rPr lang="en-US" sz="1700" dirty="0"/>
              <a:t>United States ground combat forces on the ground at the outset at the combat unit level.</a:t>
            </a:r>
          </a:p>
          <a:p>
            <a:endParaRPr lang="en-US" sz="800" dirty="0"/>
          </a:p>
          <a:p>
            <a:r>
              <a:rPr lang="en-US" sz="1700" dirty="0"/>
              <a:t>History has shown that a major factor in the US and British victory was our MASSIVE logistical superiority over the Germans. </a:t>
            </a:r>
            <a:r>
              <a:rPr lang="en-US" sz="1700" b="1" u="sng" dirty="0"/>
              <a:t>Logistics – wins wars</a:t>
            </a:r>
            <a:r>
              <a:rPr lang="en-US" sz="1700" dirty="0"/>
              <a:t>.   But – the TRUTH is BEAUTIFUL.    And Colonel Dupuy, despite the political cost, fought for the truth to be studied, understood, and chronicled accurately, despite the politics of DOD that at times opposed him.   And this opposition was more by key individuals in key positions, than the institutional whole.    It was the politics of rank arrogance and national arrogance in contestation with a junior and science.   There are Generals in this world who equate rank with intelligence and superiority.  I’ve seen them.  And this kind of thinking can lead a smart General – to marginalize a smarter retired Colonel and be threatened by same..  Fact not opinion.</a:t>
            </a:r>
          </a:p>
          <a:p>
            <a:endParaRPr lang="en-US" sz="800" dirty="0"/>
          </a:p>
          <a:p>
            <a:r>
              <a:rPr lang="en-US" sz="1700" dirty="0"/>
              <a:t>Those who fail to study and understand history accurately, are doomed to repeat bad history.  Colonel Dupuy’s legacy must continue.</a:t>
            </a:r>
          </a:p>
        </p:txBody>
      </p:sp>
    </p:spTree>
    <p:extLst>
      <p:ext uri="{BB962C8B-B14F-4D97-AF65-F5344CB8AC3E}">
        <p14:creationId xmlns:p14="http://schemas.microsoft.com/office/powerpoint/2010/main" val="249953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37CC0C-AEFE-44D1-9C76-68507CED7D14}"/>
              </a:ext>
            </a:extLst>
          </p:cNvPr>
          <p:cNvSpPr/>
          <p:nvPr/>
        </p:nvSpPr>
        <p:spPr>
          <a:xfrm>
            <a:off x="188989" y="613469"/>
            <a:ext cx="12192000" cy="6247864"/>
          </a:xfrm>
          <a:prstGeom prst="rect">
            <a:avLst/>
          </a:prstGeom>
        </p:spPr>
        <p:txBody>
          <a:bodyPr wrap="square">
            <a:spAutoFit/>
          </a:bodyPr>
          <a:lstStyle/>
          <a:p>
            <a:r>
              <a:rPr lang="en-US" sz="1600" dirty="0"/>
              <a:t>- Founded Historical Evaluation and Research Organization (</a:t>
            </a:r>
            <a:r>
              <a:rPr lang="en-US" sz="1600" b="1" dirty="0"/>
              <a:t>HERO</a:t>
            </a:r>
            <a:r>
              <a:rPr lang="en-US" sz="1600" dirty="0"/>
              <a:t>)  (1960 Era)</a:t>
            </a:r>
          </a:p>
          <a:p>
            <a:endParaRPr lang="en-US" sz="1600" dirty="0"/>
          </a:p>
          <a:p>
            <a:r>
              <a:rPr lang="en-US" sz="1600" dirty="0"/>
              <a:t>- HERO transitioned into The Dupuy Institute (</a:t>
            </a:r>
            <a:r>
              <a:rPr lang="en-US" sz="1600" b="1" dirty="0"/>
              <a:t>TDI</a:t>
            </a:r>
            <a:r>
              <a:rPr lang="en-US" sz="1600" dirty="0"/>
              <a:t>) (1970 Era)</a:t>
            </a:r>
          </a:p>
          <a:p>
            <a:endParaRPr lang="en-US" sz="1600" dirty="0"/>
          </a:p>
          <a:p>
            <a:pPr marL="285750" indent="-285750">
              <a:buFontTx/>
              <a:buChar char="-"/>
            </a:pPr>
            <a:r>
              <a:rPr lang="en-US" sz="1600" b="1" dirty="0"/>
              <a:t>TDI</a:t>
            </a:r>
            <a:r>
              <a:rPr lang="en-US" sz="1600" dirty="0"/>
              <a:t> has: </a:t>
            </a:r>
          </a:p>
          <a:p>
            <a:pPr marL="285750" indent="-285750">
              <a:buFontTx/>
              <a:buChar char="-"/>
            </a:pPr>
            <a:endParaRPr lang="en-US" sz="1600" dirty="0"/>
          </a:p>
          <a:p>
            <a:pPr marL="342900" indent="-342900">
              <a:buAutoNum type="arabicPeriod"/>
            </a:pPr>
            <a:r>
              <a:rPr lang="en-US" sz="1600" dirty="0"/>
              <a:t>Compiled an extremely large database from modern military campaigns and battles.  </a:t>
            </a:r>
            <a:r>
              <a:rPr lang="en-US" sz="1600" b="1" u="sng" dirty="0"/>
              <a:t>One of the largest such databases in the world.</a:t>
            </a:r>
          </a:p>
          <a:p>
            <a:pPr marL="342900" indent="-342900">
              <a:buAutoNum type="arabicPeriod"/>
            </a:pPr>
            <a:endParaRPr lang="en-US" sz="1600" dirty="0"/>
          </a:p>
          <a:p>
            <a:pPr marL="342900" indent="-342900">
              <a:buAutoNum type="arabicPeriod"/>
            </a:pPr>
            <a:r>
              <a:rPr lang="en-US" sz="1600" dirty="0"/>
              <a:t>Developed a superior deterministic battle modeling system, called the Quantified Judgement Model (</a:t>
            </a:r>
            <a:r>
              <a:rPr lang="en-US" sz="1600" b="1" dirty="0"/>
              <a:t>QJM</a:t>
            </a:r>
            <a:r>
              <a:rPr lang="en-US" sz="1600" dirty="0"/>
              <a:t>).   This then evolved into the Tactical Numerical Deterministic Model (</a:t>
            </a:r>
            <a:r>
              <a:rPr lang="en-US" sz="1600" b="1" dirty="0"/>
              <a:t>TNDM</a:t>
            </a:r>
            <a:r>
              <a:rPr lang="en-US" sz="1600" dirty="0"/>
              <a:t>).   It is a ground combat modeling system currently.</a:t>
            </a:r>
          </a:p>
          <a:p>
            <a:pPr marL="342900" indent="-342900">
              <a:buAutoNum type="arabicPeriod"/>
            </a:pPr>
            <a:endParaRPr lang="en-US" sz="1600" dirty="0"/>
          </a:p>
          <a:p>
            <a:pPr marL="342900" indent="-342900">
              <a:buAutoNum type="arabicPeriod"/>
            </a:pPr>
            <a:r>
              <a:rPr lang="en-US" sz="1600" b="1" dirty="0"/>
              <a:t>TNDM</a:t>
            </a:r>
            <a:r>
              <a:rPr lang="en-US" sz="1600" dirty="0"/>
              <a:t> enables a comparison of the equipment and personnel fighting capabilities of opposing forces based on an extensive</a:t>
            </a:r>
          </a:p>
          <a:p>
            <a:r>
              <a:rPr lang="en-US" sz="1600" dirty="0"/>
              <a:t>       and proprietary set of layered data in numerous carefully selected relevant combat power affective areas, and includes a subset</a:t>
            </a:r>
          </a:p>
          <a:p>
            <a:r>
              <a:rPr lang="en-US" sz="1600" dirty="0"/>
              <a:t>       weapons Theoretical Lethality Index </a:t>
            </a:r>
            <a:r>
              <a:rPr lang="en-US" sz="1600" b="1" dirty="0"/>
              <a:t>(TLI).</a:t>
            </a:r>
          </a:p>
          <a:p>
            <a:endParaRPr lang="en-US" sz="1600" dirty="0"/>
          </a:p>
          <a:p>
            <a:pPr marL="342900" indent="-342900">
              <a:buAutoNum type="arabicPeriod" startAt="4"/>
            </a:pPr>
            <a:r>
              <a:rPr lang="en-US" sz="1600" b="1" dirty="0"/>
              <a:t>TNDM </a:t>
            </a:r>
            <a:r>
              <a:rPr lang="en-US" sz="1600" dirty="0"/>
              <a:t>allows rapid comprehensive battle assessments, and battle predictions, using an </a:t>
            </a:r>
            <a:r>
              <a:rPr lang="en-US" sz="1600" b="1" dirty="0"/>
              <a:t>open source/unclassified method.</a:t>
            </a:r>
          </a:p>
          <a:p>
            <a:pPr marL="342900" indent="-342900">
              <a:buAutoNum type="arabicPeriod" startAt="4"/>
            </a:pPr>
            <a:endParaRPr lang="en-US" sz="1600" dirty="0"/>
          </a:p>
          <a:p>
            <a:pPr marL="342900" indent="-342900">
              <a:buAutoNum type="arabicPeriod" startAt="5"/>
            </a:pPr>
            <a:r>
              <a:rPr lang="en-US" sz="1600" dirty="0"/>
              <a:t>Independent external sources including multiple thesis from the Naval Postgraduate School </a:t>
            </a:r>
            <a:r>
              <a:rPr lang="en-US" sz="1600" b="1" u="sng" dirty="0"/>
              <a:t>superbly validate the value of TNDM</a:t>
            </a:r>
          </a:p>
          <a:p>
            <a:pPr marL="342900" indent="-342900">
              <a:buAutoNum type="arabicPeriod" startAt="5"/>
            </a:pPr>
            <a:endParaRPr lang="en-US" sz="1600" dirty="0"/>
          </a:p>
          <a:p>
            <a:pPr marL="342900" indent="-342900">
              <a:buAutoNum type="arabicPeriod" startAt="6"/>
            </a:pPr>
            <a:r>
              <a:rPr lang="en-US" sz="1600" dirty="0"/>
              <a:t>Prior to the Gulf War, </a:t>
            </a:r>
            <a:r>
              <a:rPr lang="en-US" sz="1600" b="1" dirty="0"/>
              <a:t>TDI</a:t>
            </a:r>
            <a:r>
              <a:rPr lang="en-US" sz="1600" dirty="0"/>
              <a:t> using </a:t>
            </a:r>
            <a:r>
              <a:rPr lang="en-US" sz="1600" b="1" dirty="0"/>
              <a:t>TNDM </a:t>
            </a:r>
            <a:r>
              <a:rPr lang="en-US" sz="1600" dirty="0"/>
              <a:t>presented to Congress the most accurate battle forecast of many organizations</a:t>
            </a:r>
          </a:p>
          <a:p>
            <a:pPr marL="342900" indent="-342900">
              <a:buAutoNum type="arabicPeriod" startAt="6"/>
            </a:pPr>
            <a:endParaRPr lang="en-US" sz="1600" dirty="0"/>
          </a:p>
          <a:p>
            <a:pPr marL="342900" indent="-342900">
              <a:buAutoNum type="arabicPeriod" startAt="6"/>
            </a:pPr>
            <a:r>
              <a:rPr lang="en-US" sz="1600" dirty="0"/>
              <a:t>This system has been </a:t>
            </a:r>
            <a:r>
              <a:rPr lang="en-US" sz="1600" b="1" dirty="0"/>
              <a:t>battle-tested and refined </a:t>
            </a:r>
            <a:r>
              <a:rPr lang="en-US" sz="1600" dirty="0"/>
              <a:t>against battles in WW2, Korea War, Vietnam, Israeli, and the Falklands War.   </a:t>
            </a:r>
          </a:p>
          <a:p>
            <a:pPr marL="342900" indent="-342900">
              <a:buAutoNum type="arabicPeriod" startAt="6"/>
            </a:pPr>
            <a:endParaRPr lang="en-US" sz="1600" dirty="0"/>
          </a:p>
          <a:p>
            <a:pPr marL="342900" indent="-342900">
              <a:buAutoNum type="arabicPeriod" startAt="6"/>
            </a:pPr>
            <a:r>
              <a:rPr lang="en-US" sz="1600" dirty="0"/>
              <a:t>TDI has further published many books that are priceless assets in any military library.</a:t>
            </a:r>
          </a:p>
          <a:p>
            <a:endParaRPr lang="en-US" sz="1600" dirty="0"/>
          </a:p>
        </p:txBody>
      </p:sp>
      <p:sp>
        <p:nvSpPr>
          <p:cNvPr id="2" name="TextBox 1">
            <a:extLst>
              <a:ext uri="{FF2B5EF4-FFF2-40B4-BE49-F238E27FC236}">
                <a16:creationId xmlns:a16="http://schemas.microsoft.com/office/drawing/2014/main" id="{BEBC0FFC-6561-4674-925B-14655967F7D8}"/>
              </a:ext>
            </a:extLst>
          </p:cNvPr>
          <p:cNvSpPr txBox="1"/>
          <p:nvPr/>
        </p:nvSpPr>
        <p:spPr>
          <a:xfrm>
            <a:off x="2596612" y="106241"/>
            <a:ext cx="6998775" cy="369332"/>
          </a:xfrm>
          <a:prstGeom prst="rect">
            <a:avLst/>
          </a:prstGeom>
          <a:noFill/>
        </p:spPr>
        <p:txBody>
          <a:bodyPr wrap="none" rtlCol="0">
            <a:spAutoFit/>
          </a:bodyPr>
          <a:lstStyle/>
          <a:p>
            <a:r>
              <a:rPr lang="en-US" b="1" u="sng" dirty="0"/>
              <a:t>COLONEL TREVOR DEPUY ORGANIZATIONS AND CAPABILITY SUMMARY</a:t>
            </a:r>
          </a:p>
        </p:txBody>
      </p:sp>
      <p:pic>
        <p:nvPicPr>
          <p:cNvPr id="5" name="Picture 2" descr="Mystics &amp; Statistics | A blog on quantitative historical analysis hosted by The  Dupuy Institute">
            <a:extLst>
              <a:ext uri="{FF2B5EF4-FFF2-40B4-BE49-F238E27FC236}">
                <a16:creationId xmlns:a16="http://schemas.microsoft.com/office/drawing/2014/main" id="{A1A7E5FD-2189-48EC-8FD8-DFBB01ED7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029" y="96736"/>
            <a:ext cx="1846364" cy="184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9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2479AF-9900-4DA3-8D10-C9010020490A}"/>
              </a:ext>
            </a:extLst>
          </p:cNvPr>
          <p:cNvSpPr txBox="1"/>
          <p:nvPr/>
        </p:nvSpPr>
        <p:spPr>
          <a:xfrm>
            <a:off x="246743" y="2644170"/>
            <a:ext cx="11945257" cy="2062103"/>
          </a:xfrm>
          <a:prstGeom prst="rect">
            <a:avLst/>
          </a:prstGeom>
          <a:noFill/>
        </p:spPr>
        <p:txBody>
          <a:bodyPr wrap="square" rtlCol="0">
            <a:spAutoFit/>
          </a:bodyPr>
          <a:lstStyle/>
          <a:p>
            <a:r>
              <a:rPr lang="en-US" sz="3200" dirty="0"/>
              <a:t>The Dupuy Institute is dedicated to scholarly research and objective analysis of historical data related to armed conflict and the predictive analysis of potential combat using the science based the proven open-source methodology “Trevor N. Dupuy Method” (TNDM).</a:t>
            </a:r>
          </a:p>
        </p:txBody>
      </p:sp>
      <p:sp>
        <p:nvSpPr>
          <p:cNvPr id="6" name="TextBox 5">
            <a:extLst>
              <a:ext uri="{FF2B5EF4-FFF2-40B4-BE49-F238E27FC236}">
                <a16:creationId xmlns:a16="http://schemas.microsoft.com/office/drawing/2014/main" id="{059BD7A2-7630-4BEA-83EF-B71B2C35D186}"/>
              </a:ext>
            </a:extLst>
          </p:cNvPr>
          <p:cNvSpPr txBox="1"/>
          <p:nvPr/>
        </p:nvSpPr>
        <p:spPr>
          <a:xfrm>
            <a:off x="2469045" y="420915"/>
            <a:ext cx="7253909" cy="523220"/>
          </a:xfrm>
          <a:prstGeom prst="rect">
            <a:avLst/>
          </a:prstGeom>
          <a:noFill/>
        </p:spPr>
        <p:txBody>
          <a:bodyPr wrap="none" rtlCol="0">
            <a:spAutoFit/>
          </a:bodyPr>
          <a:lstStyle/>
          <a:p>
            <a:r>
              <a:rPr lang="en-US" sz="2800" b="1" u="sng" dirty="0"/>
              <a:t>Potential Mission Statement of Resurrected TDI</a:t>
            </a:r>
          </a:p>
        </p:txBody>
      </p:sp>
    </p:spTree>
    <p:extLst>
      <p:ext uri="{BB962C8B-B14F-4D97-AF65-F5344CB8AC3E}">
        <p14:creationId xmlns:p14="http://schemas.microsoft.com/office/powerpoint/2010/main" val="207525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2B6F6-3FA2-4174-BFCA-39EE36C6E2A9}"/>
              </a:ext>
            </a:extLst>
          </p:cNvPr>
          <p:cNvSpPr>
            <a:spLocks noGrp="1"/>
          </p:cNvSpPr>
          <p:nvPr>
            <p:ph idx="1"/>
          </p:nvPr>
        </p:nvSpPr>
        <p:spPr>
          <a:xfrm>
            <a:off x="355600" y="1665513"/>
            <a:ext cx="11480800" cy="4351338"/>
          </a:xfrm>
        </p:spPr>
        <p:txBody>
          <a:bodyPr>
            <a:noAutofit/>
          </a:bodyPr>
          <a:lstStyle/>
          <a:p>
            <a:pPr marL="0" indent="0">
              <a:buNone/>
            </a:pPr>
            <a:r>
              <a:rPr lang="en-US" sz="2400" b="1" dirty="0"/>
              <a:t>The Dupuy Institute is an organization dedicated to scholarly research and objective analysis of historical data related to armed conflict and the resolution of armed conflict. The Dupuy Institute provides independent, historically-based analyses of lessons learned from modern military campaigns. In tribute to what Colonel Trevor N. Dupuy pioneered, and to pursue his goals, The Dupuy Institute continues to amass historical data and strives to refine their understanding of the complexities of modern warfare. The Dupuy Institute is committed to the original goals of the founders of operational research - the accumulation of recorded, detailed data from actual battlefield experience - and the utilization of actual battlefield experience to understand all dimensions of combat, including technological and human factors. The Dupuy Institute conducts its military history research, analysis and reporting under contract with government and private agencies, through book contracts with publishers, under the terms of grants from foundations and corporations, and through projects developed under its own initiative. </a:t>
            </a:r>
          </a:p>
        </p:txBody>
      </p:sp>
      <p:sp>
        <p:nvSpPr>
          <p:cNvPr id="2" name="TextBox 1">
            <a:extLst>
              <a:ext uri="{FF2B5EF4-FFF2-40B4-BE49-F238E27FC236}">
                <a16:creationId xmlns:a16="http://schemas.microsoft.com/office/drawing/2014/main" id="{FD9BA276-0893-43C6-B083-0836B5B9397D}"/>
              </a:ext>
            </a:extLst>
          </p:cNvPr>
          <p:cNvSpPr txBox="1"/>
          <p:nvPr/>
        </p:nvSpPr>
        <p:spPr>
          <a:xfrm>
            <a:off x="3120571" y="508000"/>
            <a:ext cx="5499775" cy="584775"/>
          </a:xfrm>
          <a:prstGeom prst="rect">
            <a:avLst/>
          </a:prstGeom>
          <a:noFill/>
        </p:spPr>
        <p:txBody>
          <a:bodyPr wrap="none" rtlCol="0">
            <a:spAutoFit/>
          </a:bodyPr>
          <a:lstStyle/>
          <a:p>
            <a:r>
              <a:rPr lang="en-US" sz="3200" b="1" u="sng" dirty="0"/>
              <a:t>FROM THE TDI WEBSITE TODAY</a:t>
            </a:r>
          </a:p>
        </p:txBody>
      </p:sp>
    </p:spTree>
    <p:extLst>
      <p:ext uri="{BB962C8B-B14F-4D97-AF65-F5344CB8AC3E}">
        <p14:creationId xmlns:p14="http://schemas.microsoft.com/office/powerpoint/2010/main" val="114731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7C974D-6E46-42A2-9BC2-E9E4044655CB}"/>
              </a:ext>
            </a:extLst>
          </p:cNvPr>
          <p:cNvSpPr txBox="1"/>
          <p:nvPr/>
        </p:nvSpPr>
        <p:spPr>
          <a:xfrm>
            <a:off x="155754" y="64814"/>
            <a:ext cx="8728672" cy="461665"/>
          </a:xfrm>
          <a:prstGeom prst="rect">
            <a:avLst/>
          </a:prstGeom>
          <a:noFill/>
        </p:spPr>
        <p:txBody>
          <a:bodyPr wrap="none" rtlCol="0">
            <a:spAutoFit/>
          </a:bodyPr>
          <a:lstStyle/>
          <a:p>
            <a:r>
              <a:rPr lang="en-US" sz="2400" b="1" dirty="0"/>
              <a:t>COLONEL DUPUY’S ENCYCLOPEDIA’S AND DICTIONARY’S INCLUDED:</a:t>
            </a:r>
          </a:p>
        </p:txBody>
      </p:sp>
      <p:grpSp>
        <p:nvGrpSpPr>
          <p:cNvPr id="6" name="Group 5">
            <a:extLst>
              <a:ext uri="{FF2B5EF4-FFF2-40B4-BE49-F238E27FC236}">
                <a16:creationId xmlns:a16="http://schemas.microsoft.com/office/drawing/2014/main" id="{66342F87-B492-4551-B0A7-310432856CB3}"/>
              </a:ext>
            </a:extLst>
          </p:cNvPr>
          <p:cNvGrpSpPr/>
          <p:nvPr/>
        </p:nvGrpSpPr>
        <p:grpSpPr>
          <a:xfrm>
            <a:off x="97698" y="486450"/>
            <a:ext cx="11996604" cy="3542375"/>
            <a:chOff x="112592" y="421636"/>
            <a:chExt cx="11996604" cy="3542375"/>
          </a:xfrm>
        </p:grpSpPr>
        <p:pic>
          <p:nvPicPr>
            <p:cNvPr id="4100" name="Picture 4" descr="The International Military and Defense Encyclopedia: Amazon.co.uk: Dupuy, Colonel  Trevor N.: 9780028810119: Books">
              <a:extLst>
                <a:ext uri="{FF2B5EF4-FFF2-40B4-BE49-F238E27FC236}">
                  <a16:creationId xmlns:a16="http://schemas.microsoft.com/office/drawing/2014/main" id="{EB3C7995-141C-4C0B-AB58-3AC284BE7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989" y="421636"/>
              <a:ext cx="4359207" cy="30191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A Genius For War: The German Army and General Staff, 1807-1945 by Trevor N.  Dupuy">
              <a:extLst>
                <a:ext uri="{FF2B5EF4-FFF2-40B4-BE49-F238E27FC236}">
                  <a16:creationId xmlns:a16="http://schemas.microsoft.com/office/drawing/2014/main" id="{E416AAAA-D2CD-426A-BA68-EB6DC646D122}"/>
                </a:ext>
              </a:extLst>
            </p:cNvPr>
            <p:cNvSpPr>
              <a:spLocks noChangeAspect="1" noChangeArrowheads="1"/>
            </p:cNvSpPr>
            <p:nvPr/>
          </p:nvSpPr>
          <p:spPr bwMode="auto">
            <a:xfrm>
              <a:off x="6024442" y="31046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a:extLst>
                <a:ext uri="{FF2B5EF4-FFF2-40B4-BE49-F238E27FC236}">
                  <a16:creationId xmlns:a16="http://schemas.microsoft.com/office/drawing/2014/main" id="{EE272982-1FFA-4D45-992D-1B4A9B56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92" y="471620"/>
              <a:ext cx="2406591" cy="29691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MILITARY HISTORY OF WORLD WAR II Volumes 1-18 Complete: Dupuy, Trevor  Nevitt, Colonel U.S. Army, Retired, Illustrated by Photos: Amazon.com: Books">
              <a:extLst>
                <a:ext uri="{FF2B5EF4-FFF2-40B4-BE49-F238E27FC236}">
                  <a16:creationId xmlns:a16="http://schemas.microsoft.com/office/drawing/2014/main" id="{15E77EC8-9CA5-43DE-BB65-F39290C3F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445" y="459828"/>
              <a:ext cx="2531098" cy="29691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C5732B-3E93-429B-ABEE-FD6187FFE8BF}"/>
                </a:ext>
              </a:extLst>
            </p:cNvPr>
            <p:cNvSpPr txBox="1"/>
            <p:nvPr/>
          </p:nvSpPr>
          <p:spPr>
            <a:xfrm>
              <a:off x="5042558" y="3440791"/>
              <a:ext cx="2163669" cy="523220"/>
            </a:xfrm>
            <a:prstGeom prst="rect">
              <a:avLst/>
            </a:prstGeom>
            <a:noFill/>
          </p:spPr>
          <p:txBody>
            <a:bodyPr wrap="none" rtlCol="0">
              <a:spAutoFit/>
            </a:bodyPr>
            <a:lstStyle/>
            <a:p>
              <a:pPr algn="ctr"/>
              <a:r>
                <a:rPr lang="en-US" sz="1400" b="1" dirty="0"/>
                <a:t>The Encyclopedia of WW2 </a:t>
              </a:r>
            </a:p>
            <a:p>
              <a:pPr algn="ctr"/>
              <a:r>
                <a:rPr lang="en-US" sz="1400" b="1" dirty="0"/>
                <a:t>(18 Volumes)</a:t>
              </a:r>
            </a:p>
          </p:txBody>
        </p:sp>
        <p:pic>
          <p:nvPicPr>
            <p:cNvPr id="5" name="Picture 2">
              <a:extLst>
                <a:ext uri="{FF2B5EF4-FFF2-40B4-BE49-F238E27FC236}">
                  <a16:creationId xmlns:a16="http://schemas.microsoft.com/office/drawing/2014/main" id="{A703C033-9ED8-499C-8888-83FD6A155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189" y="421636"/>
              <a:ext cx="2406590" cy="30463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Image result for TREVOR DUPUY DICTIONARY OF MILITARY TERMS">
            <a:extLst>
              <a:ext uri="{FF2B5EF4-FFF2-40B4-BE49-F238E27FC236}">
                <a16:creationId xmlns:a16="http://schemas.microsoft.com/office/drawing/2014/main" id="{F3EF2129-0881-410C-8F40-D39CA38338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50" y="3623449"/>
            <a:ext cx="2096218" cy="31697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5C8AB9-BEB3-4A0F-9D30-1E6B3312CD0F}"/>
              </a:ext>
            </a:extLst>
          </p:cNvPr>
          <p:cNvSpPr txBox="1"/>
          <p:nvPr/>
        </p:nvSpPr>
        <p:spPr>
          <a:xfrm>
            <a:off x="5868375" y="4723874"/>
            <a:ext cx="6032101" cy="646331"/>
          </a:xfrm>
          <a:prstGeom prst="rect">
            <a:avLst/>
          </a:prstGeom>
          <a:noFill/>
          <a:ln>
            <a:solidFill>
              <a:schemeClr val="tx1"/>
            </a:solidFill>
          </a:ln>
        </p:spPr>
        <p:txBody>
          <a:bodyPr wrap="none" rtlCol="0">
            <a:spAutoFit/>
          </a:bodyPr>
          <a:lstStyle/>
          <a:p>
            <a:r>
              <a:rPr lang="en-US" b="1" dirty="0"/>
              <a:t>CLEARLY having authored these speaks to a definably unique</a:t>
            </a:r>
          </a:p>
          <a:p>
            <a:r>
              <a:rPr lang="en-US" b="1" dirty="0"/>
              <a:t>historical level of understanding of military operations.</a:t>
            </a:r>
          </a:p>
        </p:txBody>
      </p:sp>
      <p:sp>
        <p:nvSpPr>
          <p:cNvPr id="8" name="TextBox 7">
            <a:extLst>
              <a:ext uri="{FF2B5EF4-FFF2-40B4-BE49-F238E27FC236}">
                <a16:creationId xmlns:a16="http://schemas.microsoft.com/office/drawing/2014/main" id="{CED3AB31-9154-4C14-8EB3-31B7B41CEE87}"/>
              </a:ext>
            </a:extLst>
          </p:cNvPr>
          <p:cNvSpPr txBox="1"/>
          <p:nvPr/>
        </p:nvSpPr>
        <p:spPr>
          <a:xfrm>
            <a:off x="5868375" y="5953934"/>
            <a:ext cx="5751831" cy="646331"/>
          </a:xfrm>
          <a:prstGeom prst="rect">
            <a:avLst/>
          </a:prstGeom>
          <a:noFill/>
          <a:ln>
            <a:solidFill>
              <a:schemeClr val="tx1"/>
            </a:solidFill>
          </a:ln>
        </p:spPr>
        <p:txBody>
          <a:bodyPr wrap="none" rtlCol="0">
            <a:spAutoFit/>
          </a:bodyPr>
          <a:lstStyle/>
          <a:p>
            <a:r>
              <a:rPr lang="en-US" b="1" dirty="0"/>
              <a:t>All of these (and  more) should be FULLY RESURRECTED as </a:t>
            </a:r>
          </a:p>
          <a:p>
            <a:r>
              <a:rPr lang="en-US" b="1" dirty="0"/>
              <a:t>a part of the future of TDI.</a:t>
            </a:r>
          </a:p>
        </p:txBody>
      </p:sp>
    </p:spTree>
    <p:extLst>
      <p:ext uri="{BB962C8B-B14F-4D97-AF65-F5344CB8AC3E}">
        <p14:creationId xmlns:p14="http://schemas.microsoft.com/office/powerpoint/2010/main" val="353760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9A4765-98DF-46C2-B1DD-8376F43BA675}"/>
              </a:ext>
            </a:extLst>
          </p:cNvPr>
          <p:cNvGrpSpPr/>
          <p:nvPr/>
        </p:nvGrpSpPr>
        <p:grpSpPr>
          <a:xfrm>
            <a:off x="95970" y="147229"/>
            <a:ext cx="12096030" cy="6178357"/>
            <a:chOff x="95970" y="147229"/>
            <a:chExt cx="12096030" cy="6178357"/>
          </a:xfrm>
        </p:grpSpPr>
        <p:pic>
          <p:nvPicPr>
            <p:cNvPr id="2050" name="Picture 2" descr="Trevor Dupuy and Historical Trends Related to Weapon Lethality | Mystics &amp;  Statistics">
              <a:extLst>
                <a:ext uri="{FF2B5EF4-FFF2-40B4-BE49-F238E27FC236}">
                  <a16:creationId xmlns:a16="http://schemas.microsoft.com/office/drawing/2014/main" id="{CC188090-1E47-4B92-ABEC-D07210F89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634" y="221375"/>
              <a:ext cx="2056636" cy="2942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Validating Trevor Dupuy's Combat Models | Mystics &amp; Statistics">
              <a:extLst>
                <a:ext uri="{FF2B5EF4-FFF2-40B4-BE49-F238E27FC236}">
                  <a16:creationId xmlns:a16="http://schemas.microsoft.com/office/drawing/2014/main" id="{CEA403DA-536B-4306-9F69-6E193E434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196" y="147229"/>
              <a:ext cx="2075728" cy="309103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A Genius For War: The German Army and General Staff, 1807-1945 by Trevor N.  Dupuy">
              <a:extLst>
                <a:ext uri="{FF2B5EF4-FFF2-40B4-BE49-F238E27FC236}">
                  <a16:creationId xmlns:a16="http://schemas.microsoft.com/office/drawing/2014/main" id="{E416AAAA-D2CD-426A-BA68-EB6DC646D1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A Genius For War: The German Army and General Staff, 1807-1945 by Trevor N.  Dupuy">
              <a:extLst>
                <a:ext uri="{FF2B5EF4-FFF2-40B4-BE49-F238E27FC236}">
                  <a16:creationId xmlns:a16="http://schemas.microsoft.com/office/drawing/2014/main" id="{2742AEBF-8AA2-4DB9-B6D4-1057765FA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501" y="147229"/>
              <a:ext cx="2056940" cy="30910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mazon.com: Elusive Victory eBook: Dupuy, Trevor N.: Kindle Store">
              <a:extLst>
                <a:ext uri="{FF2B5EF4-FFF2-40B4-BE49-F238E27FC236}">
                  <a16:creationId xmlns:a16="http://schemas.microsoft.com/office/drawing/2014/main" id="{06687502-C2A2-4851-B9CB-EEE1B3095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184" y="3429000"/>
              <a:ext cx="1927546" cy="28965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uture Wars by Trevor N. Dupuy">
              <a:extLst>
                <a:ext uri="{FF2B5EF4-FFF2-40B4-BE49-F238E27FC236}">
                  <a16:creationId xmlns:a16="http://schemas.microsoft.com/office/drawing/2014/main" id="{A91D5EBF-2CA5-4ED3-9348-B27FFE9C91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25" r="13708"/>
            <a:stretch/>
          </p:blipFill>
          <p:spPr bwMode="auto">
            <a:xfrm>
              <a:off x="2128079" y="3429000"/>
              <a:ext cx="2122233" cy="289658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revor N. Dupuy">
              <a:extLst>
                <a:ext uri="{FF2B5EF4-FFF2-40B4-BE49-F238E27FC236}">
                  <a16:creationId xmlns:a16="http://schemas.microsoft.com/office/drawing/2014/main" id="{03C1A5D5-611B-4ABE-9512-4EF239CD2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6458" y="3450836"/>
              <a:ext cx="1901942" cy="28529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8" name="Picture 20" descr="Elusive Victory - Lume Books">
              <a:extLst>
                <a:ext uri="{FF2B5EF4-FFF2-40B4-BE49-F238E27FC236}">
                  <a16:creationId xmlns:a16="http://schemas.microsoft.com/office/drawing/2014/main" id="{B523925E-8B7D-4638-A18B-71873411C8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969" y="3428999"/>
              <a:ext cx="1930488" cy="287474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lusive Victory - Lume Books">
              <a:extLst>
                <a:ext uri="{FF2B5EF4-FFF2-40B4-BE49-F238E27FC236}">
                  <a16:creationId xmlns:a16="http://schemas.microsoft.com/office/drawing/2014/main" id="{20472339-29A7-4E2D-9DF3-70245A85CF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72026" y="3374845"/>
              <a:ext cx="1930488" cy="2901007"/>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A GENIUS FOR War: The German Army and General Staff, 1807-1945 by Trevor N.  D… - $35.95 | PicClick">
              <a:extLst>
                <a:ext uri="{FF2B5EF4-FFF2-40B4-BE49-F238E27FC236}">
                  <a16:creationId xmlns:a16="http://schemas.microsoft.com/office/drawing/2014/main" id="{4CC6C81A-281B-4E26-BE43-BEC271C649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71100" y="253591"/>
              <a:ext cx="1978992" cy="2942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6" name="Picture 28" descr="Future Wars: The World's Most Dangerous Flashpoints: Col Trevor N. Dupuy:  9780446516709: Amazon.com: Books">
              <a:extLst>
                <a:ext uri="{FF2B5EF4-FFF2-40B4-BE49-F238E27FC236}">
                  <a16:creationId xmlns:a16="http://schemas.microsoft.com/office/drawing/2014/main" id="{C8DDC772-F598-41A5-8A2C-BCBB698D9E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67338" y="3374845"/>
              <a:ext cx="1824662" cy="29010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4BB550-7F26-4F5F-B2A0-9E33FDE1E51A}"/>
                </a:ext>
              </a:extLst>
            </p:cNvPr>
            <p:cNvSpPr txBox="1"/>
            <p:nvPr/>
          </p:nvSpPr>
          <p:spPr>
            <a:xfrm>
              <a:off x="95970" y="532414"/>
              <a:ext cx="2758776" cy="2308324"/>
            </a:xfrm>
            <a:prstGeom prst="rect">
              <a:avLst/>
            </a:prstGeom>
            <a:noFill/>
          </p:spPr>
          <p:txBody>
            <a:bodyPr wrap="square" rtlCol="0">
              <a:spAutoFit/>
            </a:bodyPr>
            <a:lstStyle/>
            <a:p>
              <a:r>
                <a:rPr lang="en-US" sz="2400" b="1" dirty="0"/>
                <a:t>COLONEL DUPUY’S</a:t>
              </a:r>
            </a:p>
            <a:p>
              <a:r>
                <a:rPr lang="en-US" sz="2400" b="1" dirty="0"/>
                <a:t>PUBLISHED WORKS</a:t>
              </a:r>
            </a:p>
            <a:p>
              <a:r>
                <a:rPr lang="en-US" sz="2400" b="1" dirty="0"/>
                <a:t>INCLUDED THE FOLLOWING </a:t>
              </a:r>
              <a:r>
                <a:rPr lang="en-US" sz="2400" b="1" u="sng" dirty="0"/>
                <a:t>ELITE</a:t>
              </a:r>
            </a:p>
            <a:p>
              <a:r>
                <a:rPr lang="en-US" sz="2400" b="1" dirty="0"/>
                <a:t>AND TIMELESS BOOKS:</a:t>
              </a:r>
            </a:p>
          </p:txBody>
        </p:sp>
      </p:grpSp>
    </p:spTree>
    <p:extLst>
      <p:ext uri="{BB962C8B-B14F-4D97-AF65-F5344CB8AC3E}">
        <p14:creationId xmlns:p14="http://schemas.microsoft.com/office/powerpoint/2010/main" val="411358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A16D36-2ECD-4FEF-A683-913D225C2440}"/>
              </a:ext>
            </a:extLst>
          </p:cNvPr>
          <p:cNvSpPr txBox="1"/>
          <p:nvPr/>
        </p:nvSpPr>
        <p:spPr>
          <a:xfrm>
            <a:off x="451740" y="150942"/>
            <a:ext cx="10653814" cy="830997"/>
          </a:xfrm>
          <a:prstGeom prst="rect">
            <a:avLst/>
          </a:prstGeom>
          <a:noFill/>
        </p:spPr>
        <p:txBody>
          <a:bodyPr wrap="none" rtlCol="0">
            <a:spAutoFit/>
          </a:bodyPr>
          <a:lstStyle/>
          <a:p>
            <a:r>
              <a:rPr lang="en-US" sz="2400" b="1" dirty="0"/>
              <a:t>COLONEL DUPUY’S PUBLICATIONS ON THE QUANTIFIED JUDGEMENT MODEL  AND</a:t>
            </a:r>
          </a:p>
          <a:p>
            <a:r>
              <a:rPr lang="en-US" sz="2400" b="1" dirty="0"/>
              <a:t>TNDM INCLUDED:</a:t>
            </a:r>
          </a:p>
        </p:txBody>
      </p:sp>
      <p:grpSp>
        <p:nvGrpSpPr>
          <p:cNvPr id="13" name="Group 12">
            <a:extLst>
              <a:ext uri="{FF2B5EF4-FFF2-40B4-BE49-F238E27FC236}">
                <a16:creationId xmlns:a16="http://schemas.microsoft.com/office/drawing/2014/main" id="{EAA742F2-F0A0-4A5F-B394-236BFE828728}"/>
              </a:ext>
            </a:extLst>
          </p:cNvPr>
          <p:cNvGrpSpPr/>
          <p:nvPr/>
        </p:nvGrpSpPr>
        <p:grpSpPr>
          <a:xfrm>
            <a:off x="331256" y="1773138"/>
            <a:ext cx="11529488" cy="3911308"/>
            <a:chOff x="286170" y="1149024"/>
            <a:chExt cx="11529488" cy="3911308"/>
          </a:xfrm>
        </p:grpSpPr>
        <p:pic>
          <p:nvPicPr>
            <p:cNvPr id="3076" name="Picture 4" descr="Numbers prediction and war Using history to evaluate combat factors and  predict the outcome of battles">
              <a:extLst>
                <a:ext uri="{FF2B5EF4-FFF2-40B4-BE49-F238E27FC236}">
                  <a16:creationId xmlns:a16="http://schemas.microsoft.com/office/drawing/2014/main" id="{B6D2A69E-089C-407B-8CE8-46FE8FDF7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70" y="1303563"/>
              <a:ext cx="2092565" cy="31124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mbers predictions and war using history to evaluate combat factors and  predict the outcome of battles - AbeBooks">
              <a:extLst>
                <a:ext uri="{FF2B5EF4-FFF2-40B4-BE49-F238E27FC236}">
                  <a16:creationId xmlns:a16="http://schemas.microsoft.com/office/drawing/2014/main" id="{A84E29FB-5EB6-4CF0-AA09-AC91A3BF7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454" y="1245507"/>
              <a:ext cx="2084909" cy="31617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717C8E-26DC-4141-B9F0-74AB17297217}"/>
                </a:ext>
              </a:extLst>
            </p:cNvPr>
            <p:cNvSpPr txBox="1"/>
            <p:nvPr/>
          </p:nvSpPr>
          <p:spPr>
            <a:xfrm>
              <a:off x="1006080" y="4690718"/>
              <a:ext cx="652743" cy="369332"/>
            </a:xfrm>
            <a:prstGeom prst="rect">
              <a:avLst/>
            </a:prstGeom>
            <a:noFill/>
          </p:spPr>
          <p:txBody>
            <a:bodyPr wrap="none" rtlCol="0">
              <a:spAutoFit/>
            </a:bodyPr>
            <a:lstStyle/>
            <a:p>
              <a:r>
                <a:rPr lang="en-US" b="1" dirty="0"/>
                <a:t>1979</a:t>
              </a:r>
            </a:p>
          </p:txBody>
        </p:sp>
        <p:sp>
          <p:nvSpPr>
            <p:cNvPr id="9" name="TextBox 8">
              <a:extLst>
                <a:ext uri="{FF2B5EF4-FFF2-40B4-BE49-F238E27FC236}">
                  <a16:creationId xmlns:a16="http://schemas.microsoft.com/office/drawing/2014/main" id="{8D6361EC-673B-477B-A21B-7812496EB633}"/>
                </a:ext>
              </a:extLst>
            </p:cNvPr>
            <p:cNvSpPr txBox="1"/>
            <p:nvPr/>
          </p:nvSpPr>
          <p:spPr>
            <a:xfrm>
              <a:off x="5778542" y="2861912"/>
              <a:ext cx="652743" cy="369332"/>
            </a:xfrm>
            <a:prstGeom prst="rect">
              <a:avLst/>
            </a:prstGeom>
            <a:noFill/>
          </p:spPr>
          <p:txBody>
            <a:bodyPr wrap="none" rtlCol="0">
              <a:spAutoFit/>
            </a:bodyPr>
            <a:lstStyle/>
            <a:p>
              <a:r>
                <a:rPr lang="en-US" b="1" dirty="0"/>
                <a:t>1985</a:t>
              </a:r>
            </a:p>
          </p:txBody>
        </p:sp>
        <p:pic>
          <p:nvPicPr>
            <p:cNvPr id="1026" name="Picture 2">
              <a:extLst>
                <a:ext uri="{FF2B5EF4-FFF2-40B4-BE49-F238E27FC236}">
                  <a16:creationId xmlns:a16="http://schemas.microsoft.com/office/drawing/2014/main" id="{7FC9B5DE-DE18-4E87-9B77-1086C54047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76" r="18305"/>
            <a:stretch/>
          </p:blipFill>
          <p:spPr bwMode="auto">
            <a:xfrm>
              <a:off x="7287293" y="1149024"/>
              <a:ext cx="2084909" cy="32926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360F66D-C95B-4A64-A510-9A208255965B}"/>
                </a:ext>
              </a:extLst>
            </p:cNvPr>
            <p:cNvSpPr/>
            <p:nvPr/>
          </p:nvSpPr>
          <p:spPr>
            <a:xfrm>
              <a:off x="8003375" y="4690391"/>
              <a:ext cx="652743" cy="369332"/>
            </a:xfrm>
            <a:prstGeom prst="rect">
              <a:avLst/>
            </a:prstGeom>
          </p:spPr>
          <p:txBody>
            <a:bodyPr wrap="none">
              <a:spAutoFit/>
            </a:bodyPr>
            <a:lstStyle/>
            <a:p>
              <a:r>
                <a:rPr lang="en-US" b="1" dirty="0"/>
                <a:t>1991</a:t>
              </a:r>
            </a:p>
          </p:txBody>
        </p:sp>
        <p:pic>
          <p:nvPicPr>
            <p:cNvPr id="3074" name="Picture 2" descr="Operational-level Wargame Design 5: Why use combat values for units? How  will combat be resolved? | WARGAMING MISCELLANY">
              <a:extLst>
                <a:ext uri="{FF2B5EF4-FFF2-40B4-BE49-F238E27FC236}">
                  <a16:creationId xmlns:a16="http://schemas.microsoft.com/office/drawing/2014/main" id="{1D345FDF-0E46-447C-9B0E-785BE551A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082" y="1290493"/>
              <a:ext cx="2084909" cy="31241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Amazon.com: Trevor N. Dupuy - Engineering &amp; Transportation: Books">
              <a:extLst>
                <a:ext uri="{FF2B5EF4-FFF2-40B4-BE49-F238E27FC236}">
                  <a16:creationId xmlns:a16="http://schemas.microsoft.com/office/drawing/2014/main" id="{8FA43170-87FC-4734-A66A-605AA1C946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0749" y="1171851"/>
              <a:ext cx="2084909" cy="3269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141EA6-F3B6-4060-9802-A077D4E743BA}"/>
                </a:ext>
              </a:extLst>
            </p:cNvPr>
            <p:cNvSpPr txBox="1"/>
            <p:nvPr/>
          </p:nvSpPr>
          <p:spPr>
            <a:xfrm>
              <a:off x="10389507" y="4691000"/>
              <a:ext cx="652743" cy="369332"/>
            </a:xfrm>
            <a:prstGeom prst="rect">
              <a:avLst/>
            </a:prstGeom>
            <a:noFill/>
          </p:spPr>
          <p:txBody>
            <a:bodyPr wrap="none" rtlCol="0">
              <a:spAutoFit/>
            </a:bodyPr>
            <a:lstStyle/>
            <a:p>
              <a:r>
                <a:rPr lang="en-US" b="1" dirty="0"/>
                <a:t>1996</a:t>
              </a:r>
            </a:p>
          </p:txBody>
        </p:sp>
        <p:sp>
          <p:nvSpPr>
            <p:cNvPr id="16" name="TextBox 15">
              <a:extLst>
                <a:ext uri="{FF2B5EF4-FFF2-40B4-BE49-F238E27FC236}">
                  <a16:creationId xmlns:a16="http://schemas.microsoft.com/office/drawing/2014/main" id="{7308C866-A97F-43E8-88E2-D35024FA186D}"/>
                </a:ext>
              </a:extLst>
            </p:cNvPr>
            <p:cNvSpPr txBox="1"/>
            <p:nvPr/>
          </p:nvSpPr>
          <p:spPr>
            <a:xfrm>
              <a:off x="5614763" y="4690718"/>
              <a:ext cx="652743" cy="369332"/>
            </a:xfrm>
            <a:prstGeom prst="rect">
              <a:avLst/>
            </a:prstGeom>
            <a:noFill/>
          </p:spPr>
          <p:txBody>
            <a:bodyPr wrap="none" rtlCol="0">
              <a:spAutoFit/>
            </a:bodyPr>
            <a:lstStyle/>
            <a:p>
              <a:r>
                <a:rPr lang="en-US" b="1" dirty="0"/>
                <a:t>1990</a:t>
              </a:r>
            </a:p>
          </p:txBody>
        </p:sp>
        <p:sp>
          <p:nvSpPr>
            <p:cNvPr id="17" name="TextBox 16">
              <a:extLst>
                <a:ext uri="{FF2B5EF4-FFF2-40B4-BE49-F238E27FC236}">
                  <a16:creationId xmlns:a16="http://schemas.microsoft.com/office/drawing/2014/main" id="{C9FE1FCE-D455-416C-B298-0C949528D692}"/>
                </a:ext>
              </a:extLst>
            </p:cNvPr>
            <p:cNvSpPr txBox="1"/>
            <p:nvPr/>
          </p:nvSpPr>
          <p:spPr>
            <a:xfrm>
              <a:off x="3336536" y="4690718"/>
              <a:ext cx="652743" cy="369332"/>
            </a:xfrm>
            <a:prstGeom prst="rect">
              <a:avLst/>
            </a:prstGeom>
            <a:noFill/>
          </p:spPr>
          <p:txBody>
            <a:bodyPr wrap="none" rtlCol="0">
              <a:spAutoFit/>
            </a:bodyPr>
            <a:lstStyle/>
            <a:p>
              <a:r>
                <a:rPr lang="en-US" b="1" dirty="0"/>
                <a:t>1985</a:t>
              </a:r>
            </a:p>
          </p:txBody>
        </p:sp>
      </p:grpSp>
    </p:spTree>
    <p:extLst>
      <p:ext uri="{BB962C8B-B14F-4D97-AF65-F5344CB8AC3E}">
        <p14:creationId xmlns:p14="http://schemas.microsoft.com/office/powerpoint/2010/main" val="102770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857913-1179-45A6-9383-ABA986316583}"/>
              </a:ext>
            </a:extLst>
          </p:cNvPr>
          <p:cNvSpPr txBox="1"/>
          <p:nvPr/>
        </p:nvSpPr>
        <p:spPr>
          <a:xfrm>
            <a:off x="1254482" y="2967335"/>
            <a:ext cx="9683035" cy="923330"/>
          </a:xfrm>
          <a:prstGeom prst="rect">
            <a:avLst/>
          </a:prstGeom>
          <a:noFill/>
        </p:spPr>
        <p:txBody>
          <a:bodyPr wrap="none" rtlCol="0">
            <a:spAutoFit/>
          </a:bodyPr>
          <a:lstStyle/>
          <a:p>
            <a:pPr algn="ctr"/>
            <a:r>
              <a:rPr lang="en-US" b="1" dirty="0"/>
              <a:t>This briefing is developed to be a stand-alone briefing to be individually read, or to be presented.</a:t>
            </a:r>
          </a:p>
          <a:p>
            <a:pPr algn="ctr"/>
            <a:endParaRPr lang="en-US" b="1" dirty="0"/>
          </a:p>
          <a:p>
            <a:pPr algn="ctr"/>
            <a:r>
              <a:rPr lang="en-US" b="1" dirty="0"/>
              <a:t>It is intended to be a catalyst for action, not a model of optimal power-point presentation methods.</a:t>
            </a:r>
          </a:p>
        </p:txBody>
      </p:sp>
    </p:spTree>
    <p:extLst>
      <p:ext uri="{BB962C8B-B14F-4D97-AF65-F5344CB8AC3E}">
        <p14:creationId xmlns:p14="http://schemas.microsoft.com/office/powerpoint/2010/main" val="316286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C598DE-D289-4AF5-9B88-EC5D7B551A7E}"/>
              </a:ext>
            </a:extLst>
          </p:cNvPr>
          <p:cNvSpPr txBox="1"/>
          <p:nvPr/>
        </p:nvSpPr>
        <p:spPr>
          <a:xfrm>
            <a:off x="72571" y="671691"/>
            <a:ext cx="6357258" cy="6186309"/>
          </a:xfrm>
          <a:prstGeom prst="rect">
            <a:avLst/>
          </a:prstGeom>
          <a:noFill/>
        </p:spPr>
        <p:txBody>
          <a:bodyPr wrap="square" rtlCol="0">
            <a:spAutoFit/>
          </a:bodyPr>
          <a:lstStyle/>
          <a:p>
            <a:r>
              <a:rPr lang="en-US" sz="1200" b="1" dirty="0"/>
              <a:t>• TO THE COLORS; THE WAY OF LIFE OF AN ARMY OFFICER (with R.E. Dupuy), Chicago, 1942 </a:t>
            </a:r>
          </a:p>
          <a:p>
            <a:r>
              <a:rPr lang="en-US" sz="1200" b="1" dirty="0"/>
              <a:t>• FAITHFUL AND TRUE; HISTORY OF THE 5TH FIELD ARTILLERY, Schwabisch-Hall, Germany, 1949 </a:t>
            </a:r>
          </a:p>
          <a:p>
            <a:r>
              <a:rPr lang="en-US" sz="1200" b="1" dirty="0"/>
              <a:t>• CAMPAIGNS OF THE FRENCH REVOLUTION AND OF NAPOLEON, Cambridge, MA, 1956 </a:t>
            </a:r>
          </a:p>
          <a:p>
            <a:r>
              <a:rPr lang="en-US" sz="1200" b="1" dirty="0"/>
              <a:t>• BRAVE MEN AND GREAT CAPTAINS (with R. E. Dupuy), New York, 1960, 1984, 1993</a:t>
            </a:r>
          </a:p>
          <a:p>
            <a:r>
              <a:rPr lang="en-US" sz="1200" b="1" dirty="0"/>
              <a:t>• COMPACT HISTORY OF THE CIVIL WAR (with R.E. Dupuy), New York, 1960, 1991 </a:t>
            </a:r>
          </a:p>
          <a:p>
            <a:r>
              <a:rPr lang="en-US" sz="1200" b="1" dirty="0"/>
              <a:t>• CIVIL WAR LAND BATTLES, New York, 1960</a:t>
            </a:r>
          </a:p>
          <a:p>
            <a:r>
              <a:rPr lang="en-US" sz="1200" b="1" dirty="0"/>
              <a:t>• CIVIL WAR NAVAL ACTIONS, New York, 1961 </a:t>
            </a:r>
          </a:p>
          <a:p>
            <a:r>
              <a:rPr lang="en-US" sz="1200" b="1" dirty="0"/>
              <a:t>• MILITARY HISTORY OF WORLD WAR II, 18 Vols., New York, 1962-65 </a:t>
            </a:r>
          </a:p>
          <a:p>
            <a:r>
              <a:rPr lang="en-US" sz="1200" b="1" dirty="0"/>
              <a:t>Vol 1—European Land Battles: 1939–1943 </a:t>
            </a:r>
          </a:p>
          <a:p>
            <a:r>
              <a:rPr lang="en-US" sz="1200" b="1" dirty="0"/>
              <a:t>Vol 2—European Land Battles: 1944–1945 </a:t>
            </a:r>
          </a:p>
          <a:p>
            <a:r>
              <a:rPr lang="en-US" sz="1200" b="1" dirty="0"/>
              <a:t>Vol 3—Land Battles: North Africa, Sicily, and Italy </a:t>
            </a:r>
          </a:p>
          <a:p>
            <a:r>
              <a:rPr lang="en-US" sz="1200" b="1" dirty="0"/>
              <a:t>Vol 4—The Naval War in the West: The Raiders </a:t>
            </a:r>
          </a:p>
          <a:p>
            <a:r>
              <a:rPr lang="en-US" sz="1200" b="1" dirty="0"/>
              <a:t>Vol 5—The Naval War in the West: The Wolf Packs </a:t>
            </a:r>
          </a:p>
          <a:p>
            <a:r>
              <a:rPr lang="en-US" sz="1200" b="1" dirty="0"/>
              <a:t>Vol 6—The Air War in the West: Sep 1939–May 1941 </a:t>
            </a:r>
          </a:p>
          <a:p>
            <a:r>
              <a:rPr lang="en-US" sz="1200" b="1" dirty="0"/>
              <a:t>Vol 7—The Air War in the West: Jun 1941–April 1945 </a:t>
            </a:r>
          </a:p>
          <a:p>
            <a:r>
              <a:rPr lang="en-US" sz="1200" b="1" dirty="0"/>
              <a:t>Vol 8—Asiatic Land Battles: Expansion of Japan in Asia </a:t>
            </a:r>
          </a:p>
          <a:p>
            <a:r>
              <a:rPr lang="en-US" sz="1200" b="1" dirty="0"/>
              <a:t>Vol 9—Asiatic Land Battles: Japanese Ambitions in the Pacific </a:t>
            </a:r>
          </a:p>
          <a:p>
            <a:r>
              <a:rPr lang="en-US" sz="1200" b="1" dirty="0"/>
              <a:t>Vol 10—Asiatic Land Battles: Allied Victories in China and Burma </a:t>
            </a:r>
          </a:p>
          <a:p>
            <a:r>
              <a:rPr lang="en-US" sz="1200" b="1" dirty="0"/>
              <a:t>Vol 11—The Naval War in the Pacific: Rising Sun of Nippon </a:t>
            </a:r>
          </a:p>
          <a:p>
            <a:r>
              <a:rPr lang="en-US" sz="1200" b="1" dirty="0"/>
              <a:t>Vol 12—The Naval War in the Pacific: On to Tokyo </a:t>
            </a:r>
          </a:p>
          <a:p>
            <a:r>
              <a:rPr lang="en-US" sz="1200" b="1" dirty="0"/>
              <a:t>Vol 13—The Air War in the Pacific: Air Power Leads the Way </a:t>
            </a:r>
          </a:p>
          <a:p>
            <a:r>
              <a:rPr lang="en-US" sz="1200" b="1" dirty="0"/>
              <a:t>Vol 14—The Air War in the Pacific: Victory in the Air </a:t>
            </a:r>
          </a:p>
          <a:p>
            <a:r>
              <a:rPr lang="en-US" sz="1200" b="1" dirty="0"/>
              <a:t>Vol 15—European Resistance Movements </a:t>
            </a:r>
          </a:p>
          <a:p>
            <a:r>
              <a:rPr lang="en-US" sz="1200" b="1" dirty="0"/>
              <a:t>Vol 16—Asian and Axis Resistance Movements </a:t>
            </a:r>
          </a:p>
          <a:p>
            <a:r>
              <a:rPr lang="en-US" sz="1200" b="1" dirty="0"/>
              <a:t>Vol 17—Leaders of World War II </a:t>
            </a:r>
          </a:p>
          <a:p>
            <a:r>
              <a:rPr lang="en-US" sz="1200" b="1" dirty="0"/>
              <a:t>Vol 18—Chronological Survey of World War II </a:t>
            </a:r>
          </a:p>
          <a:p>
            <a:r>
              <a:rPr lang="en-US" sz="1200" b="1" dirty="0"/>
              <a:t>• COMPACT HISTORY OF THE REVOLUTIONARY WAR (with R. E. Dupuy), New York, 1963</a:t>
            </a:r>
          </a:p>
          <a:p>
            <a:r>
              <a:rPr lang="en-US" sz="1200" b="1" dirty="0"/>
              <a:t>• MILITARY HISTORY OF WORLD WAR I, 12 Vols., New York, 1967 </a:t>
            </a:r>
          </a:p>
          <a:p>
            <a:r>
              <a:rPr lang="en-US" sz="1200" b="1" dirty="0"/>
              <a:t>Vol 1—1914: The Battles in the West </a:t>
            </a:r>
          </a:p>
          <a:p>
            <a:r>
              <a:rPr lang="en-US" sz="1200" b="1" dirty="0"/>
              <a:t>Vol 2—1914: The Battles in the East </a:t>
            </a:r>
          </a:p>
          <a:p>
            <a:r>
              <a:rPr lang="en-US" sz="1200" b="1" dirty="0"/>
              <a:t>Vol 3—Stalemate in the Trenches, Nov 1914– Mar 1918 </a:t>
            </a:r>
          </a:p>
          <a:p>
            <a:r>
              <a:rPr lang="en-US" sz="1200" b="1" dirty="0"/>
              <a:t>Vol 4—Triumphs and Tragedies in the East,</a:t>
            </a:r>
          </a:p>
        </p:txBody>
      </p:sp>
      <p:sp>
        <p:nvSpPr>
          <p:cNvPr id="5" name="TextBox 4">
            <a:extLst>
              <a:ext uri="{FF2B5EF4-FFF2-40B4-BE49-F238E27FC236}">
                <a16:creationId xmlns:a16="http://schemas.microsoft.com/office/drawing/2014/main" id="{37F0DAF6-2694-4D87-8EAD-F88B4C2603B1}"/>
              </a:ext>
            </a:extLst>
          </p:cNvPr>
          <p:cNvSpPr txBox="1"/>
          <p:nvPr/>
        </p:nvSpPr>
        <p:spPr>
          <a:xfrm>
            <a:off x="6647540" y="671691"/>
            <a:ext cx="5471889" cy="4893647"/>
          </a:xfrm>
          <a:prstGeom prst="rect">
            <a:avLst/>
          </a:prstGeom>
          <a:noFill/>
        </p:spPr>
        <p:txBody>
          <a:bodyPr wrap="square" rtlCol="0">
            <a:spAutoFit/>
          </a:bodyPr>
          <a:lstStyle/>
          <a:p>
            <a:r>
              <a:rPr lang="en-US" sz="1200" b="1" dirty="0"/>
              <a:t>1915–1917 </a:t>
            </a:r>
          </a:p>
          <a:p>
            <a:r>
              <a:rPr lang="en-US" sz="1200" b="1" dirty="0"/>
              <a:t>Vol 5—The Campaigns on the Turkish Front </a:t>
            </a:r>
          </a:p>
          <a:p>
            <a:r>
              <a:rPr lang="en-US" sz="1200" b="1" dirty="0"/>
              <a:t>Vol 6—Campaigns in Southern Europe </a:t>
            </a:r>
          </a:p>
          <a:p>
            <a:r>
              <a:rPr lang="en-US" sz="1200" b="1" dirty="0"/>
              <a:t>Vol 7—1918: The German Offensives </a:t>
            </a:r>
          </a:p>
          <a:p>
            <a:r>
              <a:rPr lang="en-US" sz="1200" b="1" dirty="0"/>
              <a:t>Vol 8—1918: Decision in the West </a:t>
            </a:r>
          </a:p>
          <a:p>
            <a:r>
              <a:rPr lang="en-US" sz="1200" b="1" dirty="0"/>
              <a:t>Vol 9—Naval and Overseas War, 1914–1915 </a:t>
            </a:r>
          </a:p>
          <a:p>
            <a:r>
              <a:rPr lang="en-US" sz="1200" b="1" dirty="0"/>
              <a:t>Vol 10—Naval and Overseas War, 1916–1918 </a:t>
            </a:r>
          </a:p>
          <a:p>
            <a:r>
              <a:rPr lang="en-US" sz="1200" b="1" dirty="0"/>
              <a:t>Vol 11—The War in the Air </a:t>
            </a:r>
          </a:p>
          <a:p>
            <a:r>
              <a:rPr lang="en-US" sz="1200" b="1" dirty="0"/>
              <a:t>Vol 12—Summary of World War I • HOLIDAYS, editor, </a:t>
            </a:r>
            <a:r>
              <a:rPr lang="en-US" sz="1200" b="1" dirty="0" err="1"/>
              <a:t>contbr</a:t>
            </a:r>
            <a:r>
              <a:rPr lang="en-US" sz="1200" b="1" dirty="0"/>
              <a:t>., New York, 1965 </a:t>
            </a:r>
          </a:p>
          <a:p>
            <a:r>
              <a:rPr lang="en-US" sz="1200" b="1" dirty="0"/>
              <a:t>• MILITARY HERITAGE OF AMERICA (with R. E. Dupuy, Paul </a:t>
            </a:r>
            <a:r>
              <a:rPr lang="en-US" sz="1200" b="1" dirty="0" err="1"/>
              <a:t>Braim</a:t>
            </a:r>
            <a:r>
              <a:rPr lang="en-US" sz="1200" b="1" dirty="0"/>
              <a:t>), 2 Vols., New York, 1966, 1986, 1992 </a:t>
            </a:r>
          </a:p>
          <a:p>
            <a:r>
              <a:rPr lang="en-US" sz="1200" b="1" dirty="0"/>
              <a:t>• THE BATTLE OF AUSTERLITZ, New York, 1968 </a:t>
            </a:r>
          </a:p>
          <a:p>
            <a:r>
              <a:rPr lang="en-US" sz="1200" b="1" dirty="0"/>
              <a:t>• MODERN LIBRARIES FOR MODERN COLLEGES: RESEARCH STRATEGIES FOR DESIGN AND DEVELOPMENT, Washington, D.C., 1968 </a:t>
            </a:r>
          </a:p>
          <a:p>
            <a:r>
              <a:rPr lang="en-US" sz="1200" b="1" dirty="0"/>
              <a:t>• FERMENT IN COLLEGE LIBRARIES: THE IMPACT OF INFORMATION TECHNOLOGY, Washington, D.C., 1968 </a:t>
            </a:r>
          </a:p>
          <a:p>
            <a:r>
              <a:rPr lang="en-US" sz="1200" b="1" dirty="0"/>
              <a:t>• MEDIAPOWER: A COLLEGE PLANS FOR AN INTEGRATED MEDIA SERVICE SYSTEM, Washington, D.C., 1968 • MILITARY HISTORY OF THE CHINESE CIVIL WAR, New York, 1969 </a:t>
            </a:r>
          </a:p>
          <a:p>
            <a:r>
              <a:rPr lang="en-US" sz="1200" b="1" dirty="0"/>
              <a:t>• THE MILITARY LIFE OF ALEXANDER THE GREAT, New York, 1969 • THE MILITARY LIFE OF HANNIBAL, New York, 1969 </a:t>
            </a:r>
          </a:p>
          <a:p>
            <a:r>
              <a:rPr lang="en-US" sz="1200" b="1" dirty="0"/>
              <a:t>• THE MILITARY LIFE OF JULIUS CAESAR, New York, 1969 </a:t>
            </a:r>
          </a:p>
          <a:p>
            <a:r>
              <a:rPr lang="en-US" sz="1200" b="1" dirty="0"/>
              <a:t>• THE MILITARY LIFE OF GENGHIS KHAN, New York, 1969 </a:t>
            </a:r>
          </a:p>
          <a:p>
            <a:r>
              <a:rPr lang="en-US" sz="1200" b="1" dirty="0"/>
              <a:t>• THE MILITARY LIFE OF GUSTAVUS ADOLPHUS, New York, 1969 </a:t>
            </a:r>
          </a:p>
          <a:p>
            <a:r>
              <a:rPr lang="en-US" sz="1200" b="1" dirty="0"/>
              <a:t>• THE MILITARY LIFE OF FREDERICK THE GREAT, New York, 1969 </a:t>
            </a:r>
          </a:p>
          <a:p>
            <a:r>
              <a:rPr lang="en-US" sz="1200" b="1" dirty="0"/>
              <a:t>• THE MILITARY LIFE OF GEORGE WASHINGTON, New York, 1969</a:t>
            </a:r>
          </a:p>
        </p:txBody>
      </p:sp>
      <p:sp>
        <p:nvSpPr>
          <p:cNvPr id="2" name="TextBox 1">
            <a:extLst>
              <a:ext uri="{FF2B5EF4-FFF2-40B4-BE49-F238E27FC236}">
                <a16:creationId xmlns:a16="http://schemas.microsoft.com/office/drawing/2014/main" id="{7BD01418-AA1B-4A54-9488-C87DCEB429B8}"/>
              </a:ext>
            </a:extLst>
          </p:cNvPr>
          <p:cNvSpPr txBox="1"/>
          <p:nvPr/>
        </p:nvSpPr>
        <p:spPr>
          <a:xfrm>
            <a:off x="7605486" y="6357257"/>
            <a:ext cx="3361433" cy="369332"/>
          </a:xfrm>
          <a:prstGeom prst="rect">
            <a:avLst/>
          </a:prstGeom>
          <a:noFill/>
        </p:spPr>
        <p:txBody>
          <a:bodyPr wrap="none" rtlCol="0">
            <a:spAutoFit/>
          </a:bodyPr>
          <a:lstStyle/>
          <a:p>
            <a:r>
              <a:rPr lang="en-US" b="1" dirty="0"/>
              <a:t>SOURCE: TDI WEBSITE (51 Books)</a:t>
            </a:r>
          </a:p>
        </p:txBody>
      </p:sp>
      <p:sp>
        <p:nvSpPr>
          <p:cNvPr id="7" name="TextBox 6">
            <a:extLst>
              <a:ext uri="{FF2B5EF4-FFF2-40B4-BE49-F238E27FC236}">
                <a16:creationId xmlns:a16="http://schemas.microsoft.com/office/drawing/2014/main" id="{F6B1385C-79AB-489E-8AD4-BDFBF4139F94}"/>
              </a:ext>
            </a:extLst>
          </p:cNvPr>
          <p:cNvSpPr txBox="1"/>
          <p:nvPr/>
        </p:nvSpPr>
        <p:spPr>
          <a:xfrm>
            <a:off x="3110855" y="131411"/>
            <a:ext cx="5970289" cy="461665"/>
          </a:xfrm>
          <a:prstGeom prst="rect">
            <a:avLst/>
          </a:prstGeom>
          <a:noFill/>
        </p:spPr>
        <p:txBody>
          <a:bodyPr wrap="none" rtlCol="0">
            <a:spAutoFit/>
          </a:bodyPr>
          <a:lstStyle/>
          <a:p>
            <a:r>
              <a:rPr lang="en-US" sz="2400" b="1" u="sng" dirty="0"/>
              <a:t>COLONEL DUPUY’S PUBLISHED BOOK LISTING</a:t>
            </a:r>
          </a:p>
        </p:txBody>
      </p:sp>
    </p:spTree>
    <p:extLst>
      <p:ext uri="{BB962C8B-B14F-4D97-AF65-F5344CB8AC3E}">
        <p14:creationId xmlns:p14="http://schemas.microsoft.com/office/powerpoint/2010/main" val="388460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21AA7-0A46-4A11-8CF0-A0B6B42A3C95}"/>
              </a:ext>
            </a:extLst>
          </p:cNvPr>
          <p:cNvSpPr txBox="1"/>
          <p:nvPr/>
        </p:nvSpPr>
        <p:spPr>
          <a:xfrm>
            <a:off x="1" y="899885"/>
            <a:ext cx="5805714" cy="4708981"/>
          </a:xfrm>
          <a:prstGeom prst="rect">
            <a:avLst/>
          </a:prstGeom>
          <a:noFill/>
        </p:spPr>
        <p:txBody>
          <a:bodyPr wrap="square" rtlCol="0">
            <a:spAutoFit/>
          </a:bodyPr>
          <a:lstStyle/>
          <a:p>
            <a:r>
              <a:rPr lang="en-US" sz="1200" b="1" dirty="0"/>
              <a:t>• THE MILITARY LIFE OF NAPOLEON, New York, 1969 </a:t>
            </a:r>
          </a:p>
          <a:p>
            <a:r>
              <a:rPr lang="en-US" sz="1200" b="1" dirty="0"/>
              <a:t>• THE MILITARY LIFE OF ABRAHAM LINCOLN, New York, 1969 </a:t>
            </a:r>
          </a:p>
          <a:p>
            <a:r>
              <a:rPr lang="en-US" sz="1200" b="1" dirty="0"/>
              <a:t>• THE MILITARY LIFE OF HINDENBURG AND LUDENDORFF, New York, 1970 </a:t>
            </a:r>
          </a:p>
          <a:p>
            <a:r>
              <a:rPr lang="en-US" sz="1200" b="1" dirty="0"/>
              <a:t>• THE MILITARY LIFE OF ADOLPH HITLER, New York, 1969 </a:t>
            </a:r>
          </a:p>
          <a:p>
            <a:r>
              <a:rPr lang="en-US" sz="1200" b="1" dirty="0"/>
              <a:t>• THE MILITARY LIFE OF WINSTON CHURCHILL, New York, 1970 </a:t>
            </a:r>
          </a:p>
          <a:p>
            <a:r>
              <a:rPr lang="en-US" sz="1200" b="1" dirty="0"/>
              <a:t>• REVOLUTIONARY WAR NAVAL BATTLES (with Grace P. Hayes), New York, 1970 </a:t>
            </a:r>
          </a:p>
          <a:p>
            <a:r>
              <a:rPr lang="en-US" sz="1200" b="1" dirty="0"/>
              <a:t>• REVOLUTIONARY WAR LAND BATTLES (with Gay M. Hammerman), New York, 1970 </a:t>
            </a:r>
          </a:p>
          <a:p>
            <a:r>
              <a:rPr lang="en-US" sz="1200" b="1" dirty="0"/>
              <a:t>• MONGOLIA, FOREIGN AREA STUDIES HANDBOOK, Washington, D.C., 1970 </a:t>
            </a:r>
          </a:p>
          <a:p>
            <a:r>
              <a:rPr lang="en-US" sz="1200" b="1" dirty="0"/>
              <a:t>• ALMANAC OF WORLD MILITARY POWER 1970 (with John A. Andrews, Grace P. Hayes), New York, 1970 </a:t>
            </a:r>
          </a:p>
          <a:p>
            <a:r>
              <a:rPr lang="en-US" sz="1200" b="1" dirty="0"/>
              <a:t>• ALMANAC OF WORLD MILITARY POWER 1972 (with John A. Andrews, Grace P. Hayes), New York, 1972 </a:t>
            </a:r>
          </a:p>
          <a:p>
            <a:r>
              <a:rPr lang="en-US" sz="1200" b="1" dirty="0"/>
              <a:t>• DOCUMENTARY HISTORY OF ARMS CONTROL AND DISARMAMENT (with Gay M. Hammerman), New York, 1974 </a:t>
            </a:r>
          </a:p>
          <a:p>
            <a:r>
              <a:rPr lang="en-US" sz="1200" b="1" dirty="0"/>
              <a:t>• WORLD MILITARY LEADERS (with Grace P. Hayes, Paul Martell), 1974 </a:t>
            </a:r>
          </a:p>
          <a:p>
            <a:r>
              <a:rPr lang="en-US" sz="1200" b="1" dirty="0"/>
              <a:t>• ALMANAC OF WORLD MILITARY POWER 1974 (with John A. Andrews, Grace P. Hayes), New York, 1974 </a:t>
            </a:r>
          </a:p>
          <a:p>
            <a:r>
              <a:rPr lang="en-US" sz="1200" b="1" dirty="0"/>
              <a:t>• PEOPLE AND EVENTS OF THE AMERICAN REVOLUTION (with Gay M. Hammerman), New York, 1974 </a:t>
            </a:r>
          </a:p>
          <a:p>
            <a:r>
              <a:rPr lang="en-US" sz="1200" b="1" dirty="0"/>
              <a:t>• AN OUTLINE HISTORY OF THE AMERICAN REVOLUTION (with R.E. Dupuy), New York, 1975 </a:t>
            </a:r>
          </a:p>
          <a:p>
            <a:r>
              <a:rPr lang="en-US" sz="1200" b="1" dirty="0"/>
              <a:t>• ENCYCLOPEDIA OF MILITARY HISTORY (with R.E. Dupuy), New York, 1975, 1986, 1993 </a:t>
            </a:r>
          </a:p>
          <a:p>
            <a:r>
              <a:rPr lang="en-US" sz="1200" b="1" dirty="0"/>
              <a:t>• A GENIUS FOR WAR: THE GERMAN ARMY AND GENERAL STAFF, 1807-1945, New Jersey, 1977, 1984, 1989, 1993 </a:t>
            </a:r>
          </a:p>
          <a:p>
            <a:r>
              <a:rPr lang="en-US" sz="1200" b="1" dirty="0"/>
              <a:t>• NUMBERS, PREDICTION AND WAR, New York, 1978, </a:t>
            </a:r>
          </a:p>
        </p:txBody>
      </p:sp>
      <p:sp>
        <p:nvSpPr>
          <p:cNvPr id="5" name="TextBox 4">
            <a:extLst>
              <a:ext uri="{FF2B5EF4-FFF2-40B4-BE49-F238E27FC236}">
                <a16:creationId xmlns:a16="http://schemas.microsoft.com/office/drawing/2014/main" id="{D1D7E3EC-12E7-46F4-84BB-FF4C1302CB35}"/>
              </a:ext>
            </a:extLst>
          </p:cNvPr>
          <p:cNvSpPr txBox="1"/>
          <p:nvPr/>
        </p:nvSpPr>
        <p:spPr>
          <a:xfrm>
            <a:off x="6386288" y="943427"/>
            <a:ext cx="5636523" cy="4524315"/>
          </a:xfrm>
          <a:prstGeom prst="rect">
            <a:avLst/>
          </a:prstGeom>
          <a:noFill/>
        </p:spPr>
        <p:txBody>
          <a:bodyPr wrap="square" rtlCol="0">
            <a:spAutoFit/>
          </a:bodyPr>
          <a:lstStyle/>
          <a:p>
            <a:r>
              <a:rPr lang="en-US" sz="1200" b="1" dirty="0"/>
              <a:t>• ELUSIVE VICTORY: THE ARAB-ISRAELI WARS, 1947-1974, New York, 1978, 1984, 1989, 1992 </a:t>
            </a:r>
          </a:p>
          <a:p>
            <a:r>
              <a:rPr lang="en-US" sz="1200" b="1" dirty="0"/>
              <a:t>• ALMANAC OF WORLD MILITARY POWER 1980 (with John A. Andrews, Grace P. Hayes), New York, 1980 </a:t>
            </a:r>
          </a:p>
          <a:p>
            <a:r>
              <a:rPr lang="en-US" sz="1200" b="1" dirty="0"/>
              <a:t>• THE EVOLUTION OF WEAPONS AND WARFARE, New York, 1980, 1984, 1986 </a:t>
            </a:r>
          </a:p>
          <a:p>
            <a:r>
              <a:rPr lang="en-US" sz="1200" b="1" dirty="0"/>
              <a:t>• GREAT BATTLES OF THE EASTERN FRONT (with Paul Martell), New York, 1982 • OPTIONS OF COMMAND, New York, 1984 </a:t>
            </a:r>
          </a:p>
          <a:p>
            <a:r>
              <a:rPr lang="en-US" sz="1200" b="1" dirty="0"/>
              <a:t>• FLAWED VICTORY: THE ARAB-ISRAELI CONFLICT AND THE 1982 WAR IN LEBANON (with Paul Martell), Virginia, 1986 </a:t>
            </a:r>
          </a:p>
          <a:p>
            <a:r>
              <a:rPr lang="en-US" sz="1200" b="1" dirty="0"/>
              <a:t>• UNDERSTANDING WAR: MILITARY HISTORY AND THE THEORY OF COMBAT, New York, 1986 </a:t>
            </a:r>
          </a:p>
          <a:p>
            <a:r>
              <a:rPr lang="en-US" sz="1200" b="1" dirty="0"/>
              <a:t>• DICTIONARY OF MILITARY TERMS (with Curt Johnson, Grace P. Hayes), New York, 1987 </a:t>
            </a:r>
          </a:p>
          <a:p>
            <a:r>
              <a:rPr lang="en-US" sz="1200" b="1" dirty="0"/>
              <a:t>• UNDERSTANDING DEFEAT, New York, 1990 </a:t>
            </a:r>
          </a:p>
          <a:p>
            <a:r>
              <a:rPr lang="en-US" sz="1200" b="1" dirty="0"/>
              <a:t>• ATTRITION: FORECASTING BATTLE CASUALTIES AND EQUIPMENT LOSSES IN MODERN WAR, Virginia, 1990 </a:t>
            </a:r>
          </a:p>
          <a:p>
            <a:r>
              <a:rPr lang="en-US" sz="1200" b="1" dirty="0"/>
              <a:t>• IF WAR COMES: HOW TO DEFEAT SADDAM HUSSEIN, Virginia, 1991 </a:t>
            </a:r>
          </a:p>
          <a:p>
            <a:r>
              <a:rPr lang="en-US" sz="1200" b="1" dirty="0"/>
              <a:t>• FUTURE WARS: THE WORLD’S MOST DANGEROUS FLASHPOINTS, New York, 1992 </a:t>
            </a:r>
          </a:p>
          <a:p>
            <a:r>
              <a:rPr lang="en-US" sz="1200" b="1" dirty="0"/>
              <a:t>• ENCYCLOPEDIA OF MILITARY BIOGRAPHY (with Curt Johnson, David L. </a:t>
            </a:r>
            <a:r>
              <a:rPr lang="en-US" sz="1200" b="1" dirty="0" err="1"/>
              <a:t>Bongard</a:t>
            </a:r>
            <a:r>
              <a:rPr lang="en-US" sz="1200" b="1" dirty="0"/>
              <a:t>), New York, 1992 </a:t>
            </a:r>
          </a:p>
          <a:p>
            <a:r>
              <a:rPr lang="en-US" sz="1200" b="1" dirty="0"/>
              <a:t>• INTERNATIONAL MILITARY AND DEFENSE ENCYCLOPEDIA, (Brassey’s) 6 Vols., Editor in Chief, New York, 1992 </a:t>
            </a:r>
          </a:p>
          <a:p>
            <a:r>
              <a:rPr lang="en-US" sz="1200" b="1" dirty="0"/>
              <a:t>• HITLER’S LAST GAMBLE (with David L. </a:t>
            </a:r>
            <a:r>
              <a:rPr lang="en-US" sz="1200" b="1" dirty="0" err="1"/>
              <a:t>Bongard</a:t>
            </a:r>
            <a:r>
              <a:rPr lang="en-US" sz="1200" b="1" dirty="0"/>
              <a:t>, Richard C. Anderson), New York, 1994</a:t>
            </a:r>
          </a:p>
        </p:txBody>
      </p:sp>
      <p:sp>
        <p:nvSpPr>
          <p:cNvPr id="6" name="TextBox 5">
            <a:extLst>
              <a:ext uri="{FF2B5EF4-FFF2-40B4-BE49-F238E27FC236}">
                <a16:creationId xmlns:a16="http://schemas.microsoft.com/office/drawing/2014/main" id="{14CF1372-BE5B-4A31-B598-B171C499D1A8}"/>
              </a:ext>
            </a:extLst>
          </p:cNvPr>
          <p:cNvSpPr txBox="1"/>
          <p:nvPr/>
        </p:nvSpPr>
        <p:spPr>
          <a:xfrm>
            <a:off x="3110855" y="131411"/>
            <a:ext cx="5970289" cy="461665"/>
          </a:xfrm>
          <a:prstGeom prst="rect">
            <a:avLst/>
          </a:prstGeom>
          <a:noFill/>
        </p:spPr>
        <p:txBody>
          <a:bodyPr wrap="none" rtlCol="0">
            <a:spAutoFit/>
          </a:bodyPr>
          <a:lstStyle/>
          <a:p>
            <a:r>
              <a:rPr lang="en-US" sz="2400" b="1" u="sng" dirty="0"/>
              <a:t>COLONEL DUPUY’S PUBLISHED BOOK LISTING</a:t>
            </a:r>
          </a:p>
        </p:txBody>
      </p:sp>
      <p:sp>
        <p:nvSpPr>
          <p:cNvPr id="7" name="TextBox 6">
            <a:extLst>
              <a:ext uri="{FF2B5EF4-FFF2-40B4-BE49-F238E27FC236}">
                <a16:creationId xmlns:a16="http://schemas.microsoft.com/office/drawing/2014/main" id="{22D4498F-D7BD-4F9B-955B-BEFB2592F6AE}"/>
              </a:ext>
            </a:extLst>
          </p:cNvPr>
          <p:cNvSpPr txBox="1"/>
          <p:nvPr/>
        </p:nvSpPr>
        <p:spPr>
          <a:xfrm>
            <a:off x="8749788" y="6357257"/>
            <a:ext cx="3361433" cy="369332"/>
          </a:xfrm>
          <a:prstGeom prst="rect">
            <a:avLst/>
          </a:prstGeom>
          <a:noFill/>
        </p:spPr>
        <p:txBody>
          <a:bodyPr wrap="none" rtlCol="0">
            <a:spAutoFit/>
          </a:bodyPr>
          <a:lstStyle/>
          <a:p>
            <a:r>
              <a:rPr lang="en-US" b="1" dirty="0"/>
              <a:t>SOURCE: TDI WEBSITE (32 Books)</a:t>
            </a:r>
          </a:p>
        </p:txBody>
      </p:sp>
    </p:spTree>
    <p:extLst>
      <p:ext uri="{BB962C8B-B14F-4D97-AF65-F5344CB8AC3E}">
        <p14:creationId xmlns:p14="http://schemas.microsoft.com/office/powerpoint/2010/main" val="391573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D4A6BE-E9FE-4FB4-97D7-7B162005D42D}"/>
              </a:ext>
            </a:extLst>
          </p:cNvPr>
          <p:cNvSpPr txBox="1"/>
          <p:nvPr/>
        </p:nvSpPr>
        <p:spPr>
          <a:xfrm>
            <a:off x="391886" y="176211"/>
            <a:ext cx="12192000" cy="461665"/>
          </a:xfrm>
          <a:prstGeom prst="rect">
            <a:avLst/>
          </a:prstGeom>
          <a:noFill/>
        </p:spPr>
        <p:txBody>
          <a:bodyPr wrap="square" rtlCol="0">
            <a:spAutoFit/>
          </a:bodyPr>
          <a:lstStyle/>
          <a:p>
            <a:r>
              <a:rPr lang="en-US" sz="2400" b="1" u="sng" dirty="0"/>
              <a:t>STELLAR BOOKS USING QJM/TNDM ANALYSIS BY CHRISTOPHER A. LAWRENCE INCLUDE:</a:t>
            </a:r>
          </a:p>
        </p:txBody>
      </p:sp>
      <p:pic>
        <p:nvPicPr>
          <p:cNvPr id="2050" name="Picture 2" descr="Kursk: The Battle of Prokhorovka by Christopher A. Lawrence (2015-12-14):  Christopher A. Lawrence: Amazon.com: Books">
            <a:extLst>
              <a:ext uri="{FF2B5EF4-FFF2-40B4-BE49-F238E27FC236}">
                <a16:creationId xmlns:a16="http://schemas.microsoft.com/office/drawing/2014/main" id="{1E6F2634-CC82-484A-8CC6-FF9CD361E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68" y="841618"/>
            <a:ext cx="3429656" cy="4207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D2E4ED-6796-4F86-ADC1-6279CF3AF6BC}"/>
              </a:ext>
            </a:extLst>
          </p:cNvPr>
          <p:cNvSpPr txBox="1"/>
          <p:nvPr/>
        </p:nvSpPr>
        <p:spPr>
          <a:xfrm>
            <a:off x="759784" y="5049177"/>
            <a:ext cx="2987228" cy="1754326"/>
          </a:xfrm>
          <a:prstGeom prst="rect">
            <a:avLst/>
          </a:prstGeom>
          <a:noFill/>
        </p:spPr>
        <p:txBody>
          <a:bodyPr wrap="none" rtlCol="0">
            <a:spAutoFit/>
          </a:bodyPr>
          <a:lstStyle/>
          <a:p>
            <a:pPr algn="ctr"/>
            <a:r>
              <a:rPr lang="en-US" b="1" dirty="0"/>
              <a:t>2015: 1,700 Pages/10 Pounds</a:t>
            </a:r>
          </a:p>
          <a:p>
            <a:pPr algn="ctr"/>
            <a:r>
              <a:rPr lang="en-US" b="1" dirty="0"/>
              <a:t>the -</a:t>
            </a:r>
          </a:p>
          <a:p>
            <a:pPr algn="ctr"/>
            <a:r>
              <a:rPr lang="en-US" b="1" u="sng" dirty="0"/>
              <a:t>single most </a:t>
            </a:r>
            <a:r>
              <a:rPr lang="en-US" b="1" dirty="0"/>
              <a:t>comprehensive </a:t>
            </a:r>
          </a:p>
          <a:p>
            <a:pPr algn="ctr"/>
            <a:r>
              <a:rPr lang="en-US" b="1" dirty="0"/>
              <a:t>battle analysis</a:t>
            </a:r>
          </a:p>
          <a:p>
            <a:pPr algn="ctr"/>
            <a:r>
              <a:rPr lang="en-US" b="1" u="sng" dirty="0"/>
              <a:t>ever published ANYWHERE.</a:t>
            </a:r>
          </a:p>
          <a:p>
            <a:pPr algn="ctr"/>
            <a:r>
              <a:rPr lang="en-US" b="1" dirty="0"/>
              <a:t>A NATIONAL TREASURE.</a:t>
            </a:r>
          </a:p>
        </p:txBody>
      </p:sp>
      <p:sp>
        <p:nvSpPr>
          <p:cNvPr id="6" name="TextBox 5">
            <a:extLst>
              <a:ext uri="{FF2B5EF4-FFF2-40B4-BE49-F238E27FC236}">
                <a16:creationId xmlns:a16="http://schemas.microsoft.com/office/drawing/2014/main" id="{C050BD70-B928-45BB-A102-5961584BF926}"/>
              </a:ext>
            </a:extLst>
          </p:cNvPr>
          <p:cNvSpPr txBox="1"/>
          <p:nvPr/>
        </p:nvSpPr>
        <p:spPr>
          <a:xfrm>
            <a:off x="8729304" y="5193574"/>
            <a:ext cx="2538387" cy="1200329"/>
          </a:xfrm>
          <a:prstGeom prst="rect">
            <a:avLst/>
          </a:prstGeom>
          <a:noFill/>
        </p:spPr>
        <p:txBody>
          <a:bodyPr wrap="none" rtlCol="0">
            <a:spAutoFit/>
          </a:bodyPr>
          <a:lstStyle/>
          <a:p>
            <a:r>
              <a:rPr lang="en-US" b="1" dirty="0"/>
              <a:t>2017: The latest book on</a:t>
            </a:r>
          </a:p>
          <a:p>
            <a:r>
              <a:rPr lang="en-US" b="1" dirty="0"/>
              <a:t>deterministic modeling</a:t>
            </a:r>
          </a:p>
          <a:p>
            <a:r>
              <a:rPr lang="en-US" b="1" dirty="0"/>
              <a:t>from the President of</a:t>
            </a:r>
          </a:p>
          <a:p>
            <a:r>
              <a:rPr lang="en-US" b="1" dirty="0"/>
              <a:t>TDI.</a:t>
            </a:r>
          </a:p>
        </p:txBody>
      </p:sp>
      <p:pic>
        <p:nvPicPr>
          <p:cNvPr id="2054" name="Picture 6" descr="Amazon.com: America's Modern Wars: Understanding Iraq, Afghanistan, and  Vietnam eBook: Lawrence, Christopher A.: Kindle Store">
            <a:extLst>
              <a:ext uri="{FF2B5EF4-FFF2-40B4-BE49-F238E27FC236}">
                <a16:creationId xmlns:a16="http://schemas.microsoft.com/office/drawing/2014/main" id="{A6B0C5B1-A371-4CEA-A0FD-082D301B5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123" y="886855"/>
            <a:ext cx="2734508" cy="41684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8D36600-8D5A-4171-B476-5B36C47BE5CD}"/>
              </a:ext>
            </a:extLst>
          </p:cNvPr>
          <p:cNvSpPr txBox="1"/>
          <p:nvPr/>
        </p:nvSpPr>
        <p:spPr>
          <a:xfrm>
            <a:off x="5069196" y="5103674"/>
            <a:ext cx="2837380" cy="1754326"/>
          </a:xfrm>
          <a:prstGeom prst="rect">
            <a:avLst/>
          </a:prstGeom>
          <a:noFill/>
        </p:spPr>
        <p:txBody>
          <a:bodyPr wrap="none" rtlCol="0">
            <a:spAutoFit/>
          </a:bodyPr>
          <a:lstStyle/>
          <a:p>
            <a:r>
              <a:rPr lang="en-US" b="1" dirty="0"/>
              <a:t>2015: A powerful</a:t>
            </a:r>
          </a:p>
          <a:p>
            <a:r>
              <a:rPr lang="en-US" b="1" dirty="0"/>
              <a:t>deterministic modeling</a:t>
            </a:r>
          </a:p>
          <a:p>
            <a:r>
              <a:rPr lang="en-US" b="1" dirty="0"/>
              <a:t>assessment helping </a:t>
            </a:r>
          </a:p>
          <a:p>
            <a:r>
              <a:rPr lang="en-US" b="1" dirty="0"/>
              <a:t>understand recent conflicts </a:t>
            </a:r>
          </a:p>
          <a:p>
            <a:r>
              <a:rPr lang="en-US" b="1" dirty="0"/>
              <a:t>from the President of</a:t>
            </a:r>
          </a:p>
          <a:p>
            <a:r>
              <a:rPr lang="en-US" b="1" dirty="0"/>
              <a:t>TDI.</a:t>
            </a:r>
          </a:p>
        </p:txBody>
      </p:sp>
      <p:pic>
        <p:nvPicPr>
          <p:cNvPr id="12" name="Picture 2">
            <a:extLst>
              <a:ext uri="{FF2B5EF4-FFF2-40B4-BE49-F238E27FC236}">
                <a16:creationId xmlns:a16="http://schemas.microsoft.com/office/drawing/2014/main" id="{1AE9B021-A5A0-43DB-B7E2-0A94AADE7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8091" y="841618"/>
            <a:ext cx="2987227" cy="425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3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5739BA-6747-4B1B-9632-FDBC13600706}"/>
              </a:ext>
            </a:extLst>
          </p:cNvPr>
          <p:cNvSpPr txBox="1"/>
          <p:nvPr/>
        </p:nvSpPr>
        <p:spPr>
          <a:xfrm>
            <a:off x="4486306" y="5604571"/>
            <a:ext cx="3155668" cy="830997"/>
          </a:xfrm>
          <a:prstGeom prst="rect">
            <a:avLst/>
          </a:prstGeom>
          <a:noFill/>
        </p:spPr>
        <p:txBody>
          <a:bodyPr wrap="square" rtlCol="0">
            <a:spAutoFit/>
          </a:bodyPr>
          <a:lstStyle/>
          <a:p>
            <a:r>
              <a:rPr lang="en-US" sz="1600" b="1" dirty="0"/>
              <a:t>RELEASE DATE: OCTOBER 30, 2022 </a:t>
            </a:r>
          </a:p>
          <a:p>
            <a:r>
              <a:rPr lang="en-US" sz="1600" b="1" dirty="0"/>
              <a:t>The essential companion book to </a:t>
            </a:r>
          </a:p>
          <a:p>
            <a:r>
              <a:rPr lang="en-US" sz="1600" b="1" u="sng" dirty="0"/>
              <a:t>KURSK, The Battle of Prokhorovka.</a:t>
            </a:r>
          </a:p>
        </p:txBody>
      </p:sp>
      <p:pic>
        <p:nvPicPr>
          <p:cNvPr id="1026" name="Picture 2" descr="Aces at Kursk: The Battle for Aerial Supremacy on the Eastern Front, 1943:  Lawrence, Christopher A: 9781399081436: Amazon.com: Books">
            <a:extLst>
              <a:ext uri="{FF2B5EF4-FFF2-40B4-BE49-F238E27FC236}">
                <a16:creationId xmlns:a16="http://schemas.microsoft.com/office/drawing/2014/main" id="{940E0B34-CCFB-6D98-20DC-8C5C7EA23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306" y="920778"/>
            <a:ext cx="2982384" cy="4459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6DE1F5-1FED-15A0-315B-2321F42E5EAE}"/>
              </a:ext>
            </a:extLst>
          </p:cNvPr>
          <p:cNvSpPr txBox="1"/>
          <p:nvPr/>
        </p:nvSpPr>
        <p:spPr>
          <a:xfrm>
            <a:off x="391886" y="176211"/>
            <a:ext cx="12192000" cy="461665"/>
          </a:xfrm>
          <a:prstGeom prst="rect">
            <a:avLst/>
          </a:prstGeom>
          <a:noFill/>
        </p:spPr>
        <p:txBody>
          <a:bodyPr wrap="square" rtlCol="0">
            <a:spAutoFit/>
          </a:bodyPr>
          <a:lstStyle/>
          <a:p>
            <a:r>
              <a:rPr lang="en-US" sz="2400" b="1" u="sng" dirty="0"/>
              <a:t>STELLAR BOOKS USING QJM/TNDM ANALYSIS BY CHRISTOPHER A. LAWRENCE INCLUDE:</a:t>
            </a:r>
          </a:p>
        </p:txBody>
      </p:sp>
    </p:spTree>
    <p:extLst>
      <p:ext uri="{BB962C8B-B14F-4D97-AF65-F5344CB8AC3E}">
        <p14:creationId xmlns:p14="http://schemas.microsoft.com/office/powerpoint/2010/main" val="1902963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91820F3-E483-4E1D-AD8B-43773E102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022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D6675B-BC42-4F8D-8EA6-0DE4FDB8BF30}"/>
              </a:ext>
            </a:extLst>
          </p:cNvPr>
          <p:cNvSpPr txBox="1"/>
          <p:nvPr/>
        </p:nvSpPr>
        <p:spPr>
          <a:xfrm>
            <a:off x="5558974" y="245967"/>
            <a:ext cx="6125980" cy="4832092"/>
          </a:xfrm>
          <a:prstGeom prst="rect">
            <a:avLst/>
          </a:prstGeom>
          <a:noFill/>
        </p:spPr>
        <p:txBody>
          <a:bodyPr wrap="square" rtlCol="0">
            <a:spAutoFit/>
          </a:bodyPr>
          <a:lstStyle/>
          <a:p>
            <a:r>
              <a:rPr lang="en-US" sz="2800" b="1" dirty="0"/>
              <a:t>“War by Numbers takes the study of military history out of the realm of storytelling and simplistic interpretation</a:t>
            </a:r>
          </a:p>
          <a:p>
            <a:r>
              <a:rPr lang="en-US" sz="2800" b="1" dirty="0"/>
              <a:t>into a realm of systematic and impartial analysis of available recorded data.   This is an essential book for the</a:t>
            </a:r>
          </a:p>
          <a:p>
            <a:r>
              <a:rPr lang="en-US" sz="2800" b="1" dirty="0"/>
              <a:t>theorist, the analyst, the war planner, and the war fighter”.</a:t>
            </a:r>
          </a:p>
          <a:p>
            <a:endParaRPr lang="en-US" sz="2800" b="1" dirty="0"/>
          </a:p>
          <a:p>
            <a:r>
              <a:rPr lang="en-US" sz="2800" b="1" dirty="0"/>
              <a:t>--Maj. General NICHOLAS KRAWCIW, U.S. Army (Ret.)</a:t>
            </a:r>
          </a:p>
        </p:txBody>
      </p:sp>
      <p:sp>
        <p:nvSpPr>
          <p:cNvPr id="2" name="TextBox 1">
            <a:extLst>
              <a:ext uri="{FF2B5EF4-FFF2-40B4-BE49-F238E27FC236}">
                <a16:creationId xmlns:a16="http://schemas.microsoft.com/office/drawing/2014/main" id="{6B511375-4E9E-46AE-A7F0-F56CD5BE68FD}"/>
              </a:ext>
            </a:extLst>
          </p:cNvPr>
          <p:cNvSpPr txBox="1"/>
          <p:nvPr/>
        </p:nvSpPr>
        <p:spPr>
          <a:xfrm>
            <a:off x="7381782" y="5873369"/>
            <a:ext cx="4543616" cy="738664"/>
          </a:xfrm>
          <a:prstGeom prst="rect">
            <a:avLst/>
          </a:prstGeom>
          <a:noFill/>
          <a:ln>
            <a:solidFill>
              <a:schemeClr val="tx1"/>
            </a:solidFill>
          </a:ln>
        </p:spPr>
        <p:txBody>
          <a:bodyPr wrap="none" rtlCol="0">
            <a:spAutoFit/>
          </a:bodyPr>
          <a:lstStyle/>
          <a:p>
            <a:r>
              <a:rPr lang="en-US" sz="1400" b="1" i="1" dirty="0"/>
              <a:t>(THIS ENDORSEMENT IS WORTH READING SEVERAL TIMES.</a:t>
            </a:r>
          </a:p>
          <a:p>
            <a:r>
              <a:rPr lang="en-US" sz="1400" b="1" i="1" dirty="0" err="1"/>
              <a:t>iT</a:t>
            </a:r>
            <a:r>
              <a:rPr lang="en-US" sz="1400" b="1" i="1" dirty="0"/>
              <a:t> SELLS QJM/TNDM IN TWO SENTENCES BETTER THAN </a:t>
            </a:r>
          </a:p>
          <a:p>
            <a:r>
              <a:rPr lang="en-US" sz="1400" b="1" i="1" dirty="0"/>
              <a:t>ANYTHING I’VE EVER SEEN. JRF) </a:t>
            </a:r>
          </a:p>
        </p:txBody>
      </p:sp>
    </p:spTree>
    <p:extLst>
      <p:ext uri="{BB962C8B-B14F-4D97-AF65-F5344CB8AC3E}">
        <p14:creationId xmlns:p14="http://schemas.microsoft.com/office/powerpoint/2010/main" val="296895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39017E-A309-48D7-82F1-B57101708423}"/>
              </a:ext>
            </a:extLst>
          </p:cNvPr>
          <p:cNvSpPr txBox="1"/>
          <p:nvPr/>
        </p:nvSpPr>
        <p:spPr>
          <a:xfrm>
            <a:off x="4424260" y="142617"/>
            <a:ext cx="3343479" cy="369332"/>
          </a:xfrm>
          <a:prstGeom prst="rect">
            <a:avLst/>
          </a:prstGeom>
          <a:noFill/>
        </p:spPr>
        <p:txBody>
          <a:bodyPr wrap="none" rtlCol="0">
            <a:spAutoFit/>
          </a:bodyPr>
          <a:lstStyle/>
          <a:p>
            <a:r>
              <a:rPr lang="en-US" b="1" u="sng" dirty="0"/>
              <a:t>THE WORLD MILITARY ALMANAC</a:t>
            </a:r>
          </a:p>
        </p:txBody>
      </p:sp>
      <p:grpSp>
        <p:nvGrpSpPr>
          <p:cNvPr id="2" name="Group 1">
            <a:extLst>
              <a:ext uri="{FF2B5EF4-FFF2-40B4-BE49-F238E27FC236}">
                <a16:creationId xmlns:a16="http://schemas.microsoft.com/office/drawing/2014/main" id="{D09162BA-F2AB-41D0-97C9-9481FD47337E}"/>
              </a:ext>
            </a:extLst>
          </p:cNvPr>
          <p:cNvGrpSpPr/>
          <p:nvPr/>
        </p:nvGrpSpPr>
        <p:grpSpPr>
          <a:xfrm>
            <a:off x="276693" y="511949"/>
            <a:ext cx="11233561" cy="4041446"/>
            <a:chOff x="162547" y="962212"/>
            <a:chExt cx="11233561" cy="4041446"/>
          </a:xfrm>
        </p:grpSpPr>
        <p:pic>
          <p:nvPicPr>
            <p:cNvPr id="2050" name="Picture 2">
              <a:extLst>
                <a:ext uri="{FF2B5EF4-FFF2-40B4-BE49-F238E27FC236}">
                  <a16:creationId xmlns:a16="http://schemas.microsoft.com/office/drawing/2014/main" id="{AC1966E3-4836-49F5-84B0-175C84911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409" y="962212"/>
              <a:ext cx="2749086" cy="36372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E1E96B-6765-473A-961F-BE52D1FCF1D4}"/>
                </a:ext>
              </a:extLst>
            </p:cNvPr>
            <p:cNvSpPr txBox="1"/>
            <p:nvPr/>
          </p:nvSpPr>
          <p:spPr>
            <a:xfrm>
              <a:off x="4138580" y="4634326"/>
              <a:ext cx="652743" cy="369332"/>
            </a:xfrm>
            <a:prstGeom prst="rect">
              <a:avLst/>
            </a:prstGeom>
            <a:solidFill>
              <a:schemeClr val="bg1"/>
            </a:solidFill>
          </p:spPr>
          <p:txBody>
            <a:bodyPr wrap="none" rtlCol="0">
              <a:spAutoFit/>
            </a:bodyPr>
            <a:lstStyle/>
            <a:p>
              <a:r>
                <a:rPr lang="en-US" b="1" dirty="0"/>
                <a:t>1972</a:t>
              </a:r>
            </a:p>
          </p:txBody>
        </p:sp>
        <p:pic>
          <p:nvPicPr>
            <p:cNvPr id="2052" name="Picture 4" descr="3932979. sx318 ">
              <a:extLst>
                <a:ext uri="{FF2B5EF4-FFF2-40B4-BE49-F238E27FC236}">
                  <a16:creationId xmlns:a16="http://schemas.microsoft.com/office/drawing/2014/main" id="{99196283-F107-4837-A49C-B3C483096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708" y="962213"/>
              <a:ext cx="2581400" cy="36285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3FAD3F-88C9-4DF9-86F6-372F831A0AED}"/>
                </a:ext>
              </a:extLst>
            </p:cNvPr>
            <p:cNvSpPr txBox="1"/>
            <p:nvPr/>
          </p:nvSpPr>
          <p:spPr>
            <a:xfrm>
              <a:off x="9779036" y="4599464"/>
              <a:ext cx="652743" cy="369332"/>
            </a:xfrm>
            <a:prstGeom prst="rect">
              <a:avLst/>
            </a:prstGeom>
            <a:solidFill>
              <a:schemeClr val="bg1"/>
            </a:solidFill>
          </p:spPr>
          <p:txBody>
            <a:bodyPr wrap="none" rtlCol="0">
              <a:spAutoFit/>
            </a:bodyPr>
            <a:lstStyle/>
            <a:p>
              <a:r>
                <a:rPr lang="en-US" b="1" dirty="0"/>
                <a:t>1980</a:t>
              </a:r>
            </a:p>
          </p:txBody>
        </p:sp>
        <p:pic>
          <p:nvPicPr>
            <p:cNvPr id="2054" name="Picture 6">
              <a:extLst>
                <a:ext uri="{FF2B5EF4-FFF2-40B4-BE49-F238E27FC236}">
                  <a16:creationId xmlns:a16="http://schemas.microsoft.com/office/drawing/2014/main" id="{7551EE59-B9C0-4B3F-A1FE-EE4E802489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83" t="7466" r="6349" b="11899"/>
            <a:stretch/>
          </p:blipFill>
          <p:spPr bwMode="auto">
            <a:xfrm>
              <a:off x="162547" y="962212"/>
              <a:ext cx="2904762" cy="36285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7D24A1-C74C-4482-9EC0-C3756491EE11}"/>
                </a:ext>
              </a:extLst>
            </p:cNvPr>
            <p:cNvSpPr txBox="1"/>
            <p:nvPr/>
          </p:nvSpPr>
          <p:spPr>
            <a:xfrm>
              <a:off x="1282381" y="4634326"/>
              <a:ext cx="652743" cy="369332"/>
            </a:xfrm>
            <a:prstGeom prst="rect">
              <a:avLst/>
            </a:prstGeom>
            <a:solidFill>
              <a:schemeClr val="bg1"/>
            </a:solidFill>
          </p:spPr>
          <p:txBody>
            <a:bodyPr wrap="none" rtlCol="0">
              <a:spAutoFit/>
            </a:bodyPr>
            <a:lstStyle/>
            <a:p>
              <a:r>
                <a:rPr lang="en-US" b="1" dirty="0"/>
                <a:t>1970</a:t>
              </a:r>
            </a:p>
          </p:txBody>
        </p:sp>
        <p:pic>
          <p:nvPicPr>
            <p:cNvPr id="2056" name="Picture 8">
              <a:extLst>
                <a:ext uri="{FF2B5EF4-FFF2-40B4-BE49-F238E27FC236}">
                  <a16:creationId xmlns:a16="http://schemas.microsoft.com/office/drawing/2014/main" id="{5B277FB2-7C3F-4B57-9F34-C839D589B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595" y="962212"/>
              <a:ext cx="2733038" cy="36285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BD75F3A-0FBA-4544-8E97-DD14C592C8BF}"/>
                </a:ext>
              </a:extLst>
            </p:cNvPr>
            <p:cNvSpPr txBox="1"/>
            <p:nvPr/>
          </p:nvSpPr>
          <p:spPr>
            <a:xfrm>
              <a:off x="6902742" y="4599464"/>
              <a:ext cx="652743" cy="369332"/>
            </a:xfrm>
            <a:prstGeom prst="rect">
              <a:avLst/>
            </a:prstGeom>
            <a:solidFill>
              <a:schemeClr val="bg1"/>
            </a:solidFill>
          </p:spPr>
          <p:txBody>
            <a:bodyPr wrap="none" rtlCol="0">
              <a:spAutoFit/>
            </a:bodyPr>
            <a:lstStyle/>
            <a:p>
              <a:r>
                <a:rPr lang="en-US" b="1" dirty="0"/>
                <a:t>1974</a:t>
              </a:r>
            </a:p>
          </p:txBody>
        </p:sp>
      </p:grpSp>
      <p:sp>
        <p:nvSpPr>
          <p:cNvPr id="3" name="TextBox 2">
            <a:extLst>
              <a:ext uri="{FF2B5EF4-FFF2-40B4-BE49-F238E27FC236}">
                <a16:creationId xmlns:a16="http://schemas.microsoft.com/office/drawing/2014/main" id="{0D1CF1AD-5DE2-4A87-A8E9-3B65EB7A78FF}"/>
              </a:ext>
            </a:extLst>
          </p:cNvPr>
          <p:cNvSpPr txBox="1"/>
          <p:nvPr/>
        </p:nvSpPr>
        <p:spPr>
          <a:xfrm>
            <a:off x="100805" y="4684058"/>
            <a:ext cx="12091195" cy="2031325"/>
          </a:xfrm>
          <a:prstGeom prst="rect">
            <a:avLst/>
          </a:prstGeom>
          <a:noFill/>
        </p:spPr>
        <p:txBody>
          <a:bodyPr wrap="none" rtlCol="0">
            <a:spAutoFit/>
          </a:bodyPr>
          <a:lstStyle/>
          <a:p>
            <a:r>
              <a:rPr lang="en-US" b="1" dirty="0"/>
              <a:t>At the time these books were published, pound for pound they OUTPERFORMED – “The Military Balance” from the </a:t>
            </a:r>
          </a:p>
          <a:p>
            <a:r>
              <a:rPr lang="en-US" b="1" dirty="0"/>
              <a:t>International Institute for Strategic Studies (IISS) in England.   </a:t>
            </a:r>
          </a:p>
          <a:p>
            <a:endParaRPr lang="en-US" b="1" dirty="0"/>
          </a:p>
          <a:p>
            <a:r>
              <a:rPr lang="en-US" b="1" dirty="0"/>
              <a:t>These books provided detailed orders of battle for world militaries as well as national and regional analysis.   They included a</a:t>
            </a:r>
          </a:p>
          <a:p>
            <a:r>
              <a:rPr lang="en-US" b="1" dirty="0"/>
              <a:t>glossary providing definitions and weapons summaries.    These were an EXCEPTIONAL  WORLD CLASS PRODUCT in their day,</a:t>
            </a:r>
          </a:p>
          <a:p>
            <a:r>
              <a:rPr lang="en-US" b="1" dirty="0"/>
              <a:t>and the IISS must have paid attention as from 1981 onward the evolution of the IISS Military Balance increasingly looked like</a:t>
            </a:r>
          </a:p>
          <a:p>
            <a:r>
              <a:rPr lang="en-US" b="1" dirty="0"/>
              <a:t>The Trevor Dupuy principally authored Almanac’s of World Military Power. </a:t>
            </a:r>
          </a:p>
        </p:txBody>
      </p:sp>
    </p:spTree>
    <p:extLst>
      <p:ext uri="{BB962C8B-B14F-4D97-AF65-F5344CB8AC3E}">
        <p14:creationId xmlns:p14="http://schemas.microsoft.com/office/powerpoint/2010/main" val="72400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39017E-A309-48D7-82F1-B57101708423}"/>
              </a:ext>
            </a:extLst>
          </p:cNvPr>
          <p:cNvSpPr txBox="1"/>
          <p:nvPr/>
        </p:nvSpPr>
        <p:spPr>
          <a:xfrm>
            <a:off x="3308502" y="504"/>
            <a:ext cx="4547720" cy="369332"/>
          </a:xfrm>
          <a:prstGeom prst="rect">
            <a:avLst/>
          </a:prstGeom>
          <a:noFill/>
        </p:spPr>
        <p:txBody>
          <a:bodyPr wrap="none" rtlCol="0">
            <a:spAutoFit/>
          </a:bodyPr>
          <a:lstStyle/>
          <a:p>
            <a:r>
              <a:rPr lang="en-US" b="1" u="sng" dirty="0"/>
              <a:t>THE WORLD MILITARY ALMANAC - CONTENTS</a:t>
            </a:r>
          </a:p>
        </p:txBody>
      </p:sp>
      <p:grpSp>
        <p:nvGrpSpPr>
          <p:cNvPr id="6" name="Group 5">
            <a:extLst>
              <a:ext uri="{FF2B5EF4-FFF2-40B4-BE49-F238E27FC236}">
                <a16:creationId xmlns:a16="http://schemas.microsoft.com/office/drawing/2014/main" id="{B5EC385A-4D67-4618-AC92-9DD405871022}"/>
              </a:ext>
            </a:extLst>
          </p:cNvPr>
          <p:cNvGrpSpPr/>
          <p:nvPr/>
        </p:nvGrpSpPr>
        <p:grpSpPr>
          <a:xfrm>
            <a:off x="152704" y="514709"/>
            <a:ext cx="2929536" cy="3863729"/>
            <a:chOff x="385179" y="511948"/>
            <a:chExt cx="2929536" cy="3863729"/>
          </a:xfrm>
        </p:grpSpPr>
        <p:pic>
          <p:nvPicPr>
            <p:cNvPr id="2050" name="Picture 2">
              <a:extLst>
                <a:ext uri="{FF2B5EF4-FFF2-40B4-BE49-F238E27FC236}">
                  <a16:creationId xmlns:a16="http://schemas.microsoft.com/office/drawing/2014/main" id="{AC1966E3-4836-49F5-84B0-175C84911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614" y="511948"/>
              <a:ext cx="1406888" cy="18614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932979. sx318 ">
              <a:extLst>
                <a:ext uri="{FF2B5EF4-FFF2-40B4-BE49-F238E27FC236}">
                  <a16:creationId xmlns:a16="http://schemas.microsoft.com/office/drawing/2014/main" id="{99196283-F107-4837-A49C-B3C483096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614" y="2389337"/>
              <a:ext cx="1413101" cy="1986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551EE59-B9C0-4B3F-A1FE-EE4E802489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83" t="7466" r="6349" b="11899"/>
            <a:stretch/>
          </p:blipFill>
          <p:spPr bwMode="auto">
            <a:xfrm>
              <a:off x="385179" y="511949"/>
              <a:ext cx="1490114" cy="18614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B277FB2-7C3F-4B57-9F34-C839D589B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79" y="2389336"/>
              <a:ext cx="1496110" cy="198634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0D1CF1AD-5DE2-4A87-A8E9-3B65EB7A78FF}"/>
              </a:ext>
            </a:extLst>
          </p:cNvPr>
          <p:cNvSpPr txBox="1"/>
          <p:nvPr/>
        </p:nvSpPr>
        <p:spPr>
          <a:xfrm>
            <a:off x="3242028" y="369836"/>
            <a:ext cx="3821239" cy="6494085"/>
          </a:xfrm>
          <a:prstGeom prst="rect">
            <a:avLst/>
          </a:prstGeom>
          <a:noFill/>
        </p:spPr>
        <p:txBody>
          <a:bodyPr wrap="none" rtlCol="0">
            <a:spAutoFit/>
          </a:bodyPr>
          <a:lstStyle/>
          <a:p>
            <a:r>
              <a:rPr lang="en-US" sz="1600" b="1" dirty="0"/>
              <a:t>Regional  Surveys Of:</a:t>
            </a:r>
          </a:p>
          <a:p>
            <a:endParaRPr lang="en-US" sz="1600" b="1" dirty="0"/>
          </a:p>
          <a:p>
            <a:r>
              <a:rPr lang="en-US" sz="1600" b="1" dirty="0"/>
              <a:t>Military Geography</a:t>
            </a:r>
          </a:p>
          <a:p>
            <a:r>
              <a:rPr lang="en-US" sz="1600" b="1" dirty="0"/>
              <a:t>Strategic Significance</a:t>
            </a:r>
          </a:p>
          <a:p>
            <a:r>
              <a:rPr lang="en-US" sz="1600" b="1" dirty="0"/>
              <a:t>Regional Alliances</a:t>
            </a:r>
          </a:p>
          <a:p>
            <a:r>
              <a:rPr lang="en-US" sz="1600" b="1" dirty="0"/>
              <a:t>Recent intra and extra-regional conflicts</a:t>
            </a:r>
          </a:p>
          <a:p>
            <a:endParaRPr lang="en-US" sz="1600" b="1" dirty="0"/>
          </a:p>
          <a:p>
            <a:r>
              <a:rPr lang="en-US" sz="1600" b="1" dirty="0"/>
              <a:t>National Statistics on:</a:t>
            </a:r>
          </a:p>
          <a:p>
            <a:endParaRPr lang="en-US" sz="1600" b="1" dirty="0"/>
          </a:p>
          <a:p>
            <a:r>
              <a:rPr lang="en-US" sz="1600" b="1" dirty="0"/>
              <a:t>Area</a:t>
            </a:r>
          </a:p>
          <a:p>
            <a:r>
              <a:rPr lang="en-US" sz="1600" b="1" dirty="0"/>
              <a:t>Population</a:t>
            </a:r>
          </a:p>
          <a:p>
            <a:r>
              <a:rPr lang="en-US" sz="1600" b="1" dirty="0"/>
              <a:t>Total Active Regular Armed Forces</a:t>
            </a:r>
          </a:p>
          <a:p>
            <a:r>
              <a:rPr lang="en-US" sz="1600" b="1" dirty="0"/>
              <a:t>Gross military expenditures</a:t>
            </a:r>
          </a:p>
          <a:p>
            <a:r>
              <a:rPr lang="en-US" sz="1600" b="1" dirty="0"/>
              <a:t>Fuel Production</a:t>
            </a:r>
          </a:p>
          <a:p>
            <a:r>
              <a:rPr lang="en-US" sz="1600" b="1" dirty="0"/>
              <a:t>Power Output</a:t>
            </a:r>
          </a:p>
          <a:p>
            <a:r>
              <a:rPr lang="en-US" sz="1600" b="1" dirty="0"/>
              <a:t>Merchant Fleet</a:t>
            </a:r>
          </a:p>
          <a:p>
            <a:r>
              <a:rPr lang="en-US" sz="1600" b="1" dirty="0"/>
              <a:t>Civil Air Fleet</a:t>
            </a:r>
          </a:p>
          <a:p>
            <a:r>
              <a:rPr lang="en-US" sz="1600" b="1" dirty="0"/>
              <a:t>Defense Structure</a:t>
            </a:r>
          </a:p>
          <a:p>
            <a:r>
              <a:rPr lang="en-US" sz="1600" b="1" dirty="0"/>
              <a:t>Politico-Military Policy</a:t>
            </a:r>
          </a:p>
          <a:p>
            <a:r>
              <a:rPr lang="en-US" sz="1600" b="1" dirty="0"/>
              <a:t>Strategic Problems</a:t>
            </a:r>
          </a:p>
          <a:p>
            <a:r>
              <a:rPr lang="en-US" sz="1600" b="1" dirty="0"/>
              <a:t>Military Assistance</a:t>
            </a:r>
          </a:p>
          <a:p>
            <a:r>
              <a:rPr lang="en-US" sz="1600" b="1" dirty="0"/>
              <a:t>Alliances</a:t>
            </a:r>
          </a:p>
          <a:p>
            <a:r>
              <a:rPr lang="en-US" sz="1600" b="1" dirty="0"/>
              <a:t>Army, Navy and Air Force: personnel,</a:t>
            </a:r>
          </a:p>
          <a:p>
            <a:r>
              <a:rPr lang="en-US" sz="1600" b="1" dirty="0"/>
              <a:t>  organization, major equipment inventory,</a:t>
            </a:r>
          </a:p>
          <a:p>
            <a:r>
              <a:rPr lang="en-US" sz="1600" b="1" dirty="0"/>
              <a:t>  reserves, and major bases.</a:t>
            </a:r>
          </a:p>
          <a:p>
            <a:r>
              <a:rPr lang="en-US" sz="1600" b="1" dirty="0"/>
              <a:t>Paramilitary</a:t>
            </a:r>
          </a:p>
        </p:txBody>
      </p:sp>
      <p:sp>
        <p:nvSpPr>
          <p:cNvPr id="7" name="Right Brace 6">
            <a:extLst>
              <a:ext uri="{FF2B5EF4-FFF2-40B4-BE49-F238E27FC236}">
                <a16:creationId xmlns:a16="http://schemas.microsoft.com/office/drawing/2014/main" id="{0B0CEEF2-6F10-484E-A182-2AC2AE431C11}"/>
              </a:ext>
            </a:extLst>
          </p:cNvPr>
          <p:cNvSpPr/>
          <p:nvPr/>
        </p:nvSpPr>
        <p:spPr>
          <a:xfrm>
            <a:off x="6669681" y="563964"/>
            <a:ext cx="787172" cy="61058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B2D2E90D-DFBA-4A36-A971-CA3E0041AC0A}"/>
              </a:ext>
            </a:extLst>
          </p:cNvPr>
          <p:cNvSpPr txBox="1"/>
          <p:nvPr/>
        </p:nvSpPr>
        <p:spPr>
          <a:xfrm>
            <a:off x="8122740" y="2493493"/>
            <a:ext cx="3153492" cy="2246769"/>
          </a:xfrm>
          <a:prstGeom prst="rect">
            <a:avLst/>
          </a:prstGeom>
          <a:noFill/>
          <a:ln>
            <a:solidFill>
              <a:schemeClr val="tx1"/>
            </a:solidFill>
          </a:ln>
        </p:spPr>
        <p:txBody>
          <a:bodyPr wrap="none" rtlCol="0">
            <a:spAutoFit/>
          </a:bodyPr>
          <a:lstStyle/>
          <a:p>
            <a:pPr algn="ctr"/>
            <a:r>
              <a:rPr lang="en-US" sz="2000" b="1" dirty="0"/>
              <a:t>EACH – A National Resource</a:t>
            </a:r>
          </a:p>
          <a:p>
            <a:pPr algn="ctr"/>
            <a:endParaRPr lang="en-US" sz="2000" b="1" dirty="0"/>
          </a:p>
          <a:p>
            <a:pPr algn="ctr"/>
            <a:r>
              <a:rPr lang="en-US" sz="2000" b="1" dirty="0"/>
              <a:t>DENSE with Value</a:t>
            </a:r>
          </a:p>
          <a:p>
            <a:pPr algn="ctr"/>
            <a:endParaRPr lang="en-US" sz="2000" b="1" dirty="0"/>
          </a:p>
          <a:p>
            <a:pPr algn="ctr"/>
            <a:r>
              <a:rPr lang="en-US" sz="2000" b="1" dirty="0"/>
              <a:t>RELEVANT ON ARRIVAL</a:t>
            </a:r>
          </a:p>
          <a:p>
            <a:pPr algn="ctr"/>
            <a:endParaRPr lang="en-US" sz="2000" b="1" dirty="0"/>
          </a:p>
          <a:p>
            <a:pPr algn="ctr"/>
            <a:r>
              <a:rPr lang="en-US" sz="2000" b="1" dirty="0"/>
              <a:t>BETTER THAN IISS</a:t>
            </a:r>
          </a:p>
        </p:txBody>
      </p:sp>
    </p:spTree>
    <p:extLst>
      <p:ext uri="{BB962C8B-B14F-4D97-AF65-F5344CB8AC3E}">
        <p14:creationId xmlns:p14="http://schemas.microsoft.com/office/powerpoint/2010/main" val="3361090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F74DDDE-4408-4704-8122-51F2BE95F593}"/>
              </a:ext>
            </a:extLst>
          </p:cNvPr>
          <p:cNvGrpSpPr/>
          <p:nvPr/>
        </p:nvGrpSpPr>
        <p:grpSpPr>
          <a:xfrm>
            <a:off x="0" y="-1"/>
            <a:ext cx="12192001" cy="6858001"/>
            <a:chOff x="0" y="-1"/>
            <a:chExt cx="12192001" cy="6858001"/>
          </a:xfrm>
        </p:grpSpPr>
        <p:pic>
          <p:nvPicPr>
            <p:cNvPr id="1026" name="Picture 2" descr="#INFOGRAPHIC China and Japan main military hardware comparison, based on the IISS Military Balance 2014 @AFP">
              <a:extLst>
                <a:ext uri="{FF2B5EF4-FFF2-40B4-BE49-F238E27FC236}">
                  <a16:creationId xmlns:a16="http://schemas.microsoft.com/office/drawing/2014/main" id="{F5D126C7-2BE6-4FBA-AB4B-EDB39A9C6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41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97ED68-5ED5-4873-9D7B-0411A831A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9" y="-1"/>
              <a:ext cx="4164012"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2E8BA6BA-8559-481A-8CE6-6F1337A9F563}"/>
                </a:ext>
              </a:extLst>
            </p:cNvPr>
            <p:cNvSpPr/>
            <p:nvPr/>
          </p:nvSpPr>
          <p:spPr>
            <a:xfrm>
              <a:off x="4541837" y="-1"/>
              <a:ext cx="371959" cy="685799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A08E7457-03E5-425A-82B8-1B8DCC3AB424}"/>
                </a:ext>
              </a:extLst>
            </p:cNvPr>
            <p:cNvSpPr/>
            <p:nvPr/>
          </p:nvSpPr>
          <p:spPr>
            <a:xfrm flipH="1">
              <a:off x="7656030" y="2"/>
              <a:ext cx="371959" cy="685799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BF235837-97D0-4066-AD0E-B6D3297CE684}"/>
                </a:ext>
              </a:extLst>
            </p:cNvPr>
            <p:cNvSpPr txBox="1"/>
            <p:nvPr/>
          </p:nvSpPr>
          <p:spPr>
            <a:xfrm>
              <a:off x="5044227" y="1225689"/>
              <a:ext cx="2340244" cy="5632311"/>
            </a:xfrm>
            <a:prstGeom prst="rect">
              <a:avLst/>
            </a:prstGeom>
            <a:noFill/>
            <a:ln>
              <a:solidFill>
                <a:schemeClr val="tx1"/>
              </a:solidFill>
            </a:ln>
          </p:spPr>
          <p:txBody>
            <a:bodyPr wrap="square" rtlCol="0">
              <a:spAutoFit/>
            </a:bodyPr>
            <a:lstStyle/>
            <a:p>
              <a:r>
                <a:rPr lang="en-US" b="1" dirty="0"/>
                <a:t>The IISS Military Balance allows enumerative comparisons like this. </a:t>
              </a:r>
            </a:p>
            <a:p>
              <a:endParaRPr lang="en-US" b="1" dirty="0"/>
            </a:p>
            <a:p>
              <a:r>
                <a:rPr lang="en-US" b="1" dirty="0"/>
                <a:t>BUT – they are completely devoid of weapon system Theoretical Lethality Index elements (first flaw) and secondarily omits 70+ deterministic factors of  TNDM (second flaw).</a:t>
              </a:r>
            </a:p>
            <a:p>
              <a:endParaRPr lang="en-US" b="1" dirty="0"/>
            </a:p>
            <a:p>
              <a:r>
                <a:rPr lang="en-US" b="1" dirty="0"/>
                <a:t>AKA: Weapons counts are EASY and obviate over 9 TLI and 70+ TNDM factors.</a:t>
              </a:r>
            </a:p>
          </p:txBody>
        </p:sp>
        <p:cxnSp>
          <p:nvCxnSpPr>
            <p:cNvPr id="15" name="Straight Arrow Connector 14">
              <a:extLst>
                <a:ext uri="{FF2B5EF4-FFF2-40B4-BE49-F238E27FC236}">
                  <a16:creationId xmlns:a16="http://schemas.microsoft.com/office/drawing/2014/main" id="{397D8436-A64B-4DA1-BC7F-8AA6E9360E6B}"/>
                </a:ext>
              </a:extLst>
            </p:cNvPr>
            <p:cNvCxnSpPr/>
            <p:nvPr/>
          </p:nvCxnSpPr>
          <p:spPr>
            <a:xfrm>
              <a:off x="6189206" y="417143"/>
              <a:ext cx="0" cy="6509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E17C09-953F-4C71-B0B5-29D15965B17A}"/>
                </a:ext>
              </a:extLst>
            </p:cNvPr>
            <p:cNvCxnSpPr>
              <a:cxnSpLocks/>
            </p:cNvCxnSpPr>
            <p:nvPr/>
          </p:nvCxnSpPr>
          <p:spPr>
            <a:xfrm>
              <a:off x="4921412" y="1069387"/>
              <a:ext cx="2742235"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0C706E1-AE61-4167-A095-46AD7DBA761E}"/>
                </a:ext>
              </a:extLst>
            </p:cNvPr>
            <p:cNvSpPr txBox="1"/>
            <p:nvPr/>
          </p:nvSpPr>
          <p:spPr>
            <a:xfrm>
              <a:off x="4959326" y="125301"/>
              <a:ext cx="2510046" cy="369332"/>
            </a:xfrm>
            <a:prstGeom prst="rect">
              <a:avLst/>
            </a:prstGeom>
            <a:noFill/>
          </p:spPr>
          <p:txBody>
            <a:bodyPr wrap="none" rtlCol="0">
              <a:spAutoFit/>
            </a:bodyPr>
            <a:lstStyle/>
            <a:p>
              <a:r>
                <a:rPr lang="en-US" b="1" u="sng" dirty="0"/>
                <a:t>EXAMPLE OF IISS FLAWS</a:t>
              </a:r>
            </a:p>
          </p:txBody>
        </p:sp>
      </p:grpSp>
    </p:spTree>
    <p:extLst>
      <p:ext uri="{BB962C8B-B14F-4D97-AF65-F5344CB8AC3E}">
        <p14:creationId xmlns:p14="http://schemas.microsoft.com/office/powerpoint/2010/main" val="2451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1524C-3EED-4A33-93F7-43CE5DA2ED1B}"/>
              </a:ext>
            </a:extLst>
          </p:cNvPr>
          <p:cNvSpPr>
            <a:spLocks noGrp="1"/>
          </p:cNvSpPr>
          <p:nvPr>
            <p:ph idx="1"/>
          </p:nvPr>
        </p:nvSpPr>
        <p:spPr>
          <a:xfrm>
            <a:off x="620486" y="411502"/>
            <a:ext cx="10515600" cy="4351338"/>
          </a:xfrm>
        </p:spPr>
        <p:txBody>
          <a:bodyPr>
            <a:normAutofit fontScale="25000" lnSpcReduction="20000"/>
          </a:bodyPr>
          <a:lstStyle/>
          <a:p>
            <a:pPr marL="0" indent="0" algn="ctr" fontAlgn="base">
              <a:buNone/>
            </a:pPr>
            <a:r>
              <a:rPr lang="en-US" sz="14400" b="1" u="sng" dirty="0"/>
              <a:t>About Christopher A. Lawrence</a:t>
            </a:r>
          </a:p>
          <a:p>
            <a:pPr marL="0" indent="0" algn="ctr" fontAlgn="base">
              <a:buNone/>
            </a:pPr>
            <a:endParaRPr lang="en-US" sz="8000" b="1" u="sng" dirty="0"/>
          </a:p>
          <a:p>
            <a:pPr marL="0" indent="0">
              <a:buNone/>
            </a:pPr>
            <a:r>
              <a:rPr lang="en-US" sz="8000" dirty="0"/>
              <a:t>Christopher A. Lawrence is a professional historian and military analyst. He is the Executive Director and President of The Dupuy Institute, an organization dedicated to scholarly research and objective analysis of historical data related to armed conflict and the resolution of armed conflict. The Dupuy Institute provides independent, historically-based analyses of lessons learned from modern military experience. Mr. Lawrence was the program manager for the Ardennes Campaign Simulation Data Base, the Kursk Data Base, the Modern Insurgency Spread Sheets and for a number of other smaller combat data bases. He has participated in casualty estimation studies (including estimates for Bosnia and Iraq) and studies of air campaign modeling, enemy prisoner of war capture rates, medium weight armor, urban warfare, situational awareness, counterinsurgency and other subjects for the U.S. Army, the Defense Department, the Joint Staff and the U.S. Air Force. He has also directed a number of studies related to the military impact of banning antipersonnel mines for the Joint Staff, Los Alamos National Laboratories and the Vietnam Veterans of American Foundation. His published works include papers and monographs for the Congressional Office of Technology Assessment and the Vietnam Veterans of American Foundation, in addition to over 40 articles written for limited-distribution newsletters and over 60 analytical reports prepared for the Defense Department. He is the author of Kursk: The Battle of Prokhorovka (Aberdeen Books, Sheridan, CO., 2015), America’s Modern Wars: Understanding Iraq, Afghanistan and Vietnam (Casemate Publishers, Philadelphia &amp; Oxford, 2015), War by Numbers: Understanding Conventional Combat (Potomac Books, Lincoln, NE., 2017): The Battle of Prokhorovka (Stackpole Books, Guilford, CT., 2019), Aces at KURSK (The Dupuy Institute, Arlington, VA., 2022) Mr. Lawrence lives in northern Virginia, near Washington, D.C., with his wife and son.</a:t>
            </a:r>
          </a:p>
        </p:txBody>
      </p:sp>
    </p:spTree>
    <p:extLst>
      <p:ext uri="{BB962C8B-B14F-4D97-AF65-F5344CB8AC3E}">
        <p14:creationId xmlns:p14="http://schemas.microsoft.com/office/powerpoint/2010/main" val="650585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53B79-45A4-4A73-A166-9707F472F34D}"/>
              </a:ext>
            </a:extLst>
          </p:cNvPr>
          <p:cNvSpPr>
            <a:spLocks noGrp="1"/>
          </p:cNvSpPr>
          <p:nvPr>
            <p:ph idx="1"/>
          </p:nvPr>
        </p:nvSpPr>
        <p:spPr>
          <a:xfrm>
            <a:off x="954314" y="1549853"/>
            <a:ext cx="10515600" cy="4351338"/>
          </a:xfrm>
        </p:spPr>
        <p:txBody>
          <a:bodyPr>
            <a:normAutofit fontScale="77500" lnSpcReduction="20000"/>
          </a:bodyPr>
          <a:lstStyle/>
          <a:p>
            <a:r>
              <a:rPr lang="en-US" dirty="0"/>
              <a:t>Arnold Dupuy is a defense contractor.  In this capacity, Dr. Dupuy provides qualitative and quantitative analyses of operational energy risks to mission assurance. A particular area of interest is the cyber-energy nexus and geo-political and military operational challenges of energy security within the Trans-Atlantic Alliance, particularly on NATO’s ‘Eastern Flank’.</a:t>
            </a:r>
          </a:p>
          <a:p>
            <a:r>
              <a:rPr lang="en-US" dirty="0"/>
              <a:t>Retired from the United States Army after 25 years of both active and reserve component service, Dr. Dupuy’s last major assignment was in Afghanistan, where he earned the Bronze Star and the Global War on Terrorism Expeditionary Medals.</a:t>
            </a:r>
          </a:p>
          <a:p>
            <a:r>
              <a:rPr lang="en-US" dirty="0"/>
              <a:t>In 2016, Dr. Dupuy completed a Ph.D. in Planning, Governance and Globalization at the Virginia Polytechnic Institute and State University (Virginia Tech). His dissertation title is: “Changing Patterns of Regionalism and Security in the Wider Black Sea Area: The Transformative Impact of Energy.” He is an adjunct professor of political science at Virginia Tech and George Mason University, teaching graduate-level international politics and energy geo-politics.</a:t>
            </a:r>
          </a:p>
          <a:p>
            <a:r>
              <a:rPr lang="en-US" dirty="0"/>
              <a:t>Dr. Dupuy serves as Adjunct Faculty for two national Universities.</a:t>
            </a:r>
          </a:p>
          <a:p>
            <a:pPr marL="0" indent="0">
              <a:buNone/>
            </a:pPr>
            <a:endParaRPr lang="en-US" dirty="0"/>
          </a:p>
        </p:txBody>
      </p:sp>
      <p:sp>
        <p:nvSpPr>
          <p:cNvPr id="2" name="TextBox 1">
            <a:extLst>
              <a:ext uri="{FF2B5EF4-FFF2-40B4-BE49-F238E27FC236}">
                <a16:creationId xmlns:a16="http://schemas.microsoft.com/office/drawing/2014/main" id="{4EA3E43A-5688-4D94-8337-615764FE4D94}"/>
              </a:ext>
            </a:extLst>
          </p:cNvPr>
          <p:cNvSpPr txBox="1"/>
          <p:nvPr/>
        </p:nvSpPr>
        <p:spPr>
          <a:xfrm>
            <a:off x="2517616" y="42409"/>
            <a:ext cx="7156767" cy="646331"/>
          </a:xfrm>
          <a:prstGeom prst="rect">
            <a:avLst/>
          </a:prstGeom>
          <a:noFill/>
        </p:spPr>
        <p:txBody>
          <a:bodyPr wrap="none" rtlCol="0">
            <a:spAutoFit/>
          </a:bodyPr>
          <a:lstStyle/>
          <a:p>
            <a:r>
              <a:rPr lang="en-US" sz="3600" b="1" u="sng" dirty="0"/>
              <a:t>ABOUT PROFESSOR ARNOLD DUPUY</a:t>
            </a:r>
          </a:p>
        </p:txBody>
      </p:sp>
    </p:spTree>
    <p:extLst>
      <p:ext uri="{BB962C8B-B14F-4D97-AF65-F5344CB8AC3E}">
        <p14:creationId xmlns:p14="http://schemas.microsoft.com/office/powerpoint/2010/main" val="329657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3BBD31-5F11-4A0D-9AE6-F29F2E91AB61}"/>
              </a:ext>
            </a:extLst>
          </p:cNvPr>
          <p:cNvSpPr txBox="1"/>
          <p:nvPr/>
        </p:nvSpPr>
        <p:spPr>
          <a:xfrm>
            <a:off x="4835078" y="2967335"/>
            <a:ext cx="2571538" cy="369332"/>
          </a:xfrm>
          <a:prstGeom prst="rect">
            <a:avLst/>
          </a:prstGeom>
          <a:noFill/>
        </p:spPr>
        <p:txBody>
          <a:bodyPr wrap="none" rtlCol="0">
            <a:spAutoFit/>
          </a:bodyPr>
          <a:lstStyle/>
          <a:p>
            <a:r>
              <a:rPr lang="en-US" b="1" dirty="0"/>
              <a:t>A friend brings solutions.</a:t>
            </a:r>
          </a:p>
        </p:txBody>
      </p:sp>
    </p:spTree>
    <p:extLst>
      <p:ext uri="{BB962C8B-B14F-4D97-AF65-F5344CB8AC3E}">
        <p14:creationId xmlns:p14="http://schemas.microsoft.com/office/powerpoint/2010/main" val="139327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C91E7E-E51C-48C0-AED8-F490A02741E9}"/>
              </a:ext>
            </a:extLst>
          </p:cNvPr>
          <p:cNvSpPr txBox="1"/>
          <p:nvPr/>
        </p:nvSpPr>
        <p:spPr>
          <a:xfrm>
            <a:off x="145396" y="167727"/>
            <a:ext cx="11612666" cy="584775"/>
          </a:xfrm>
          <a:prstGeom prst="rect">
            <a:avLst/>
          </a:prstGeom>
          <a:noFill/>
        </p:spPr>
        <p:txBody>
          <a:bodyPr wrap="none" rtlCol="0">
            <a:spAutoFit/>
          </a:bodyPr>
          <a:lstStyle/>
          <a:p>
            <a:r>
              <a:rPr lang="en-US" sz="3200" b="1" u="sng" dirty="0"/>
              <a:t>What this TDI legacy means to me (and I believe to all Americans)?:</a:t>
            </a:r>
          </a:p>
        </p:txBody>
      </p:sp>
      <p:sp>
        <p:nvSpPr>
          <p:cNvPr id="6" name="TextBox 5">
            <a:extLst>
              <a:ext uri="{FF2B5EF4-FFF2-40B4-BE49-F238E27FC236}">
                <a16:creationId xmlns:a16="http://schemas.microsoft.com/office/drawing/2014/main" id="{96A8BB94-E81E-4A10-9CD1-3DAC184EE5C1}"/>
              </a:ext>
            </a:extLst>
          </p:cNvPr>
          <p:cNvSpPr txBox="1"/>
          <p:nvPr/>
        </p:nvSpPr>
        <p:spPr>
          <a:xfrm>
            <a:off x="0" y="780963"/>
            <a:ext cx="12253354" cy="5632311"/>
          </a:xfrm>
          <a:prstGeom prst="rect">
            <a:avLst/>
          </a:prstGeom>
          <a:noFill/>
        </p:spPr>
        <p:txBody>
          <a:bodyPr wrap="none" rtlCol="0">
            <a:spAutoFit/>
          </a:bodyPr>
          <a:lstStyle/>
          <a:p>
            <a:r>
              <a:rPr lang="en-US" b="1" dirty="0"/>
              <a:t>Colonel Trevor Dupuy authored the Dictionary of Military Terms, multiple military historical encyclopedias, and over</a:t>
            </a:r>
          </a:p>
          <a:p>
            <a:r>
              <a:rPr lang="en-US" b="1" dirty="0"/>
              <a:t>80 books total of substance.    His “World Military Almanac’s” were priceless assessments of global military power.</a:t>
            </a:r>
          </a:p>
          <a:p>
            <a:endParaRPr lang="en-US" b="1" dirty="0"/>
          </a:p>
          <a:p>
            <a:r>
              <a:rPr lang="en-US" b="1" dirty="0"/>
              <a:t>In the pantheon of the warriors who have earned the moniker “Certified Military Genius”,  he is </a:t>
            </a:r>
            <a:r>
              <a:rPr lang="en-US" b="1" u="sng" dirty="0"/>
              <a:t>second to none.</a:t>
            </a:r>
            <a:r>
              <a:rPr lang="en-US" b="1" dirty="0"/>
              <a:t>   And in a </a:t>
            </a:r>
          </a:p>
          <a:p>
            <a:r>
              <a:rPr lang="en-US" b="1" dirty="0"/>
              <a:t>hard assessment is likely #1.  He understood warfare better than most who published at elite levels during his era.</a:t>
            </a:r>
          </a:p>
          <a:p>
            <a:endParaRPr lang="en-US" b="1" dirty="0"/>
          </a:p>
          <a:p>
            <a:r>
              <a:rPr lang="en-US" b="1" dirty="0"/>
              <a:t>And his QJM/TNDM system, was based on his understanding of warfare at genius levels.  And it is – and remains today –</a:t>
            </a:r>
          </a:p>
          <a:p>
            <a:r>
              <a:rPr lang="en-US" b="1" dirty="0"/>
              <a:t>PURE GENIUS.    And it was  100% client supported historically by both DOD and the CIA, among other government agencies </a:t>
            </a:r>
          </a:p>
          <a:p>
            <a:r>
              <a:rPr lang="en-US" b="1" dirty="0"/>
              <a:t>And over 12 nation-states other than the United States.   An amazing legacy.</a:t>
            </a:r>
          </a:p>
          <a:p>
            <a:endParaRPr lang="en-US" b="1" dirty="0"/>
          </a:p>
          <a:p>
            <a:r>
              <a:rPr lang="en-US" b="1" dirty="0"/>
              <a:t>Christopher A. Lawrence, the current President of TDI, has published world class works that have helped elevate QJM/TNDM</a:t>
            </a:r>
          </a:p>
          <a:p>
            <a:r>
              <a:rPr lang="en-US" b="1" dirty="0"/>
              <a:t>in 2015 and 2017.  He remains a world class Subject Matter Expert on the implementation of QJM/TNDM.   He has </a:t>
            </a:r>
          </a:p>
          <a:p>
            <a:r>
              <a:rPr lang="en-US" b="1" dirty="0"/>
              <a:t>multiple acolytes and colleagues.</a:t>
            </a:r>
          </a:p>
          <a:p>
            <a:endParaRPr lang="en-US" b="1" dirty="0"/>
          </a:p>
          <a:p>
            <a:r>
              <a:rPr lang="en-US" b="1" dirty="0"/>
              <a:t>Dr. Arnold Dupuy has experienced TDI as a researcher and remains a principal curator of his father’s systems.  He has extensive</a:t>
            </a:r>
          </a:p>
          <a:p>
            <a:r>
              <a:rPr lang="en-US" b="1" dirty="0"/>
              <a:t>professional, academic, and military accomplishments that are global in impact.  He cares deeply for his father’s legacy, and</a:t>
            </a:r>
          </a:p>
          <a:p>
            <a:r>
              <a:rPr lang="en-US" b="1" dirty="0"/>
              <a:t>wishes to see the continuation of his father's work into future generations.</a:t>
            </a:r>
          </a:p>
          <a:p>
            <a:endParaRPr lang="en-US" b="1" dirty="0"/>
          </a:p>
          <a:p>
            <a:r>
              <a:rPr lang="en-US" b="1" dirty="0"/>
              <a:t>The Dupuy Institute through historic and recent book publications, and its many accumulated analysis works, and its</a:t>
            </a:r>
          </a:p>
          <a:p>
            <a:r>
              <a:rPr lang="en-US" b="1" dirty="0"/>
              <a:t>two distinguished and accomplished curators, is a MAJOR NATIONAL RESOURCE that must be preserved and extended.</a:t>
            </a:r>
          </a:p>
        </p:txBody>
      </p:sp>
    </p:spTree>
    <p:extLst>
      <p:ext uri="{BB962C8B-B14F-4D97-AF65-F5344CB8AC3E}">
        <p14:creationId xmlns:p14="http://schemas.microsoft.com/office/powerpoint/2010/main" val="706031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8B5463-AD54-4586-8EB9-693CF9315B09}"/>
              </a:ext>
            </a:extLst>
          </p:cNvPr>
          <p:cNvSpPr txBox="1"/>
          <p:nvPr/>
        </p:nvSpPr>
        <p:spPr>
          <a:xfrm>
            <a:off x="281214" y="695136"/>
            <a:ext cx="11809186" cy="5909310"/>
          </a:xfrm>
          <a:prstGeom prst="rect">
            <a:avLst/>
          </a:prstGeom>
          <a:noFill/>
        </p:spPr>
        <p:txBody>
          <a:bodyPr wrap="square" rtlCol="0">
            <a:spAutoFit/>
          </a:bodyPr>
          <a:lstStyle/>
          <a:p>
            <a:pPr marL="342900" indent="-342900">
              <a:buAutoNum type="arabicPeriod"/>
            </a:pPr>
            <a:r>
              <a:rPr lang="en-US" sz="1400" b="1" dirty="0"/>
              <a:t>It is Battle Proven (90-95% Efficacy Per </a:t>
            </a:r>
            <a:r>
              <a:rPr lang="en-US" sz="1400" b="1" u="sng" dirty="0"/>
              <a:t>External</a:t>
            </a:r>
            <a:r>
              <a:rPr lang="en-US" sz="1400" b="1" dirty="0"/>
              <a:t> Reviews)</a:t>
            </a:r>
          </a:p>
          <a:p>
            <a:r>
              <a:rPr lang="en-US" sz="1400" b="1" dirty="0"/>
              <a:t>	a. The Best Gulf War estimate of MANY presented to US Congress, and the LEAST expensive of them all to the taxpayer*</a:t>
            </a:r>
          </a:p>
          <a:p>
            <a:pPr marL="342900" indent="-342900">
              <a:buAutoNum type="arabicPeriod" startAt="2"/>
            </a:pPr>
            <a:r>
              <a:rPr lang="en-US" sz="1400" b="1" dirty="0"/>
              <a:t>It’s UNCLASSIFIED</a:t>
            </a:r>
          </a:p>
          <a:p>
            <a:r>
              <a:rPr lang="en-US" sz="1400" b="1" dirty="0"/>
              <a:t>	a. Open to input and oversight</a:t>
            </a:r>
          </a:p>
          <a:p>
            <a:r>
              <a:rPr lang="en-US" sz="1400" b="1" dirty="0"/>
              <a:t>	b. More accessible to users globally by factors of MILLIONS over CLASSIFIED systems</a:t>
            </a:r>
          </a:p>
          <a:p>
            <a:r>
              <a:rPr lang="en-US" sz="1400" b="1" dirty="0"/>
              <a:t>	c. Lack of classified status is </a:t>
            </a:r>
            <a:r>
              <a:rPr lang="en-US" sz="1400" b="1" u="sng" dirty="0"/>
              <a:t>NOT </a:t>
            </a:r>
            <a:r>
              <a:rPr lang="en-US" sz="1400" b="1" dirty="0"/>
              <a:t>resulting in reduced value or efficacy, </a:t>
            </a:r>
          </a:p>
          <a:p>
            <a:r>
              <a:rPr lang="en-US" sz="1400" b="1" dirty="0"/>
              <a:t>	d. Classified systems are actually </a:t>
            </a:r>
            <a:r>
              <a:rPr lang="en-US" sz="1400" b="1" i="1" dirty="0"/>
              <a:t>defendably</a:t>
            </a:r>
            <a:r>
              <a:rPr lang="en-US" sz="1400" b="1" dirty="0"/>
              <a:t> LESS effective, BUT are “private” AND “CLASSIFIED”, and aren’t subject to public critique or inputs</a:t>
            </a:r>
          </a:p>
          <a:p>
            <a:pPr marL="342900" indent="-342900">
              <a:buAutoNum type="arabicPeriod" startAt="3"/>
            </a:pPr>
            <a:r>
              <a:rPr lang="en-US" sz="1400" b="1" dirty="0"/>
              <a:t>It comprehensively quantifies WEAPONS (9+ Scoring Factors) and BATTLE FACTORS (74+ Scoring Factors)</a:t>
            </a:r>
          </a:p>
          <a:p>
            <a:pPr marL="342900" indent="-342900">
              <a:buAutoNum type="arabicPeriod" startAt="3"/>
            </a:pPr>
            <a:r>
              <a:rPr lang="en-US" sz="1400" b="1" dirty="0"/>
              <a:t>It is INSTRUCTIVE, it can help senior military leaders in both training and operations to “see more/understand more”</a:t>
            </a:r>
          </a:p>
          <a:p>
            <a:pPr marL="342900" indent="-342900">
              <a:buAutoNum type="arabicPeriod" startAt="3"/>
            </a:pPr>
            <a:r>
              <a:rPr lang="en-US" sz="1400" b="1" dirty="0"/>
              <a:t>It is AFFORDABLE  (The original cost was $18,000, and this was sold to over 12 US Allies, in the 70’s and 80’s)</a:t>
            </a:r>
          </a:p>
          <a:p>
            <a:pPr marL="342900" indent="-342900">
              <a:buAutoNum type="arabicPeriod" startAt="3"/>
            </a:pPr>
            <a:r>
              <a:rPr lang="en-US" sz="1400" b="1" dirty="0"/>
              <a:t>It has a SOLID HISTORIC INTERNATIONAL CLIENT RECORD OF OVER 12 NATION-STATES  (Proven INTERNATIONAL Value)</a:t>
            </a:r>
          </a:p>
          <a:p>
            <a:pPr marL="342900" indent="-342900">
              <a:buAutoNum type="arabicPeriod" startAt="3"/>
            </a:pPr>
            <a:r>
              <a:rPr lang="en-US" sz="1400" b="1" dirty="0"/>
              <a:t>It allows CONGRESS/other Governmental Agencies (Department of State primarily)/Allied nations/Business -  an </a:t>
            </a:r>
            <a:r>
              <a:rPr lang="en-US" sz="1400" b="1" u="sng" dirty="0"/>
              <a:t>INDEPENDENT ASSESSMENT, </a:t>
            </a:r>
          </a:p>
          <a:p>
            <a:r>
              <a:rPr lang="en-US" sz="1400" b="1" dirty="0"/>
              <a:t>	A. Either unclassified or classified</a:t>
            </a:r>
          </a:p>
          <a:p>
            <a:r>
              <a:rPr lang="en-US" sz="1400" b="1" dirty="0"/>
              <a:t>9.       It is a tool for:</a:t>
            </a:r>
          </a:p>
          <a:p>
            <a:r>
              <a:rPr lang="en-US" sz="1400" b="1" dirty="0"/>
              <a:t>	A.  Historians/Academia</a:t>
            </a:r>
          </a:p>
          <a:p>
            <a:r>
              <a:rPr lang="en-US" sz="1400" b="1" dirty="0"/>
              <a:t>	B.  Military War Colleges</a:t>
            </a:r>
          </a:p>
          <a:p>
            <a:r>
              <a:rPr lang="en-US" sz="1400" b="1" dirty="0"/>
              <a:t>	C.  Congress</a:t>
            </a:r>
          </a:p>
          <a:p>
            <a:r>
              <a:rPr lang="en-US" sz="1400" b="1" dirty="0"/>
              <a:t>	D.  Department of State (Either internally or contracted)</a:t>
            </a:r>
          </a:p>
          <a:p>
            <a:r>
              <a:rPr lang="en-US" sz="1400" b="1" dirty="0"/>
              <a:t>	E.  DOD and Military Leaders within</a:t>
            </a:r>
          </a:p>
          <a:p>
            <a:r>
              <a:rPr lang="en-US" sz="1400" b="1" dirty="0"/>
              <a:t>	F.  Allies</a:t>
            </a:r>
          </a:p>
          <a:p>
            <a:r>
              <a:rPr lang="en-US" sz="1400" b="1" dirty="0"/>
              <a:t>	G. Defense Contractors</a:t>
            </a:r>
          </a:p>
          <a:p>
            <a:r>
              <a:rPr lang="en-US" sz="1400" b="1" dirty="0"/>
              <a:t>	H. Intelligence Agencies</a:t>
            </a:r>
          </a:p>
          <a:p>
            <a:r>
              <a:rPr lang="en-US" sz="1400" b="1" dirty="0"/>
              <a:t>	I.   Independent “Think-Tanks”</a:t>
            </a:r>
          </a:p>
          <a:p>
            <a:r>
              <a:rPr lang="en-US" sz="1400" b="1" dirty="0"/>
              <a:t>	J.  Military Analytic Organizations, such as the International Institute for Strategic Studies</a:t>
            </a:r>
          </a:p>
          <a:p>
            <a:r>
              <a:rPr lang="en-US" sz="1400" b="1" dirty="0"/>
              <a:t>	K. Business (Both Military-Industrial and Commercial)</a:t>
            </a:r>
          </a:p>
          <a:p>
            <a:pPr marL="342900" indent="-342900">
              <a:buAutoNum type="arabicPeriod" startAt="10"/>
            </a:pPr>
            <a:r>
              <a:rPr lang="en-US" sz="1400" b="1" dirty="0"/>
              <a:t>It is FAST, especially when contrasted with Classified Systems, because it can RAPIDLY be shared EXTENSIVELY, be externally VETTED, </a:t>
            </a:r>
            <a:r>
              <a:rPr lang="en-US" sz="1400" b="1" u="sng" dirty="0"/>
              <a:t>AND IS ACCURATE</a:t>
            </a:r>
            <a:r>
              <a:rPr lang="en-US" sz="1400" b="1" dirty="0"/>
              <a:t>.</a:t>
            </a:r>
          </a:p>
          <a:p>
            <a:pPr marL="342900" indent="-342900">
              <a:buAutoNum type="arabicPeriod" startAt="10"/>
            </a:pPr>
            <a:r>
              <a:rPr lang="en-US" sz="1400" b="1" dirty="0"/>
              <a:t>It meets YGBSM Status (See next slide)</a:t>
            </a:r>
            <a:endParaRPr lang="en-US" sz="1200" b="1" dirty="0"/>
          </a:p>
        </p:txBody>
      </p:sp>
      <p:sp>
        <p:nvSpPr>
          <p:cNvPr id="5" name="TextBox 4">
            <a:extLst>
              <a:ext uri="{FF2B5EF4-FFF2-40B4-BE49-F238E27FC236}">
                <a16:creationId xmlns:a16="http://schemas.microsoft.com/office/drawing/2014/main" id="{85D37B70-8459-4F6B-B9D9-ED770B1B76FA}"/>
              </a:ext>
            </a:extLst>
          </p:cNvPr>
          <p:cNvSpPr txBox="1"/>
          <p:nvPr/>
        </p:nvSpPr>
        <p:spPr>
          <a:xfrm>
            <a:off x="1720455" y="58056"/>
            <a:ext cx="8683531" cy="400110"/>
          </a:xfrm>
          <a:prstGeom prst="rect">
            <a:avLst/>
          </a:prstGeom>
          <a:noFill/>
        </p:spPr>
        <p:txBody>
          <a:bodyPr wrap="none" rtlCol="0">
            <a:spAutoFit/>
          </a:bodyPr>
          <a:lstStyle/>
          <a:p>
            <a:r>
              <a:rPr lang="en-US" sz="2000" b="1" u="sng" dirty="0"/>
              <a:t>REASONS I BELIEVE TNDM IS ESSENTIAL FOR RESURRECTION AND PERMANENCE</a:t>
            </a:r>
          </a:p>
        </p:txBody>
      </p:sp>
    </p:spTree>
    <p:extLst>
      <p:ext uri="{BB962C8B-B14F-4D97-AF65-F5344CB8AC3E}">
        <p14:creationId xmlns:p14="http://schemas.microsoft.com/office/powerpoint/2010/main" val="33134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8B5463-AD54-4586-8EB9-693CF9315B09}"/>
              </a:ext>
            </a:extLst>
          </p:cNvPr>
          <p:cNvSpPr txBox="1"/>
          <p:nvPr/>
        </p:nvSpPr>
        <p:spPr>
          <a:xfrm>
            <a:off x="191407" y="400110"/>
            <a:ext cx="11809186" cy="6555641"/>
          </a:xfrm>
          <a:prstGeom prst="rect">
            <a:avLst/>
          </a:prstGeom>
          <a:noFill/>
        </p:spPr>
        <p:txBody>
          <a:bodyPr wrap="square" rtlCol="0">
            <a:spAutoFit/>
          </a:bodyPr>
          <a:lstStyle/>
          <a:p>
            <a:pPr marL="342900" indent="-342900">
              <a:buAutoNum type="arabicPeriod"/>
            </a:pPr>
            <a:r>
              <a:rPr lang="en-US" sz="1400" b="1" dirty="0"/>
              <a:t>IISS has priced it’s annual “The Military Balance” at $475 (!).   There is an opportunity here to produce greater quality at substantially lower cost.</a:t>
            </a:r>
          </a:p>
          <a:p>
            <a:pPr marL="342900" indent="-342900">
              <a:buAutoNum type="arabicPeriod"/>
            </a:pPr>
            <a:r>
              <a:rPr lang="en-US" sz="1400" b="1" dirty="0"/>
              <a:t>The HIGH PRICE of the IISS document REDUCES the number of American military leaders and intelligentsia who actually read it – which is to national detriment of our military leaders overall.    TDI should create a book that becomes both POPULAR and CRANIAL ELEVATING – thus reestablishing a past national treasure.</a:t>
            </a:r>
          </a:p>
          <a:p>
            <a:pPr marL="342900" indent="-342900">
              <a:buAutoNum type="arabicPeriod"/>
            </a:pPr>
            <a:r>
              <a:rPr lang="en-US" sz="1400" b="1" dirty="0"/>
              <a:t>The Military Balance by IISS has ZERO deterministic modeling.    It is basically a “count” of military weapons and units WITHOUT relevant analysis.  It has VALUE in the itemization of “units and weapons”, but FAILS in the aggregate assessment of ACTUAL POWER.  This failure is TO THE NATIONAL DETRIMENT of all Democracies.</a:t>
            </a:r>
          </a:p>
          <a:p>
            <a:pPr marL="342900" indent="-342900">
              <a:buAutoNum type="arabicPeriod"/>
            </a:pPr>
            <a:r>
              <a:rPr lang="en-US" sz="1400" b="1" dirty="0"/>
              <a:t>A resurrected “World Military Almanac” becomes an annual MAJOR publication with MAJOR immediate relevance.</a:t>
            </a:r>
          </a:p>
          <a:p>
            <a:pPr marL="342900" indent="-342900">
              <a:buAutoNum type="arabicPeriod"/>
            </a:pPr>
            <a:r>
              <a:rPr lang="en-US" sz="1400" b="1" dirty="0"/>
              <a:t>This can be sold in 4 Variants by TDI:</a:t>
            </a:r>
          </a:p>
          <a:p>
            <a:r>
              <a:rPr lang="en-US" sz="1400" b="1" dirty="0"/>
              <a:t>	A. Hardback				($150?)</a:t>
            </a:r>
          </a:p>
          <a:p>
            <a:r>
              <a:rPr lang="en-US" sz="1400" b="1" dirty="0"/>
              <a:t>	B. Soft Cover			($100?)</a:t>
            </a:r>
          </a:p>
          <a:p>
            <a:r>
              <a:rPr lang="en-US" sz="1400" b="1" dirty="0"/>
              <a:t>	C. CD				  ($55?)</a:t>
            </a:r>
          </a:p>
          <a:p>
            <a:r>
              <a:rPr lang="en-US" sz="1400" b="1" dirty="0"/>
              <a:t>	D. Online (Through TDI Membership)		  ($55?)</a:t>
            </a:r>
          </a:p>
          <a:p>
            <a:pPr marL="342900" indent="-342900">
              <a:buAutoNum type="arabicPeriod" startAt="5"/>
            </a:pPr>
            <a:r>
              <a:rPr lang="en-US" sz="1400" b="1" dirty="0"/>
              <a:t>Can critically provide an annual NUMERIC estimate of Russian, Chinese, United States conventional and nuclear power using TNDM as an annual element</a:t>
            </a:r>
          </a:p>
          <a:p>
            <a:pPr marL="342900" indent="-342900">
              <a:buAutoNum type="arabicPeriod" startAt="5"/>
            </a:pPr>
            <a:r>
              <a:rPr lang="en-US" sz="1400" b="1" dirty="0"/>
              <a:t>Can additionally provide select regional estimates of power for select “competitors”   (North Korea/South Korea, Taiwan-China, NATO vs. Russia, etc.)</a:t>
            </a:r>
          </a:p>
          <a:p>
            <a:pPr marL="342900" indent="-342900">
              <a:buAutoNum type="arabicPeriod" startAt="5"/>
            </a:pPr>
            <a:r>
              <a:rPr lang="en-US" sz="1400" b="1" dirty="0"/>
              <a:t>Can additionally provide “Historical Assessments” and “Historical Information” in appendices to illustrate HISTORIC combat exchanges that help “predict the future” based on TNDM data.</a:t>
            </a:r>
          </a:p>
          <a:p>
            <a:pPr marL="342900" indent="-342900">
              <a:buAutoNum type="arabicPeriod" startAt="5"/>
            </a:pPr>
            <a:r>
              <a:rPr lang="en-US" sz="1400" b="1" dirty="0"/>
              <a:t>Can perpetuate the “Glossary” of Editions 1-4 by providing summaries of weapon systems that are listed in the document</a:t>
            </a:r>
          </a:p>
          <a:p>
            <a:pPr marL="342900" indent="-342900">
              <a:buAutoNum type="arabicPeriod" startAt="5"/>
            </a:pPr>
            <a:r>
              <a:rPr lang="en-US" sz="1400" b="1" dirty="0"/>
              <a:t>Can provide “force v. force” illustrations with BOTH numeric and combat power representations</a:t>
            </a:r>
          </a:p>
          <a:p>
            <a:pPr marL="342900" indent="-342900">
              <a:buAutoNum type="arabicPeriod" startAt="5"/>
            </a:pPr>
            <a:r>
              <a:rPr lang="en-US" sz="1400" b="1" dirty="0"/>
              <a:t>Can educate the military elite on TNDM annually and TDI annually (Guerilla Marketing)</a:t>
            </a:r>
          </a:p>
          <a:p>
            <a:pPr marL="342900" indent="-342900">
              <a:buAutoNum type="arabicPeriod" startAt="5"/>
            </a:pPr>
            <a:r>
              <a:rPr lang="en-US" sz="1400" b="1" dirty="0"/>
              <a:t>Elevates TDI by blending BOTH priceless historical research AND contemporary CURRENT RELEVANCE, and able to “intertwine” into the Almanac</a:t>
            </a:r>
          </a:p>
          <a:p>
            <a:pPr marL="342900" indent="-342900">
              <a:buAutoNum type="arabicPeriod" startAt="5"/>
            </a:pPr>
            <a:r>
              <a:rPr lang="en-US" sz="1400" b="1" dirty="0"/>
              <a:t>Allows “Other Authors” to be featured with relevant contributions</a:t>
            </a:r>
          </a:p>
          <a:p>
            <a:pPr marL="342900" indent="-342900">
              <a:buAutoNum type="arabicPeriod" startAt="5"/>
            </a:pPr>
            <a:r>
              <a:rPr lang="en-US" sz="1400" b="1" dirty="0"/>
              <a:t>Allows potential partnership with other agencies to produce, elevating the “network” of TDI (TDI retains primary author status).</a:t>
            </a:r>
          </a:p>
          <a:p>
            <a:r>
              <a:rPr lang="en-US" sz="1400" b="1" dirty="0"/>
              <a:t>	A. Naval War College (A Top 10 College in US)</a:t>
            </a:r>
          </a:p>
          <a:p>
            <a:r>
              <a:rPr lang="en-US" sz="1400" b="1" dirty="0"/>
              <a:t>	B. Army/Air War College</a:t>
            </a:r>
          </a:p>
          <a:p>
            <a:r>
              <a:rPr lang="en-US" sz="1400" b="1" dirty="0"/>
              <a:t>	C. Naval Postgraduate School</a:t>
            </a:r>
          </a:p>
          <a:p>
            <a:r>
              <a:rPr lang="en-US" sz="1400" b="1" dirty="0"/>
              <a:t>	D. Special Operations University</a:t>
            </a:r>
          </a:p>
          <a:p>
            <a:r>
              <a:rPr lang="en-US" sz="1400" b="1" dirty="0"/>
              <a:t>	E. US Ally War Colleges</a:t>
            </a:r>
          </a:p>
          <a:p>
            <a:r>
              <a:rPr lang="en-US" sz="1400" b="1" dirty="0"/>
              <a:t>	F. Global Think-Tanks</a:t>
            </a:r>
          </a:p>
          <a:p>
            <a:endParaRPr lang="en-US" sz="1400" b="1" dirty="0"/>
          </a:p>
        </p:txBody>
      </p:sp>
      <p:sp>
        <p:nvSpPr>
          <p:cNvPr id="5" name="TextBox 4">
            <a:extLst>
              <a:ext uri="{FF2B5EF4-FFF2-40B4-BE49-F238E27FC236}">
                <a16:creationId xmlns:a16="http://schemas.microsoft.com/office/drawing/2014/main" id="{85D37B70-8459-4F6B-B9D9-ED770B1B76FA}"/>
              </a:ext>
            </a:extLst>
          </p:cNvPr>
          <p:cNvSpPr txBox="1"/>
          <p:nvPr/>
        </p:nvSpPr>
        <p:spPr>
          <a:xfrm>
            <a:off x="222948" y="0"/>
            <a:ext cx="11400685" cy="400110"/>
          </a:xfrm>
          <a:prstGeom prst="rect">
            <a:avLst/>
          </a:prstGeom>
          <a:noFill/>
        </p:spPr>
        <p:txBody>
          <a:bodyPr wrap="none" rtlCol="0">
            <a:spAutoFit/>
          </a:bodyPr>
          <a:lstStyle/>
          <a:p>
            <a:r>
              <a:rPr lang="en-US" sz="2000" b="1" u="sng" dirty="0"/>
              <a:t>REASONS I BELIEVE “THE WORLD MILITARY ALMANAC”  MUST BE FOR RESURRECTED AND PERPETUATED</a:t>
            </a:r>
          </a:p>
        </p:txBody>
      </p:sp>
      <p:grpSp>
        <p:nvGrpSpPr>
          <p:cNvPr id="3" name="Group 2">
            <a:extLst>
              <a:ext uri="{FF2B5EF4-FFF2-40B4-BE49-F238E27FC236}">
                <a16:creationId xmlns:a16="http://schemas.microsoft.com/office/drawing/2014/main" id="{9F0A0CD1-5AB3-4115-AC9D-8839679E3F29}"/>
              </a:ext>
            </a:extLst>
          </p:cNvPr>
          <p:cNvGrpSpPr/>
          <p:nvPr/>
        </p:nvGrpSpPr>
        <p:grpSpPr>
          <a:xfrm>
            <a:off x="8511906" y="5476259"/>
            <a:ext cx="3532518" cy="1182978"/>
            <a:chOff x="8511906" y="5476259"/>
            <a:chExt cx="3532518" cy="1182978"/>
          </a:xfrm>
        </p:grpSpPr>
        <p:pic>
          <p:nvPicPr>
            <p:cNvPr id="7" name="Picture 2">
              <a:extLst>
                <a:ext uri="{FF2B5EF4-FFF2-40B4-BE49-F238E27FC236}">
                  <a16:creationId xmlns:a16="http://schemas.microsoft.com/office/drawing/2014/main" id="{22D791C9-4536-4AFC-A8FB-D0C47C5D5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0715" y="5493596"/>
              <a:ext cx="867903" cy="1148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3932979. sx318 ">
              <a:extLst>
                <a:ext uri="{FF2B5EF4-FFF2-40B4-BE49-F238E27FC236}">
                  <a16:creationId xmlns:a16="http://schemas.microsoft.com/office/drawing/2014/main" id="{3BF60A12-68BD-4CF7-A0A1-CE5CCCFCB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2843" y="5476260"/>
              <a:ext cx="841581" cy="11829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5B90D739-4E18-41F7-A7D6-FB7F6DE8C6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83" t="7466" r="6349" b="11899"/>
            <a:stretch/>
          </p:blipFill>
          <p:spPr bwMode="auto">
            <a:xfrm>
              <a:off x="8511906" y="5493596"/>
              <a:ext cx="928810" cy="1160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0682D078-CC98-45B7-84CE-F8A26A38DE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8618" y="5476259"/>
              <a:ext cx="873900" cy="11602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1427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5F9AFC6-EE32-44DB-A8C8-84FE15F4C625}"/>
              </a:ext>
            </a:extLst>
          </p:cNvPr>
          <p:cNvGrpSpPr/>
          <p:nvPr/>
        </p:nvGrpSpPr>
        <p:grpSpPr>
          <a:xfrm>
            <a:off x="108487" y="58058"/>
            <a:ext cx="11321573" cy="6709529"/>
            <a:chOff x="108487" y="58058"/>
            <a:chExt cx="11321573" cy="6709529"/>
          </a:xfrm>
        </p:grpSpPr>
        <p:pic>
          <p:nvPicPr>
            <p:cNvPr id="4" name="Picture 12">
              <a:extLst>
                <a:ext uri="{FF2B5EF4-FFF2-40B4-BE49-F238E27FC236}">
                  <a16:creationId xmlns:a16="http://schemas.microsoft.com/office/drawing/2014/main" id="{1A3F1C12-B88E-4492-A637-02DCBF38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7" y="1056610"/>
              <a:ext cx="2938076" cy="3783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09EC3F-291A-4605-9029-21A739CFF223}"/>
                </a:ext>
              </a:extLst>
            </p:cNvPr>
            <p:cNvSpPr txBox="1"/>
            <p:nvPr/>
          </p:nvSpPr>
          <p:spPr>
            <a:xfrm>
              <a:off x="2148114" y="58058"/>
              <a:ext cx="7446654" cy="584775"/>
            </a:xfrm>
            <a:prstGeom prst="rect">
              <a:avLst/>
            </a:prstGeom>
            <a:noFill/>
          </p:spPr>
          <p:txBody>
            <a:bodyPr wrap="none" rtlCol="0">
              <a:spAutoFit/>
            </a:bodyPr>
            <a:lstStyle/>
            <a:p>
              <a:r>
                <a:rPr lang="en-US" sz="3200" b="1" u="sng" dirty="0"/>
                <a:t>The YGBSM status.   “QJM/TNDM and TLI”.</a:t>
              </a:r>
            </a:p>
          </p:txBody>
        </p:sp>
        <p:sp>
          <p:nvSpPr>
            <p:cNvPr id="6" name="TextBox 5">
              <a:extLst>
                <a:ext uri="{FF2B5EF4-FFF2-40B4-BE49-F238E27FC236}">
                  <a16:creationId xmlns:a16="http://schemas.microsoft.com/office/drawing/2014/main" id="{BD5739BA-6747-4B1B-9632-FDBC13600706}"/>
                </a:ext>
              </a:extLst>
            </p:cNvPr>
            <p:cNvSpPr txBox="1"/>
            <p:nvPr/>
          </p:nvSpPr>
          <p:spPr>
            <a:xfrm>
              <a:off x="3138238" y="642833"/>
              <a:ext cx="8291822" cy="6124754"/>
            </a:xfrm>
            <a:prstGeom prst="rect">
              <a:avLst/>
            </a:prstGeom>
            <a:noFill/>
          </p:spPr>
          <p:txBody>
            <a:bodyPr wrap="square" rtlCol="0">
              <a:spAutoFit/>
            </a:bodyPr>
            <a:lstStyle/>
            <a:p>
              <a:r>
                <a:rPr lang="en-US" sz="1600" b="1" dirty="0"/>
                <a:t>I will leave it to the reader to elect to follow up on the meaning of</a:t>
              </a:r>
            </a:p>
            <a:p>
              <a:r>
                <a:rPr lang="en-US" sz="1600" b="1" dirty="0"/>
                <a:t>the 5 letters at the bottom of this patch which remains active in the</a:t>
              </a:r>
            </a:p>
            <a:p>
              <a:r>
                <a:rPr lang="en-US" sz="1600" b="1" dirty="0"/>
                <a:t>USAF today, dating back to Vietnam.  This patch is for a “WILD WEASEL” </a:t>
              </a:r>
            </a:p>
            <a:p>
              <a:r>
                <a:rPr lang="en-US" sz="1600" b="1" dirty="0"/>
                <a:t>Squadron, tasked with attacking enemy air defense systems.</a:t>
              </a:r>
            </a:p>
            <a:p>
              <a:endParaRPr lang="en-US" sz="800" b="1" dirty="0"/>
            </a:p>
            <a:p>
              <a:r>
                <a:rPr lang="en-US" sz="1600" b="1" dirty="0"/>
                <a:t>One can – if one chooses – decide to calibrate things based on the</a:t>
              </a:r>
            </a:p>
            <a:p>
              <a:r>
                <a:rPr lang="en-US" sz="1600" b="1" dirty="0"/>
                <a:t>YGBSM standard.   QJM/TNDM has helped me to prove that my </a:t>
              </a:r>
            </a:p>
            <a:p>
              <a:r>
                <a:rPr lang="en-US" sz="1600" b="1" dirty="0"/>
                <a:t>weapon system meets YGBSM standards.   Which is why “I am here”</a:t>
              </a:r>
            </a:p>
            <a:p>
              <a:r>
                <a:rPr lang="en-US" sz="1600" b="1" dirty="0"/>
                <a:t>right this moment “in this briefing” . </a:t>
              </a:r>
              <a:r>
                <a:rPr lang="en-US" sz="1600" b="1" u="sng" dirty="0"/>
                <a:t> I’ve seen the massive ACTUAL</a:t>
              </a:r>
            </a:p>
            <a:p>
              <a:r>
                <a:rPr lang="en-US" sz="1600" b="1" u="sng" dirty="0"/>
                <a:t>value of QJM/TNDM</a:t>
              </a:r>
              <a:r>
                <a:rPr lang="en-US" sz="1600" dirty="0"/>
                <a:t> </a:t>
              </a:r>
              <a:r>
                <a:rPr lang="en-US" sz="1600" b="1" dirty="0"/>
                <a:t>firsthand and taken the time to understand it,</a:t>
              </a:r>
            </a:p>
            <a:p>
              <a:r>
                <a:rPr lang="en-US" sz="1600" b="1" dirty="0"/>
                <a:t>with the help of Colonel Dupuy, Christopher A. Lawrence, Professor</a:t>
              </a:r>
            </a:p>
            <a:p>
              <a:r>
                <a:rPr lang="en-US" sz="1600" b="1" dirty="0"/>
                <a:t>Arnold Dupuy, Ernie Blair, and Chip Sayers.</a:t>
              </a:r>
            </a:p>
            <a:p>
              <a:endParaRPr lang="en-US" sz="800" b="1" dirty="0"/>
            </a:p>
            <a:p>
              <a:r>
                <a:rPr lang="en-US" sz="1600" b="1" dirty="0"/>
                <a:t>The relatively small Dupuy Institute - stood in front of Congress and testified as to their casualty prediction of the Gulf War.   They also wrote a book how to defeat the Iraqi Army which – was SPOT ON.</a:t>
              </a:r>
            </a:p>
            <a:p>
              <a:endParaRPr lang="en-US" sz="800" b="1" dirty="0"/>
            </a:p>
            <a:p>
              <a:r>
                <a:rPr lang="en-US" sz="1600" b="1" dirty="0"/>
                <a:t>Their prediction was BY FAR the most accurate of the many given before Congress. The book must have almost been read by Norman Schwarzkopf himself, as what the book forecasts could be considered prescient by some, but it wasn’t. It was STUNNINGLY accurate prediction based on a battle proven deterministic model.</a:t>
              </a:r>
            </a:p>
            <a:p>
              <a:endParaRPr lang="en-US" sz="1600" b="1" dirty="0"/>
            </a:p>
            <a:p>
              <a:endParaRPr lang="en-US" sz="1600" b="1" dirty="0"/>
            </a:p>
            <a:p>
              <a:endParaRPr lang="en-US" sz="1600" b="1" u="sng" dirty="0"/>
            </a:p>
            <a:p>
              <a:endParaRPr lang="en-US" sz="800" b="1" u="sng" dirty="0"/>
            </a:p>
            <a:p>
              <a:r>
                <a:rPr lang="en-US" sz="1600" b="1" u="sng" dirty="0"/>
                <a:t>QJM/TNDM meets fully the YGBSM standard of accomplishment.   </a:t>
              </a:r>
            </a:p>
          </p:txBody>
        </p:sp>
      </p:grpSp>
      <p:pic>
        <p:nvPicPr>
          <p:cNvPr id="8" name="Picture 8" descr="numbers predictions and war using history to evaluate combat factors and  predict the outcome of battles - AbeBooks">
            <a:extLst>
              <a:ext uri="{FF2B5EF4-FFF2-40B4-BE49-F238E27FC236}">
                <a16:creationId xmlns:a16="http://schemas.microsoft.com/office/drawing/2014/main" id="{3248E7C4-C6E8-4F88-9D70-DC00EC9B8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6443" y="84266"/>
            <a:ext cx="2257589" cy="34235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F94E3F-0D91-4DF2-9B3F-5AA4DD2A26ED}"/>
              </a:ext>
            </a:extLst>
          </p:cNvPr>
          <p:cNvSpPr txBox="1"/>
          <p:nvPr/>
        </p:nvSpPr>
        <p:spPr>
          <a:xfrm>
            <a:off x="108487" y="5444148"/>
            <a:ext cx="11809709" cy="1323439"/>
          </a:xfrm>
          <a:prstGeom prst="rect">
            <a:avLst/>
          </a:prstGeom>
          <a:noFill/>
        </p:spPr>
        <p:txBody>
          <a:bodyPr wrap="square" rtlCol="0">
            <a:spAutoFit/>
          </a:bodyPr>
          <a:lstStyle/>
          <a:p>
            <a:r>
              <a:rPr lang="en-US" sz="1600" b="1" dirty="0"/>
              <a:t>The movie “Moneyball” captures the Oakland A’s use of baseball player deterministic modeling to go from one of the worst teams in baseball to winner of the world series, which meets the YGBSM standard.   This transformed baseball.  TDI with the QJM/TNDM projection beating HEAVILY FUNDED COMPETITORS and other governmental agencies in Congress – was a game-changer too.</a:t>
            </a:r>
          </a:p>
          <a:p>
            <a:endParaRPr lang="en-US" sz="1600" b="1" dirty="0"/>
          </a:p>
          <a:p>
            <a:endParaRPr lang="en-US" sz="1600" b="1" dirty="0"/>
          </a:p>
        </p:txBody>
      </p:sp>
    </p:spTree>
    <p:extLst>
      <p:ext uri="{BB962C8B-B14F-4D97-AF65-F5344CB8AC3E}">
        <p14:creationId xmlns:p14="http://schemas.microsoft.com/office/powerpoint/2010/main" val="1968592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5F9AFC6-EE32-44DB-A8C8-84FE15F4C625}"/>
              </a:ext>
            </a:extLst>
          </p:cNvPr>
          <p:cNvGrpSpPr/>
          <p:nvPr/>
        </p:nvGrpSpPr>
        <p:grpSpPr>
          <a:xfrm>
            <a:off x="370111" y="197543"/>
            <a:ext cx="11702687" cy="6339281"/>
            <a:chOff x="370111" y="197543"/>
            <a:chExt cx="11702687" cy="6339281"/>
          </a:xfrm>
        </p:grpSpPr>
        <p:pic>
          <p:nvPicPr>
            <p:cNvPr id="4" name="Picture 12">
              <a:extLst>
                <a:ext uri="{FF2B5EF4-FFF2-40B4-BE49-F238E27FC236}">
                  <a16:creationId xmlns:a16="http://schemas.microsoft.com/office/drawing/2014/main" id="{1A3F1C12-B88E-4492-A637-02DCBF38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1" y="1537058"/>
              <a:ext cx="2938076" cy="3783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09EC3F-291A-4605-9029-21A739CFF223}"/>
                </a:ext>
              </a:extLst>
            </p:cNvPr>
            <p:cNvSpPr txBox="1"/>
            <p:nvPr/>
          </p:nvSpPr>
          <p:spPr>
            <a:xfrm>
              <a:off x="1839149" y="197543"/>
              <a:ext cx="9378273" cy="584775"/>
            </a:xfrm>
            <a:prstGeom prst="rect">
              <a:avLst/>
            </a:prstGeom>
            <a:noFill/>
          </p:spPr>
          <p:txBody>
            <a:bodyPr wrap="none" rtlCol="0">
              <a:spAutoFit/>
            </a:bodyPr>
            <a:lstStyle/>
            <a:p>
              <a:r>
                <a:rPr lang="en-US" sz="3200" b="1" u="sng" dirty="0"/>
                <a:t>The YGBSM status.   THE WORLD MILITARY ALMANAC.</a:t>
              </a:r>
            </a:p>
          </p:txBody>
        </p:sp>
        <p:sp>
          <p:nvSpPr>
            <p:cNvPr id="6" name="TextBox 5">
              <a:extLst>
                <a:ext uri="{FF2B5EF4-FFF2-40B4-BE49-F238E27FC236}">
                  <a16:creationId xmlns:a16="http://schemas.microsoft.com/office/drawing/2014/main" id="{BD5739BA-6747-4B1B-9632-FDBC13600706}"/>
                </a:ext>
              </a:extLst>
            </p:cNvPr>
            <p:cNvSpPr txBox="1"/>
            <p:nvPr/>
          </p:nvSpPr>
          <p:spPr>
            <a:xfrm>
              <a:off x="3780976" y="4474721"/>
              <a:ext cx="8291822" cy="2062103"/>
            </a:xfrm>
            <a:prstGeom prst="rect">
              <a:avLst/>
            </a:prstGeom>
            <a:noFill/>
          </p:spPr>
          <p:txBody>
            <a:bodyPr wrap="square" rtlCol="0">
              <a:spAutoFit/>
            </a:bodyPr>
            <a:lstStyle/>
            <a:p>
              <a:r>
                <a:rPr lang="en-US" sz="1600" b="1" dirty="0"/>
                <a:t>The 4 “World Military Almanacs” published by TDI between 1970 and 1980 were far better </a:t>
              </a:r>
            </a:p>
            <a:p>
              <a:r>
                <a:rPr lang="en-US" sz="1600" b="1" dirty="0"/>
                <a:t>resources than their competitors during that era  (I own them/I know).</a:t>
              </a:r>
            </a:p>
            <a:p>
              <a:endParaRPr lang="en-US" sz="1600" b="1" dirty="0"/>
            </a:p>
            <a:p>
              <a:endParaRPr lang="en-US" sz="1600" b="1" dirty="0"/>
            </a:p>
            <a:p>
              <a:endParaRPr lang="en-US" sz="1600" b="1" dirty="0"/>
            </a:p>
            <a:p>
              <a:endParaRPr lang="en-US" sz="1600" b="1" dirty="0"/>
            </a:p>
            <a:p>
              <a:r>
                <a:rPr lang="en-US" sz="1600" b="1" dirty="0"/>
                <a:t>The TDI “World Military Almanacs” meets fully the YGBSM standard of accomplishment in their time.    </a:t>
              </a:r>
              <a:r>
                <a:rPr lang="en-US" sz="1600" b="1" u="sng" dirty="0"/>
                <a:t>They can and must again – in the future..   </a:t>
              </a:r>
            </a:p>
          </p:txBody>
        </p:sp>
      </p:grpSp>
      <p:grpSp>
        <p:nvGrpSpPr>
          <p:cNvPr id="2" name="Group 1">
            <a:extLst>
              <a:ext uri="{FF2B5EF4-FFF2-40B4-BE49-F238E27FC236}">
                <a16:creationId xmlns:a16="http://schemas.microsoft.com/office/drawing/2014/main" id="{2014FBF8-0D80-4672-BB13-C6A1836CD13A}"/>
              </a:ext>
            </a:extLst>
          </p:cNvPr>
          <p:cNvGrpSpPr/>
          <p:nvPr/>
        </p:nvGrpSpPr>
        <p:grpSpPr>
          <a:xfrm>
            <a:off x="4246536" y="1186461"/>
            <a:ext cx="7155645" cy="2379618"/>
            <a:chOff x="4556502" y="1015980"/>
            <a:chExt cx="7155645" cy="2379618"/>
          </a:xfrm>
        </p:grpSpPr>
        <p:pic>
          <p:nvPicPr>
            <p:cNvPr id="9" name="Picture 2">
              <a:extLst>
                <a:ext uri="{FF2B5EF4-FFF2-40B4-BE49-F238E27FC236}">
                  <a16:creationId xmlns:a16="http://schemas.microsoft.com/office/drawing/2014/main" id="{F0FBCDFA-5858-4137-949F-8A07CC0FC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542" y="1015980"/>
              <a:ext cx="1787311" cy="2364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3932979. sx318 ">
              <a:extLst>
                <a:ext uri="{FF2B5EF4-FFF2-40B4-BE49-F238E27FC236}">
                  <a16:creationId xmlns:a16="http://schemas.microsoft.com/office/drawing/2014/main" id="{0142AC9D-4FAF-4CE0-AC5E-7D03C60E2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4579" y="1022638"/>
              <a:ext cx="1677568" cy="23580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ADAE799A-C46D-4DE7-BBC8-E342CA8042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83" t="7466" r="6349" b="11899"/>
            <a:stretch/>
          </p:blipFill>
          <p:spPr bwMode="auto">
            <a:xfrm>
              <a:off x="4556502" y="1015981"/>
              <a:ext cx="1893041" cy="2364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9F3AD67D-9347-4C8D-AB67-4D7BFF532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6853" y="1022638"/>
              <a:ext cx="1787311" cy="237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70A0350D-C4A1-62EB-7B14-4EA3DAEE38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376" r="18305"/>
          <a:stretch/>
        </p:blipFill>
        <p:spPr bwMode="auto">
          <a:xfrm>
            <a:off x="7332379" y="1773138"/>
            <a:ext cx="2084909" cy="329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6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5F9AFC6-EE32-44DB-A8C8-84FE15F4C625}"/>
              </a:ext>
            </a:extLst>
          </p:cNvPr>
          <p:cNvGrpSpPr/>
          <p:nvPr/>
        </p:nvGrpSpPr>
        <p:grpSpPr>
          <a:xfrm>
            <a:off x="370111" y="197543"/>
            <a:ext cx="12231324" cy="6660457"/>
            <a:chOff x="370111" y="197543"/>
            <a:chExt cx="12231324" cy="6660457"/>
          </a:xfrm>
        </p:grpSpPr>
        <p:pic>
          <p:nvPicPr>
            <p:cNvPr id="4" name="Picture 12">
              <a:extLst>
                <a:ext uri="{FF2B5EF4-FFF2-40B4-BE49-F238E27FC236}">
                  <a16:creationId xmlns:a16="http://schemas.microsoft.com/office/drawing/2014/main" id="{1A3F1C12-B88E-4492-A637-02DCBF38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1" y="1537058"/>
              <a:ext cx="2938076" cy="3783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09EC3F-291A-4605-9029-21A739CFF223}"/>
                </a:ext>
              </a:extLst>
            </p:cNvPr>
            <p:cNvSpPr txBox="1"/>
            <p:nvPr/>
          </p:nvSpPr>
          <p:spPr>
            <a:xfrm>
              <a:off x="1839149" y="197543"/>
              <a:ext cx="9724137" cy="584775"/>
            </a:xfrm>
            <a:prstGeom prst="rect">
              <a:avLst/>
            </a:prstGeom>
            <a:noFill/>
          </p:spPr>
          <p:txBody>
            <a:bodyPr wrap="none" rtlCol="0">
              <a:spAutoFit/>
            </a:bodyPr>
            <a:lstStyle/>
            <a:p>
              <a:r>
                <a:rPr lang="en-US" sz="3200" b="1" u="sng" dirty="0"/>
                <a:t>The YGBSM status.  HOW TO DEFEAT SADDAM HUSSEIN.</a:t>
              </a:r>
            </a:p>
          </p:txBody>
        </p:sp>
        <p:sp>
          <p:nvSpPr>
            <p:cNvPr id="6" name="TextBox 5">
              <a:extLst>
                <a:ext uri="{FF2B5EF4-FFF2-40B4-BE49-F238E27FC236}">
                  <a16:creationId xmlns:a16="http://schemas.microsoft.com/office/drawing/2014/main" id="{BD5739BA-6747-4B1B-9632-FDBC13600706}"/>
                </a:ext>
              </a:extLst>
            </p:cNvPr>
            <p:cNvSpPr txBox="1"/>
            <p:nvPr/>
          </p:nvSpPr>
          <p:spPr>
            <a:xfrm>
              <a:off x="4309613" y="4365010"/>
              <a:ext cx="8291822" cy="2492990"/>
            </a:xfrm>
            <a:prstGeom prst="rect">
              <a:avLst/>
            </a:prstGeom>
            <a:noFill/>
          </p:spPr>
          <p:txBody>
            <a:bodyPr wrap="square" rtlCol="0">
              <a:spAutoFit/>
            </a:bodyPr>
            <a:lstStyle/>
            <a:p>
              <a:r>
                <a:rPr lang="en-US" sz="1600" b="1" dirty="0"/>
                <a:t>CONCEIVED AND PUBLISHED IN 30 DAYS</a:t>
              </a:r>
            </a:p>
            <a:p>
              <a:endParaRPr lang="en-US" sz="1600" b="1" dirty="0"/>
            </a:p>
            <a:p>
              <a:r>
                <a:rPr lang="en-US" sz="1600" b="1" dirty="0"/>
                <a:t>RESULTED IN THE MOST ACCURATE HISTORIC CASUALTY ESTIMATE OF ALL TO CONGRESS.</a:t>
              </a:r>
            </a:p>
            <a:p>
              <a:endParaRPr lang="en-US" sz="1600" b="1" dirty="0"/>
            </a:p>
            <a:p>
              <a:r>
                <a:rPr lang="en-US" sz="1600" b="1" dirty="0"/>
                <a:t>DEPICTED IN ADVANCE THE FUTURE CAMPAIGN STRATEGY.</a:t>
              </a:r>
            </a:p>
            <a:p>
              <a:endParaRPr lang="en-US" sz="1600" b="1" dirty="0"/>
            </a:p>
            <a:p>
              <a:pPr algn="ctr"/>
              <a:r>
                <a:rPr lang="en-US" sz="6000" b="1" dirty="0"/>
                <a:t>30 DAYS</a:t>
              </a:r>
            </a:p>
          </p:txBody>
        </p:sp>
      </p:grpSp>
      <p:pic>
        <p:nvPicPr>
          <p:cNvPr id="3" name="Picture 2">
            <a:extLst>
              <a:ext uri="{FF2B5EF4-FFF2-40B4-BE49-F238E27FC236}">
                <a16:creationId xmlns:a16="http://schemas.microsoft.com/office/drawing/2014/main" id="{70A0350D-C4A1-62EB-7B14-4EA3DAEE38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76" r="18305"/>
          <a:stretch/>
        </p:blipFill>
        <p:spPr bwMode="auto">
          <a:xfrm>
            <a:off x="6343650" y="982178"/>
            <a:ext cx="1934104" cy="305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29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5F9AFC6-EE32-44DB-A8C8-84FE15F4C625}"/>
              </a:ext>
            </a:extLst>
          </p:cNvPr>
          <p:cNvGrpSpPr/>
          <p:nvPr/>
        </p:nvGrpSpPr>
        <p:grpSpPr>
          <a:xfrm>
            <a:off x="155799" y="197543"/>
            <a:ext cx="11666906" cy="6660457"/>
            <a:chOff x="370111" y="197543"/>
            <a:chExt cx="11666906" cy="6660457"/>
          </a:xfrm>
        </p:grpSpPr>
        <p:pic>
          <p:nvPicPr>
            <p:cNvPr id="4" name="Picture 12">
              <a:extLst>
                <a:ext uri="{FF2B5EF4-FFF2-40B4-BE49-F238E27FC236}">
                  <a16:creationId xmlns:a16="http://schemas.microsoft.com/office/drawing/2014/main" id="{1A3F1C12-B88E-4492-A637-02DCBF38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1" y="1537058"/>
              <a:ext cx="2938076" cy="3783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09EC3F-291A-4605-9029-21A739CFF223}"/>
                </a:ext>
              </a:extLst>
            </p:cNvPr>
            <p:cNvSpPr txBox="1"/>
            <p:nvPr/>
          </p:nvSpPr>
          <p:spPr>
            <a:xfrm>
              <a:off x="1839149" y="197543"/>
              <a:ext cx="9856994" cy="584775"/>
            </a:xfrm>
            <a:prstGeom prst="rect">
              <a:avLst/>
            </a:prstGeom>
            <a:noFill/>
          </p:spPr>
          <p:txBody>
            <a:bodyPr wrap="none" rtlCol="0">
              <a:spAutoFit/>
            </a:bodyPr>
            <a:lstStyle/>
            <a:p>
              <a:r>
                <a:rPr lang="en-US" sz="3200" b="1" u="sng" dirty="0"/>
                <a:t>The YGBSM status.   “KURSK, The Battle of </a:t>
              </a:r>
              <a:r>
                <a:rPr lang="en-US" sz="3200" b="1" u="sng" dirty="0" err="1"/>
                <a:t>Prokhorovka</a:t>
              </a:r>
              <a:r>
                <a:rPr lang="en-US" sz="3200" b="1" u="sng" dirty="0"/>
                <a:t>”.</a:t>
              </a:r>
            </a:p>
          </p:txBody>
        </p:sp>
        <p:sp>
          <p:nvSpPr>
            <p:cNvPr id="6" name="TextBox 5">
              <a:extLst>
                <a:ext uri="{FF2B5EF4-FFF2-40B4-BE49-F238E27FC236}">
                  <a16:creationId xmlns:a16="http://schemas.microsoft.com/office/drawing/2014/main" id="{BD5739BA-6747-4B1B-9632-FDBC13600706}"/>
                </a:ext>
              </a:extLst>
            </p:cNvPr>
            <p:cNvSpPr txBox="1"/>
            <p:nvPr/>
          </p:nvSpPr>
          <p:spPr>
            <a:xfrm>
              <a:off x="3745195" y="5288340"/>
              <a:ext cx="8291822" cy="1569660"/>
            </a:xfrm>
            <a:prstGeom prst="rect">
              <a:avLst/>
            </a:prstGeom>
            <a:noFill/>
          </p:spPr>
          <p:txBody>
            <a:bodyPr wrap="square" rtlCol="0">
              <a:spAutoFit/>
            </a:bodyPr>
            <a:lstStyle/>
            <a:p>
              <a:r>
                <a:rPr lang="en-US" sz="1600" b="1" dirty="0"/>
                <a:t>This book sets a </a:t>
              </a:r>
              <a:r>
                <a:rPr lang="en-US" sz="1600" b="1" u="sng" dirty="0"/>
                <a:t>global</a:t>
              </a:r>
              <a:r>
                <a:rPr lang="en-US" sz="1600" b="1" dirty="0"/>
                <a:t> standard that has not been seen before and will not be equaled</a:t>
              </a:r>
            </a:p>
            <a:p>
              <a:r>
                <a:rPr lang="en-US" sz="1600" b="1" dirty="0"/>
                <a:t>easily again.   It is a national treasure that has yet to be identified as such.   (Future tasking).</a:t>
              </a:r>
            </a:p>
            <a:p>
              <a:endParaRPr lang="en-US" sz="1600" b="1" dirty="0"/>
            </a:p>
            <a:p>
              <a:r>
                <a:rPr lang="en-US" sz="1600" b="1" dirty="0"/>
                <a:t>The TDI “KURSK, The Battle of </a:t>
              </a:r>
              <a:r>
                <a:rPr lang="en-US" sz="1600" b="1" dirty="0" err="1"/>
                <a:t>Prokhorovka</a:t>
              </a:r>
              <a:r>
                <a:rPr lang="en-US" sz="1600" b="1" dirty="0"/>
                <a:t>” meets fully the </a:t>
              </a:r>
              <a:r>
                <a:rPr lang="en-US" sz="1600" b="1" u="sng" dirty="0"/>
                <a:t>YGBSM</a:t>
              </a:r>
              <a:r>
                <a:rPr lang="en-US" sz="1600" b="1" dirty="0"/>
                <a:t> standard of accomplishment.    </a:t>
              </a:r>
              <a:r>
                <a:rPr lang="en-US" sz="1600" b="1" u="sng" dirty="0"/>
                <a:t>The TDI can and must again repeat this standard – in the future.  </a:t>
              </a:r>
            </a:p>
            <a:p>
              <a:endParaRPr lang="en-US" sz="1600" b="1" dirty="0"/>
            </a:p>
          </p:txBody>
        </p:sp>
      </p:grpSp>
      <p:pic>
        <p:nvPicPr>
          <p:cNvPr id="8" name="Picture 2" descr="Kursk: The Battle of Prokhorovka by Christopher A. Lawrence (2015-12-14):  Christopher A. Lawrence: Amazon.com: Books">
            <a:extLst>
              <a:ext uri="{FF2B5EF4-FFF2-40B4-BE49-F238E27FC236}">
                <a16:creationId xmlns:a16="http://schemas.microsoft.com/office/drawing/2014/main" id="{47C6C5E3-9FE9-451F-A3F6-A24DB677F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620" y="872968"/>
            <a:ext cx="3429656" cy="420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8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38565E-D620-4F66-97C9-F3D941648B72}"/>
              </a:ext>
            </a:extLst>
          </p:cNvPr>
          <p:cNvSpPr txBox="1"/>
          <p:nvPr/>
        </p:nvSpPr>
        <p:spPr>
          <a:xfrm>
            <a:off x="2121794" y="1859339"/>
            <a:ext cx="8180637" cy="3139321"/>
          </a:xfrm>
          <a:prstGeom prst="rect">
            <a:avLst/>
          </a:prstGeom>
          <a:noFill/>
        </p:spPr>
        <p:txBody>
          <a:bodyPr wrap="none" rtlCol="0">
            <a:spAutoFit/>
          </a:bodyPr>
          <a:lstStyle/>
          <a:p>
            <a:pPr algn="ctr"/>
            <a:r>
              <a:rPr lang="en-US" sz="6600" b="1" dirty="0"/>
              <a:t>SIX SOLUTION VISIONS</a:t>
            </a:r>
          </a:p>
          <a:p>
            <a:pPr algn="ctr"/>
            <a:r>
              <a:rPr lang="en-US" sz="6600" b="1" dirty="0"/>
              <a:t>&amp; </a:t>
            </a:r>
          </a:p>
          <a:p>
            <a:pPr algn="ctr"/>
            <a:r>
              <a:rPr lang="en-US" sz="6600" b="1" dirty="0"/>
              <a:t>One Consideration</a:t>
            </a:r>
          </a:p>
        </p:txBody>
      </p:sp>
    </p:spTree>
    <p:extLst>
      <p:ext uri="{BB962C8B-B14F-4D97-AF65-F5344CB8AC3E}">
        <p14:creationId xmlns:p14="http://schemas.microsoft.com/office/powerpoint/2010/main" val="2110967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60A19-8355-4EAC-8AF7-92B52D7B8E5A}"/>
              </a:ext>
            </a:extLst>
          </p:cNvPr>
          <p:cNvSpPr txBox="1"/>
          <p:nvPr/>
        </p:nvSpPr>
        <p:spPr>
          <a:xfrm>
            <a:off x="0" y="25360"/>
            <a:ext cx="12191999" cy="6755696"/>
          </a:xfrm>
          <a:prstGeom prst="rect">
            <a:avLst/>
          </a:prstGeom>
          <a:noFill/>
        </p:spPr>
        <p:txBody>
          <a:bodyPr wrap="square" rtlCol="0">
            <a:spAutoFit/>
          </a:bodyPr>
          <a:lstStyle/>
          <a:p>
            <a:pPr algn="ctr"/>
            <a:r>
              <a:rPr lang="en-US" sz="2400" b="1" u="sng" dirty="0"/>
              <a:t>SOLUTION 1: VOLUNTEER TDI RESURECTION EXECUTIVE DIRECTOR &amp; FUNDRAISING DIRECTOR</a:t>
            </a:r>
          </a:p>
          <a:p>
            <a:endParaRPr lang="en-US" sz="900" dirty="0"/>
          </a:p>
          <a:p>
            <a:r>
              <a:rPr lang="en-US" sz="1600" b="1" dirty="0"/>
              <a:t>CHALLENGE: </a:t>
            </a:r>
            <a:r>
              <a:rPr lang="en-US" sz="1600" dirty="0"/>
              <a:t>The Trevor Dupuy Institute as a Non-Profit should be stood up to enable and attract maximum volunteers for the resurrection of the institute, to include the initial “resurrection” Executive Director &amp; Fundraising Manager to join Christopher A. Lawrence as the CEO.</a:t>
            </a:r>
          </a:p>
          <a:p>
            <a:endParaRPr lang="en-US" sz="1600" dirty="0"/>
          </a:p>
          <a:p>
            <a:r>
              <a:rPr lang="en-US" sz="1600" b="1" dirty="0"/>
              <a:t>SOLUTION(s): </a:t>
            </a:r>
            <a:r>
              <a:rPr lang="en-US" sz="1600" dirty="0"/>
              <a:t>Volunteers will be essential initially to the full reemergence of the TDI as a national asset.   Despite the incredible capabilities of Christopher A. Lawrence as the person who nearly singularly sustained the institute since 1995, and the outstanding books authored by same as a continuity of the Trevor Dupuy Institute, the efforts required to fully resurrect TDI are beyond any one or two persons.   But – engagement at the earliest opportunity of a founding Executive Director and Fundraising Manager, </a:t>
            </a:r>
            <a:r>
              <a:rPr lang="en-US" sz="1600" u="sng" dirty="0"/>
              <a:t>UNPAID</a:t>
            </a:r>
            <a:r>
              <a:rPr lang="en-US" sz="1600" dirty="0"/>
              <a:t>, is immediately achievable and should be initiated expeditiously.  These professionals can become key to recruiting and establishing a robust board of directors, attracting additional volunteers (and unpaid interns), and increasingly expanding the organization working closely with Christopher A. Lawrence, who should become the dual hatted CEO and Director of Research and oversee 100% of all organizational efforts due to his 26-year record of directing The Dupuy Institute as it’s President. </a:t>
            </a:r>
          </a:p>
          <a:p>
            <a:endParaRPr lang="en-US" sz="1600" dirty="0"/>
          </a:p>
          <a:p>
            <a:r>
              <a:rPr lang="en-US" sz="1600" dirty="0"/>
              <a:t>These positions are not permanent unpaid positions, they are DEVELOPMENTAL unpaid position.   It initially will of necessity be “work at home”, with any meetings being virtual or at pro-bono locations donated by sponsors.   The objective of these two is to work with the Board of Directors and the CEO/Research Director to refine the vision and establish the means and methods for the institute to be a fully funded entity in a substantial location able to accommodate a 20+ permanent staff/team.</a:t>
            </a:r>
          </a:p>
          <a:p>
            <a:endParaRPr lang="en-US" sz="1600" dirty="0"/>
          </a:p>
          <a:p>
            <a:r>
              <a:rPr lang="en-US" sz="1600" dirty="0"/>
              <a:t>The ideal resurrection Executive Director is a recently distinguished retired senior military officer, optimally a war college graduate, optimally published, and willing to build his or her  job and the institute into a funded entity.  This professional is</a:t>
            </a:r>
          </a:p>
          <a:p>
            <a:r>
              <a:rPr lang="en-US" sz="1600" dirty="0"/>
              <a:t>further optimally located within 60 miles of Arlington Virginia, but for the right person – greater distance is fully acceptable.</a:t>
            </a:r>
          </a:p>
          <a:p>
            <a:endParaRPr lang="en-US" sz="1600" dirty="0"/>
          </a:p>
          <a:p>
            <a:r>
              <a:rPr lang="en-US" sz="1600" dirty="0"/>
              <a:t>The Fundraising Manager should be a credentialed professional with proven experience raising funds in non-profits.</a:t>
            </a:r>
          </a:p>
          <a:p>
            <a:endParaRPr lang="en-US" sz="1600" dirty="0"/>
          </a:p>
          <a:p>
            <a:r>
              <a:rPr lang="en-US" sz="1600" dirty="0"/>
              <a:t>The Director should be sought through a combination of paid and unpaid mediums, to include Linked-In, Indeed, and other local sources to allow a large umbrella of the greater DC metropolitan area as well as a secondary nation-wide search.  </a:t>
            </a:r>
          </a:p>
        </p:txBody>
      </p:sp>
    </p:spTree>
    <p:extLst>
      <p:ext uri="{BB962C8B-B14F-4D97-AF65-F5344CB8AC3E}">
        <p14:creationId xmlns:p14="http://schemas.microsoft.com/office/powerpoint/2010/main" val="81150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96725DD-8513-49C1-89F1-5DF8D023DD7C}"/>
              </a:ext>
            </a:extLst>
          </p:cNvPr>
          <p:cNvSpPr txBox="1"/>
          <p:nvPr/>
        </p:nvSpPr>
        <p:spPr>
          <a:xfrm>
            <a:off x="2577477" y="57381"/>
            <a:ext cx="6740307" cy="461665"/>
          </a:xfrm>
          <a:prstGeom prst="rect">
            <a:avLst/>
          </a:prstGeom>
          <a:noFill/>
        </p:spPr>
        <p:txBody>
          <a:bodyPr wrap="none" rtlCol="0">
            <a:spAutoFit/>
          </a:bodyPr>
          <a:lstStyle/>
          <a:p>
            <a:r>
              <a:rPr lang="en-US" sz="2400" b="1" u="sng" dirty="0"/>
              <a:t>PRIVATE NON-PROFIT STRUCTURE (Target </a:t>
            </a:r>
            <a:r>
              <a:rPr lang="en-US" sz="2400" b="1" u="sng" dirty="0" err="1"/>
              <a:t>Endstate</a:t>
            </a:r>
            <a:r>
              <a:rPr lang="en-US" sz="2400" b="1" u="sng" dirty="0"/>
              <a:t>)</a:t>
            </a:r>
          </a:p>
        </p:txBody>
      </p:sp>
      <p:grpSp>
        <p:nvGrpSpPr>
          <p:cNvPr id="18" name="Group 17">
            <a:extLst>
              <a:ext uri="{FF2B5EF4-FFF2-40B4-BE49-F238E27FC236}">
                <a16:creationId xmlns:a16="http://schemas.microsoft.com/office/drawing/2014/main" id="{455EBE9C-D57F-40C1-921A-D36E710A5D8F}"/>
              </a:ext>
            </a:extLst>
          </p:cNvPr>
          <p:cNvGrpSpPr/>
          <p:nvPr/>
        </p:nvGrpSpPr>
        <p:grpSpPr>
          <a:xfrm>
            <a:off x="171863" y="882676"/>
            <a:ext cx="11838203" cy="5902039"/>
            <a:chOff x="171863" y="882676"/>
            <a:chExt cx="11838203" cy="5902039"/>
          </a:xfrm>
        </p:grpSpPr>
        <p:sp>
          <p:nvSpPr>
            <p:cNvPr id="48" name="TextBox 47">
              <a:extLst>
                <a:ext uri="{FF2B5EF4-FFF2-40B4-BE49-F238E27FC236}">
                  <a16:creationId xmlns:a16="http://schemas.microsoft.com/office/drawing/2014/main" id="{F9EEC2DA-F676-4AB8-A178-33DE09B3144D}"/>
                </a:ext>
              </a:extLst>
            </p:cNvPr>
            <p:cNvSpPr txBox="1"/>
            <p:nvPr/>
          </p:nvSpPr>
          <p:spPr>
            <a:xfrm>
              <a:off x="4338730" y="6538494"/>
              <a:ext cx="3174267" cy="246221"/>
            </a:xfrm>
            <a:prstGeom prst="rect">
              <a:avLst/>
            </a:prstGeom>
            <a:noFill/>
            <a:ln>
              <a:solidFill>
                <a:schemeClr val="tx1"/>
              </a:solidFill>
            </a:ln>
          </p:spPr>
          <p:txBody>
            <a:bodyPr wrap="none" rtlCol="0">
              <a:spAutoFit/>
            </a:bodyPr>
            <a:lstStyle/>
            <a:p>
              <a:r>
                <a:rPr lang="en-US" sz="1000" b="1" dirty="0"/>
                <a:t>Believe and you’re half-way there.  Theodore Roosevelt.</a:t>
              </a:r>
            </a:p>
          </p:txBody>
        </p:sp>
        <p:sp>
          <p:nvSpPr>
            <p:cNvPr id="3" name="TextBox 2">
              <a:extLst>
                <a:ext uri="{FF2B5EF4-FFF2-40B4-BE49-F238E27FC236}">
                  <a16:creationId xmlns:a16="http://schemas.microsoft.com/office/drawing/2014/main" id="{D1218B44-35AD-4151-A649-DE048D45676E}"/>
                </a:ext>
              </a:extLst>
            </p:cNvPr>
            <p:cNvSpPr txBox="1"/>
            <p:nvPr/>
          </p:nvSpPr>
          <p:spPr>
            <a:xfrm>
              <a:off x="9849859" y="5680922"/>
              <a:ext cx="2160207" cy="1015663"/>
            </a:xfrm>
            <a:prstGeom prst="rect">
              <a:avLst/>
            </a:prstGeom>
            <a:noFill/>
            <a:ln>
              <a:solidFill>
                <a:schemeClr val="tx1"/>
              </a:solidFill>
            </a:ln>
          </p:spPr>
          <p:txBody>
            <a:bodyPr wrap="none" rtlCol="0">
              <a:spAutoFit/>
            </a:bodyPr>
            <a:lstStyle/>
            <a:p>
              <a:pPr algn="ctr"/>
              <a:r>
                <a:rPr lang="en-US" sz="1500" b="1" dirty="0"/>
                <a:t>20 Salaried Professionals</a:t>
              </a:r>
            </a:p>
            <a:p>
              <a:pPr algn="ctr"/>
              <a:r>
                <a:rPr lang="en-US" sz="1500" b="1" dirty="0"/>
                <a:t>8 Unpaid Interns</a:t>
              </a:r>
            </a:p>
            <a:p>
              <a:pPr algn="ctr"/>
              <a:r>
                <a:rPr lang="en-US" sz="1500" b="1" dirty="0"/>
                <a:t>50 Research Volunteers</a:t>
              </a:r>
            </a:p>
            <a:p>
              <a:pPr algn="ctr"/>
              <a:r>
                <a:rPr lang="en-US" sz="1500" b="1" dirty="0"/>
                <a:t>10 Research Associates</a:t>
              </a:r>
            </a:p>
          </p:txBody>
        </p:sp>
        <p:sp>
          <p:nvSpPr>
            <p:cNvPr id="89" name="TextBox 88">
              <a:extLst>
                <a:ext uri="{FF2B5EF4-FFF2-40B4-BE49-F238E27FC236}">
                  <a16:creationId xmlns:a16="http://schemas.microsoft.com/office/drawing/2014/main" id="{D5399FE2-1D46-44B0-B40B-EA34D2447781}"/>
                </a:ext>
              </a:extLst>
            </p:cNvPr>
            <p:cNvSpPr txBox="1"/>
            <p:nvPr/>
          </p:nvSpPr>
          <p:spPr>
            <a:xfrm>
              <a:off x="171863" y="6315028"/>
              <a:ext cx="1449243" cy="369332"/>
            </a:xfrm>
            <a:prstGeom prst="rect">
              <a:avLst/>
            </a:prstGeom>
            <a:noFill/>
            <a:ln>
              <a:solidFill>
                <a:schemeClr val="tx1"/>
              </a:solidFill>
            </a:ln>
          </p:spPr>
          <p:txBody>
            <a:bodyPr wrap="none" rtlCol="0">
              <a:spAutoFit/>
            </a:bodyPr>
            <a:lstStyle/>
            <a:p>
              <a:r>
                <a:rPr lang="en-US" b="1" dirty="0"/>
                <a:t>Arlington, VA</a:t>
              </a:r>
            </a:p>
          </p:txBody>
        </p:sp>
        <p:cxnSp>
          <p:nvCxnSpPr>
            <p:cNvPr id="12" name="Straight Connector 11">
              <a:extLst>
                <a:ext uri="{FF2B5EF4-FFF2-40B4-BE49-F238E27FC236}">
                  <a16:creationId xmlns:a16="http://schemas.microsoft.com/office/drawing/2014/main" id="{37028596-D75D-474E-80AB-5F77829E922A}"/>
                </a:ext>
              </a:extLst>
            </p:cNvPr>
            <p:cNvCxnSpPr>
              <a:cxnSpLocks/>
            </p:cNvCxnSpPr>
            <p:nvPr/>
          </p:nvCxnSpPr>
          <p:spPr>
            <a:xfrm flipV="1">
              <a:off x="6079111" y="1567272"/>
              <a:ext cx="0" cy="891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F6924B9-480A-4113-BB4E-4CF8E0635DCA}"/>
                </a:ext>
              </a:extLst>
            </p:cNvPr>
            <p:cNvSpPr txBox="1"/>
            <p:nvPr/>
          </p:nvSpPr>
          <p:spPr>
            <a:xfrm>
              <a:off x="1310044" y="1135806"/>
              <a:ext cx="1159741" cy="461665"/>
            </a:xfrm>
            <a:prstGeom prst="rect">
              <a:avLst/>
            </a:prstGeom>
            <a:noFill/>
            <a:ln>
              <a:solidFill>
                <a:schemeClr val="tx1"/>
              </a:solidFill>
            </a:ln>
          </p:spPr>
          <p:txBody>
            <a:bodyPr wrap="none" rtlCol="0">
              <a:spAutoFit/>
            </a:bodyPr>
            <a:lstStyle/>
            <a:p>
              <a:pPr algn="ctr"/>
              <a:r>
                <a:rPr lang="en-US" sz="1200" b="1" u="sng" dirty="0"/>
                <a:t>Advisory Board</a:t>
              </a:r>
            </a:p>
            <a:p>
              <a:pPr algn="ctr"/>
              <a:r>
                <a:rPr lang="en-US" sz="1200" b="1" dirty="0"/>
                <a:t>TBD</a:t>
              </a:r>
            </a:p>
          </p:txBody>
        </p:sp>
        <p:cxnSp>
          <p:nvCxnSpPr>
            <p:cNvPr id="6" name="Straight Connector 5">
              <a:extLst>
                <a:ext uri="{FF2B5EF4-FFF2-40B4-BE49-F238E27FC236}">
                  <a16:creationId xmlns:a16="http://schemas.microsoft.com/office/drawing/2014/main" id="{8EF1C63D-1B10-4AE3-BDE6-1C92B18B2656}"/>
                </a:ext>
              </a:extLst>
            </p:cNvPr>
            <p:cNvCxnSpPr>
              <a:cxnSpLocks/>
            </p:cNvCxnSpPr>
            <p:nvPr/>
          </p:nvCxnSpPr>
          <p:spPr>
            <a:xfrm flipV="1">
              <a:off x="2091463" y="2444631"/>
              <a:ext cx="5671307" cy="13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BDD8B04-2D97-4909-9BA2-CABBBD96F46C}"/>
                </a:ext>
              </a:extLst>
            </p:cNvPr>
            <p:cNvSpPr/>
            <p:nvPr/>
          </p:nvSpPr>
          <p:spPr>
            <a:xfrm>
              <a:off x="9184297" y="2802048"/>
              <a:ext cx="2004716" cy="56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917DD85-3C95-497C-8931-B5E207C00BDB}"/>
                </a:ext>
              </a:extLst>
            </p:cNvPr>
            <p:cNvSpPr txBox="1"/>
            <p:nvPr/>
          </p:nvSpPr>
          <p:spPr>
            <a:xfrm>
              <a:off x="9184297" y="2821193"/>
              <a:ext cx="2004715" cy="523220"/>
            </a:xfrm>
            <a:prstGeom prst="rect">
              <a:avLst/>
            </a:prstGeom>
            <a:noFill/>
          </p:spPr>
          <p:txBody>
            <a:bodyPr wrap="none" rtlCol="0">
              <a:spAutoFit/>
            </a:bodyPr>
            <a:lstStyle/>
            <a:p>
              <a:pPr algn="ctr"/>
              <a:r>
                <a:rPr lang="en-US" sz="1400" b="1" dirty="0"/>
                <a:t>Christopher A. Lawrence</a:t>
              </a:r>
            </a:p>
            <a:p>
              <a:pPr algn="ctr"/>
              <a:r>
                <a:rPr lang="en-US" sz="1400" b="1" dirty="0"/>
                <a:t>DIRECTOR OF RESEARCH</a:t>
              </a:r>
            </a:p>
          </p:txBody>
        </p:sp>
        <p:cxnSp>
          <p:nvCxnSpPr>
            <p:cNvPr id="46" name="Straight Connector 45">
              <a:extLst>
                <a:ext uri="{FF2B5EF4-FFF2-40B4-BE49-F238E27FC236}">
                  <a16:creationId xmlns:a16="http://schemas.microsoft.com/office/drawing/2014/main" id="{26A7C4F7-D1DC-473D-8442-4954B80F7BED}"/>
                </a:ext>
              </a:extLst>
            </p:cNvPr>
            <p:cNvCxnSpPr/>
            <p:nvPr/>
          </p:nvCxnSpPr>
          <p:spPr>
            <a:xfrm>
              <a:off x="10201169" y="3370688"/>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45568EE7-2097-4EFC-A389-FCFFF002710B}"/>
                </a:ext>
              </a:extLst>
            </p:cNvPr>
            <p:cNvGrpSpPr/>
            <p:nvPr/>
          </p:nvGrpSpPr>
          <p:grpSpPr>
            <a:xfrm>
              <a:off x="9454256" y="3723178"/>
              <a:ext cx="1522853" cy="552246"/>
              <a:chOff x="5073320" y="913698"/>
              <a:chExt cx="1522853" cy="552246"/>
            </a:xfrm>
          </p:grpSpPr>
          <p:sp>
            <p:nvSpPr>
              <p:cNvPr id="50" name="Rectangle 49">
                <a:extLst>
                  <a:ext uri="{FF2B5EF4-FFF2-40B4-BE49-F238E27FC236}">
                    <a16:creationId xmlns:a16="http://schemas.microsoft.com/office/drawing/2014/main" id="{16FF2990-DC47-4907-BC55-56FF682FC0A1}"/>
                  </a:ext>
                </a:extLst>
              </p:cNvPr>
              <p:cNvSpPr/>
              <p:nvPr/>
            </p:nvSpPr>
            <p:spPr>
              <a:xfrm>
                <a:off x="5087259" y="913698"/>
                <a:ext cx="1468928"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1493C76-CE73-41E9-BBB5-5EB936A2E619}"/>
                  </a:ext>
                </a:extLst>
              </p:cNvPr>
              <p:cNvSpPr txBox="1"/>
              <p:nvPr/>
            </p:nvSpPr>
            <p:spPr>
              <a:xfrm>
                <a:off x="5073320" y="942724"/>
                <a:ext cx="1522853" cy="523220"/>
              </a:xfrm>
              <a:prstGeom prst="rect">
                <a:avLst/>
              </a:prstGeom>
              <a:noFill/>
            </p:spPr>
            <p:txBody>
              <a:bodyPr wrap="none" rtlCol="0">
                <a:spAutoFit/>
              </a:bodyPr>
              <a:lstStyle/>
              <a:p>
                <a:pPr algn="ctr"/>
                <a:r>
                  <a:rPr lang="en-US" sz="1400" b="1" dirty="0"/>
                  <a:t>Research Analysts</a:t>
                </a:r>
              </a:p>
              <a:p>
                <a:pPr algn="ctr"/>
                <a:r>
                  <a:rPr lang="en-US" sz="1400" b="1" dirty="0"/>
                  <a:t>(Nine)</a:t>
                </a:r>
              </a:p>
            </p:txBody>
          </p:sp>
        </p:grpSp>
        <p:grpSp>
          <p:nvGrpSpPr>
            <p:cNvPr id="27" name="Group 26">
              <a:extLst>
                <a:ext uri="{FF2B5EF4-FFF2-40B4-BE49-F238E27FC236}">
                  <a16:creationId xmlns:a16="http://schemas.microsoft.com/office/drawing/2014/main" id="{1C457C1F-AAE1-4273-B098-8C18739C5D96}"/>
                </a:ext>
              </a:extLst>
            </p:cNvPr>
            <p:cNvGrpSpPr/>
            <p:nvPr/>
          </p:nvGrpSpPr>
          <p:grpSpPr>
            <a:xfrm>
              <a:off x="1033033" y="2804408"/>
              <a:ext cx="2116862" cy="537734"/>
              <a:chOff x="3396345" y="2862237"/>
              <a:chExt cx="2116862" cy="537734"/>
            </a:xfrm>
          </p:grpSpPr>
          <p:sp>
            <p:nvSpPr>
              <p:cNvPr id="53" name="Rectangle 52">
                <a:extLst>
                  <a:ext uri="{FF2B5EF4-FFF2-40B4-BE49-F238E27FC236}">
                    <a16:creationId xmlns:a16="http://schemas.microsoft.com/office/drawing/2014/main" id="{4D378023-8F84-45D8-B3A0-E32BC0A7E4B5}"/>
                  </a:ext>
                </a:extLst>
              </p:cNvPr>
              <p:cNvSpPr/>
              <p:nvPr/>
            </p:nvSpPr>
            <p:spPr>
              <a:xfrm>
                <a:off x="3396345" y="2862237"/>
                <a:ext cx="2116862"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938AC3C-9F8C-4DE6-B98D-223AB0366BAF}"/>
                  </a:ext>
                </a:extLst>
              </p:cNvPr>
              <p:cNvSpPr txBox="1"/>
              <p:nvPr/>
            </p:nvSpPr>
            <p:spPr>
              <a:xfrm>
                <a:off x="3608065" y="2876751"/>
                <a:ext cx="1693413" cy="523220"/>
              </a:xfrm>
              <a:prstGeom prst="rect">
                <a:avLst/>
              </a:prstGeom>
              <a:noFill/>
            </p:spPr>
            <p:txBody>
              <a:bodyPr wrap="none" rtlCol="0">
                <a:spAutoFit/>
              </a:bodyPr>
              <a:lstStyle/>
              <a:p>
                <a:pPr algn="ctr"/>
                <a:r>
                  <a:rPr lang="en-US" sz="1400" b="1" dirty="0"/>
                  <a:t>TBD</a:t>
                </a:r>
              </a:p>
              <a:p>
                <a:pPr algn="ctr"/>
                <a:r>
                  <a:rPr lang="en-US" sz="1400" b="1" dirty="0"/>
                  <a:t>Fundraising Director</a:t>
                </a:r>
              </a:p>
            </p:txBody>
          </p:sp>
        </p:grpSp>
        <p:cxnSp>
          <p:nvCxnSpPr>
            <p:cNvPr id="56" name="Straight Connector 55">
              <a:extLst>
                <a:ext uri="{FF2B5EF4-FFF2-40B4-BE49-F238E27FC236}">
                  <a16:creationId xmlns:a16="http://schemas.microsoft.com/office/drawing/2014/main" id="{9C7EBB6E-97B9-4065-815A-1784E68D17FC}"/>
                </a:ext>
              </a:extLst>
            </p:cNvPr>
            <p:cNvCxnSpPr/>
            <p:nvPr/>
          </p:nvCxnSpPr>
          <p:spPr>
            <a:xfrm>
              <a:off x="7755512" y="2439457"/>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ACB2DA5-F169-46DF-8168-B5EE0FDC1E74}"/>
                </a:ext>
              </a:extLst>
            </p:cNvPr>
            <p:cNvCxnSpPr/>
            <p:nvPr/>
          </p:nvCxnSpPr>
          <p:spPr>
            <a:xfrm>
              <a:off x="6079112" y="2389972"/>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CE7BF89-E69C-4104-A4C8-A444395FA1C9}"/>
                </a:ext>
              </a:extLst>
            </p:cNvPr>
            <p:cNvCxnSpPr/>
            <p:nvPr/>
          </p:nvCxnSpPr>
          <p:spPr>
            <a:xfrm>
              <a:off x="4431740" y="2439457"/>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0F067A-29E5-487B-8E0E-0313E320D2FA}"/>
                </a:ext>
              </a:extLst>
            </p:cNvPr>
            <p:cNvCxnSpPr/>
            <p:nvPr/>
          </p:nvCxnSpPr>
          <p:spPr>
            <a:xfrm>
              <a:off x="2087683" y="2446717"/>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9E6E86C-5B51-4F61-A0D8-C178149AA735}"/>
                </a:ext>
              </a:extLst>
            </p:cNvPr>
            <p:cNvSpPr/>
            <p:nvPr/>
          </p:nvSpPr>
          <p:spPr>
            <a:xfrm>
              <a:off x="1033032" y="3691257"/>
              <a:ext cx="2116859"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6B795C84-0B55-4FF2-B5D9-4BA9A79008B3}"/>
                </a:ext>
              </a:extLst>
            </p:cNvPr>
            <p:cNvSpPr txBox="1"/>
            <p:nvPr/>
          </p:nvSpPr>
          <p:spPr>
            <a:xfrm>
              <a:off x="1111798" y="3691256"/>
              <a:ext cx="1937262" cy="523220"/>
            </a:xfrm>
            <a:prstGeom prst="rect">
              <a:avLst/>
            </a:prstGeom>
            <a:noFill/>
          </p:spPr>
          <p:txBody>
            <a:bodyPr wrap="none" rtlCol="0">
              <a:spAutoFit/>
            </a:bodyPr>
            <a:lstStyle/>
            <a:p>
              <a:pPr algn="ctr"/>
              <a:r>
                <a:rPr lang="en-US" sz="1400" b="1" dirty="0"/>
                <a:t>Fundraising Manager(s)</a:t>
              </a:r>
            </a:p>
            <a:p>
              <a:pPr algn="ctr"/>
              <a:r>
                <a:rPr lang="en-US" sz="1400" b="1" dirty="0"/>
                <a:t>(Two)</a:t>
              </a:r>
            </a:p>
          </p:txBody>
        </p:sp>
        <p:cxnSp>
          <p:nvCxnSpPr>
            <p:cNvPr id="65" name="Straight Connector 64">
              <a:extLst>
                <a:ext uri="{FF2B5EF4-FFF2-40B4-BE49-F238E27FC236}">
                  <a16:creationId xmlns:a16="http://schemas.microsoft.com/office/drawing/2014/main" id="{58827FD6-2175-453B-BE08-444EAB792A69}"/>
                </a:ext>
              </a:extLst>
            </p:cNvPr>
            <p:cNvCxnSpPr/>
            <p:nvPr/>
          </p:nvCxnSpPr>
          <p:spPr>
            <a:xfrm>
              <a:off x="2080426" y="3327627"/>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B3D6F61-200A-4CF7-9C77-9F8BE2160B00}"/>
                </a:ext>
              </a:extLst>
            </p:cNvPr>
            <p:cNvGrpSpPr/>
            <p:nvPr/>
          </p:nvGrpSpPr>
          <p:grpSpPr>
            <a:xfrm>
              <a:off x="7229369" y="2811664"/>
              <a:ext cx="1052286" cy="537734"/>
              <a:chOff x="3970944" y="2862237"/>
              <a:chExt cx="1052286" cy="537734"/>
            </a:xfrm>
          </p:grpSpPr>
          <p:sp>
            <p:nvSpPr>
              <p:cNvPr id="67" name="Rectangle 66">
                <a:extLst>
                  <a:ext uri="{FF2B5EF4-FFF2-40B4-BE49-F238E27FC236}">
                    <a16:creationId xmlns:a16="http://schemas.microsoft.com/office/drawing/2014/main" id="{4D45713B-184C-4E49-BD80-29B5B27174F1}"/>
                  </a:ext>
                </a:extLst>
              </p:cNvPr>
              <p:cNvSpPr/>
              <p:nvPr/>
            </p:nvSpPr>
            <p:spPr>
              <a:xfrm>
                <a:off x="3970944" y="2862237"/>
                <a:ext cx="105228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F0C3CDC-44BB-42C7-B78E-169188D67739}"/>
                  </a:ext>
                </a:extLst>
              </p:cNvPr>
              <p:cNvSpPr txBox="1"/>
              <p:nvPr/>
            </p:nvSpPr>
            <p:spPr>
              <a:xfrm>
                <a:off x="4210953" y="2876751"/>
                <a:ext cx="487633" cy="523220"/>
              </a:xfrm>
              <a:prstGeom prst="rect">
                <a:avLst/>
              </a:prstGeom>
              <a:noFill/>
            </p:spPr>
            <p:txBody>
              <a:bodyPr wrap="none" rtlCol="0">
                <a:spAutoFit/>
              </a:bodyPr>
              <a:lstStyle/>
              <a:p>
                <a:pPr algn="ctr"/>
                <a:r>
                  <a:rPr lang="en-US" sz="1400" b="1" dirty="0"/>
                  <a:t>TBD</a:t>
                </a:r>
              </a:p>
              <a:p>
                <a:pPr algn="ctr"/>
                <a:r>
                  <a:rPr lang="en-US" sz="1400" b="1" dirty="0"/>
                  <a:t>CIO</a:t>
                </a:r>
              </a:p>
            </p:txBody>
          </p:sp>
        </p:grpSp>
        <p:grpSp>
          <p:nvGrpSpPr>
            <p:cNvPr id="69" name="Group 68">
              <a:extLst>
                <a:ext uri="{FF2B5EF4-FFF2-40B4-BE49-F238E27FC236}">
                  <a16:creationId xmlns:a16="http://schemas.microsoft.com/office/drawing/2014/main" id="{CCE3438E-2831-453F-9D78-B567A2894DB1}"/>
                </a:ext>
              </a:extLst>
            </p:cNvPr>
            <p:cNvGrpSpPr/>
            <p:nvPr/>
          </p:nvGrpSpPr>
          <p:grpSpPr>
            <a:xfrm>
              <a:off x="7262025" y="3707957"/>
              <a:ext cx="1052286" cy="537734"/>
              <a:chOff x="3970944" y="2862237"/>
              <a:chExt cx="1052286" cy="537734"/>
            </a:xfrm>
          </p:grpSpPr>
          <p:sp>
            <p:nvSpPr>
              <p:cNvPr id="70" name="Rectangle 69">
                <a:extLst>
                  <a:ext uri="{FF2B5EF4-FFF2-40B4-BE49-F238E27FC236}">
                    <a16:creationId xmlns:a16="http://schemas.microsoft.com/office/drawing/2014/main" id="{F67AB53C-724F-45C6-9D10-9780DE80DF32}"/>
                  </a:ext>
                </a:extLst>
              </p:cNvPr>
              <p:cNvSpPr/>
              <p:nvPr/>
            </p:nvSpPr>
            <p:spPr>
              <a:xfrm>
                <a:off x="3970944" y="2862237"/>
                <a:ext cx="105228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2DBA9F64-F9F8-4ADC-AC14-2342703FB952}"/>
                  </a:ext>
                </a:extLst>
              </p:cNvPr>
              <p:cNvSpPr txBox="1"/>
              <p:nvPr/>
            </p:nvSpPr>
            <p:spPr>
              <a:xfrm>
                <a:off x="4088324" y="2876751"/>
                <a:ext cx="732893" cy="523220"/>
              </a:xfrm>
              <a:prstGeom prst="rect">
                <a:avLst/>
              </a:prstGeom>
              <a:noFill/>
            </p:spPr>
            <p:txBody>
              <a:bodyPr wrap="none" rtlCol="0">
                <a:spAutoFit/>
              </a:bodyPr>
              <a:lstStyle/>
              <a:p>
                <a:pPr algn="ctr"/>
                <a:r>
                  <a:rPr lang="en-US" sz="1400" b="1" dirty="0"/>
                  <a:t>TBD</a:t>
                </a:r>
              </a:p>
              <a:p>
                <a:pPr algn="ctr"/>
                <a:r>
                  <a:rPr lang="en-US" sz="1400" b="1" dirty="0"/>
                  <a:t>IT MGR</a:t>
                </a:r>
              </a:p>
            </p:txBody>
          </p:sp>
        </p:grpSp>
        <p:cxnSp>
          <p:nvCxnSpPr>
            <p:cNvPr id="72" name="Straight Connector 71">
              <a:extLst>
                <a:ext uri="{FF2B5EF4-FFF2-40B4-BE49-F238E27FC236}">
                  <a16:creationId xmlns:a16="http://schemas.microsoft.com/office/drawing/2014/main" id="{F6584B84-AD52-4B50-B0F8-D77B7E29079D}"/>
                </a:ext>
              </a:extLst>
            </p:cNvPr>
            <p:cNvCxnSpPr/>
            <p:nvPr/>
          </p:nvCxnSpPr>
          <p:spPr>
            <a:xfrm>
              <a:off x="7762770" y="3334884"/>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F6103A4F-72B9-44C8-BBEC-EF27E7142D10}"/>
                </a:ext>
              </a:extLst>
            </p:cNvPr>
            <p:cNvGrpSpPr/>
            <p:nvPr/>
          </p:nvGrpSpPr>
          <p:grpSpPr>
            <a:xfrm>
              <a:off x="4086715" y="2812095"/>
              <a:ext cx="744166" cy="537734"/>
              <a:chOff x="4106980" y="2862237"/>
              <a:chExt cx="744166" cy="537734"/>
            </a:xfrm>
          </p:grpSpPr>
          <p:sp>
            <p:nvSpPr>
              <p:cNvPr id="75" name="Rectangle 74">
                <a:extLst>
                  <a:ext uri="{FF2B5EF4-FFF2-40B4-BE49-F238E27FC236}">
                    <a16:creationId xmlns:a16="http://schemas.microsoft.com/office/drawing/2014/main" id="{6EE889AE-AFB6-4D5F-8C5A-410ABE513D65}"/>
                  </a:ext>
                </a:extLst>
              </p:cNvPr>
              <p:cNvSpPr/>
              <p:nvPr/>
            </p:nvSpPr>
            <p:spPr>
              <a:xfrm>
                <a:off x="4106980" y="2862237"/>
                <a:ext cx="74416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1F159AA8-98D3-4A91-9E40-FA3B68BEA5CC}"/>
                  </a:ext>
                </a:extLst>
              </p:cNvPr>
              <p:cNvSpPr txBox="1"/>
              <p:nvPr/>
            </p:nvSpPr>
            <p:spPr>
              <a:xfrm>
                <a:off x="4210958" y="2876751"/>
                <a:ext cx="487633" cy="523220"/>
              </a:xfrm>
              <a:prstGeom prst="rect">
                <a:avLst/>
              </a:prstGeom>
              <a:noFill/>
            </p:spPr>
            <p:txBody>
              <a:bodyPr wrap="none" rtlCol="0">
                <a:spAutoFit/>
              </a:bodyPr>
              <a:lstStyle/>
              <a:p>
                <a:pPr algn="ctr"/>
                <a:r>
                  <a:rPr lang="en-US" sz="1400" b="1" dirty="0"/>
                  <a:t>TBD</a:t>
                </a:r>
              </a:p>
              <a:p>
                <a:pPr algn="ctr"/>
                <a:r>
                  <a:rPr lang="en-US" sz="1400" b="1" dirty="0"/>
                  <a:t>CFO</a:t>
                </a:r>
              </a:p>
            </p:txBody>
          </p:sp>
        </p:grpSp>
        <p:grpSp>
          <p:nvGrpSpPr>
            <p:cNvPr id="8" name="Group 7">
              <a:extLst>
                <a:ext uri="{FF2B5EF4-FFF2-40B4-BE49-F238E27FC236}">
                  <a16:creationId xmlns:a16="http://schemas.microsoft.com/office/drawing/2014/main" id="{E03957DF-6A07-4556-B0F9-016D57440996}"/>
                </a:ext>
              </a:extLst>
            </p:cNvPr>
            <p:cNvGrpSpPr/>
            <p:nvPr/>
          </p:nvGrpSpPr>
          <p:grpSpPr>
            <a:xfrm>
              <a:off x="5292440" y="1708673"/>
              <a:ext cx="1616876" cy="530609"/>
              <a:chOff x="9994159" y="1573609"/>
              <a:chExt cx="1616876" cy="530609"/>
            </a:xfrm>
          </p:grpSpPr>
          <p:sp>
            <p:nvSpPr>
              <p:cNvPr id="78" name="Rectangle 77">
                <a:extLst>
                  <a:ext uri="{FF2B5EF4-FFF2-40B4-BE49-F238E27FC236}">
                    <a16:creationId xmlns:a16="http://schemas.microsoft.com/office/drawing/2014/main" id="{BB36674A-F92B-4031-B91E-EF92726326B4}"/>
                  </a:ext>
                </a:extLst>
              </p:cNvPr>
              <p:cNvSpPr/>
              <p:nvPr/>
            </p:nvSpPr>
            <p:spPr>
              <a:xfrm>
                <a:off x="9994159" y="1580999"/>
                <a:ext cx="1616876" cy="523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93E2427-1825-4B17-98C9-146D9D9EDF61}"/>
                  </a:ext>
                </a:extLst>
              </p:cNvPr>
              <p:cNvSpPr txBox="1"/>
              <p:nvPr/>
            </p:nvSpPr>
            <p:spPr>
              <a:xfrm>
                <a:off x="10035767" y="1573609"/>
                <a:ext cx="1539140" cy="523220"/>
              </a:xfrm>
              <a:prstGeom prst="rect">
                <a:avLst/>
              </a:prstGeom>
              <a:noFill/>
            </p:spPr>
            <p:txBody>
              <a:bodyPr wrap="none" rtlCol="0">
                <a:spAutoFit/>
              </a:bodyPr>
              <a:lstStyle/>
              <a:p>
                <a:pPr algn="ctr"/>
                <a:r>
                  <a:rPr lang="en-US" sz="1400" b="1" dirty="0"/>
                  <a:t>TBD</a:t>
                </a:r>
              </a:p>
              <a:p>
                <a:pPr algn="ctr"/>
                <a:r>
                  <a:rPr lang="en-US" sz="1400" b="1" dirty="0"/>
                  <a:t>Executive Director</a:t>
                </a:r>
              </a:p>
            </p:txBody>
          </p:sp>
        </p:grpSp>
        <p:grpSp>
          <p:nvGrpSpPr>
            <p:cNvPr id="40" name="Group 39">
              <a:extLst>
                <a:ext uri="{FF2B5EF4-FFF2-40B4-BE49-F238E27FC236}">
                  <a16:creationId xmlns:a16="http://schemas.microsoft.com/office/drawing/2014/main" id="{C8F98722-025D-4924-8825-8F1C21C21492}"/>
                </a:ext>
              </a:extLst>
            </p:cNvPr>
            <p:cNvGrpSpPr/>
            <p:nvPr/>
          </p:nvGrpSpPr>
          <p:grpSpPr>
            <a:xfrm>
              <a:off x="5552968" y="2793745"/>
              <a:ext cx="1052286" cy="537734"/>
              <a:chOff x="3970944" y="2862237"/>
              <a:chExt cx="1052286" cy="537734"/>
            </a:xfrm>
          </p:grpSpPr>
          <p:sp>
            <p:nvSpPr>
              <p:cNvPr id="41" name="Rectangle 40">
                <a:extLst>
                  <a:ext uri="{FF2B5EF4-FFF2-40B4-BE49-F238E27FC236}">
                    <a16:creationId xmlns:a16="http://schemas.microsoft.com/office/drawing/2014/main" id="{4239566B-1014-4794-998F-971D626B0E1D}"/>
                  </a:ext>
                </a:extLst>
              </p:cNvPr>
              <p:cNvSpPr/>
              <p:nvPr/>
            </p:nvSpPr>
            <p:spPr>
              <a:xfrm>
                <a:off x="3970944" y="2862237"/>
                <a:ext cx="105228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8CBF1D9-D404-46A9-B007-7CDB97B26E75}"/>
                  </a:ext>
                </a:extLst>
              </p:cNvPr>
              <p:cNvSpPr txBox="1"/>
              <p:nvPr/>
            </p:nvSpPr>
            <p:spPr>
              <a:xfrm>
                <a:off x="4029174" y="2876751"/>
                <a:ext cx="851195" cy="523220"/>
              </a:xfrm>
              <a:prstGeom prst="rect">
                <a:avLst/>
              </a:prstGeom>
              <a:noFill/>
            </p:spPr>
            <p:txBody>
              <a:bodyPr wrap="none" rtlCol="0">
                <a:spAutoFit/>
              </a:bodyPr>
              <a:lstStyle/>
              <a:p>
                <a:pPr algn="ctr"/>
                <a:r>
                  <a:rPr lang="en-US" sz="1400" b="1" dirty="0"/>
                  <a:t>TBD</a:t>
                </a:r>
              </a:p>
              <a:p>
                <a:pPr algn="ctr"/>
                <a:r>
                  <a:rPr lang="en-US" sz="1400" b="1" dirty="0"/>
                  <a:t>Manager</a:t>
                </a:r>
              </a:p>
            </p:txBody>
          </p:sp>
        </p:grpSp>
        <p:grpSp>
          <p:nvGrpSpPr>
            <p:cNvPr id="5" name="Group 4">
              <a:extLst>
                <a:ext uri="{FF2B5EF4-FFF2-40B4-BE49-F238E27FC236}">
                  <a16:creationId xmlns:a16="http://schemas.microsoft.com/office/drawing/2014/main" id="{C28EF86D-E98B-462D-B328-4757E4589C2E}"/>
                </a:ext>
              </a:extLst>
            </p:cNvPr>
            <p:cNvGrpSpPr/>
            <p:nvPr/>
          </p:nvGrpSpPr>
          <p:grpSpPr>
            <a:xfrm>
              <a:off x="5451453" y="3687861"/>
              <a:ext cx="1370162" cy="738664"/>
              <a:chOff x="5584496" y="4597203"/>
              <a:chExt cx="1370162" cy="738664"/>
            </a:xfrm>
          </p:grpSpPr>
          <p:sp>
            <p:nvSpPr>
              <p:cNvPr id="47" name="Rectangle 46">
                <a:extLst>
                  <a:ext uri="{FF2B5EF4-FFF2-40B4-BE49-F238E27FC236}">
                    <a16:creationId xmlns:a16="http://schemas.microsoft.com/office/drawing/2014/main" id="{707A7AD6-F5BC-4B94-AF15-AEC62BA5E67B}"/>
                  </a:ext>
                </a:extLst>
              </p:cNvPr>
              <p:cNvSpPr/>
              <p:nvPr/>
            </p:nvSpPr>
            <p:spPr>
              <a:xfrm>
                <a:off x="5584496" y="4610656"/>
                <a:ext cx="1370162" cy="700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108A77-831F-477F-BA4A-E2F84BF21F4E}"/>
                  </a:ext>
                </a:extLst>
              </p:cNvPr>
              <p:cNvSpPr txBox="1"/>
              <p:nvPr/>
            </p:nvSpPr>
            <p:spPr>
              <a:xfrm>
                <a:off x="5608627" y="4597203"/>
                <a:ext cx="1321900" cy="738664"/>
              </a:xfrm>
              <a:prstGeom prst="rect">
                <a:avLst/>
              </a:prstGeom>
              <a:noFill/>
            </p:spPr>
            <p:txBody>
              <a:bodyPr wrap="none" rtlCol="0">
                <a:spAutoFit/>
              </a:bodyPr>
              <a:lstStyle/>
              <a:p>
                <a:pPr algn="ctr"/>
                <a:r>
                  <a:rPr lang="en-US" sz="1400" b="1" dirty="0"/>
                  <a:t>TBD</a:t>
                </a:r>
              </a:p>
              <a:p>
                <a:pPr algn="ctr"/>
                <a:r>
                  <a:rPr lang="en-US" sz="1400" b="1" dirty="0"/>
                  <a:t>Administrative</a:t>
                </a:r>
              </a:p>
              <a:p>
                <a:pPr algn="ctr"/>
                <a:r>
                  <a:rPr lang="en-US" sz="1400" b="1" dirty="0"/>
                  <a:t>Assistant (Two)</a:t>
                </a:r>
              </a:p>
            </p:txBody>
          </p:sp>
        </p:grpSp>
        <p:cxnSp>
          <p:nvCxnSpPr>
            <p:cNvPr id="55" name="Straight Connector 54">
              <a:extLst>
                <a:ext uri="{FF2B5EF4-FFF2-40B4-BE49-F238E27FC236}">
                  <a16:creationId xmlns:a16="http://schemas.microsoft.com/office/drawing/2014/main" id="{0CCD3B61-B820-42E3-8288-75967F162C7B}"/>
                </a:ext>
              </a:extLst>
            </p:cNvPr>
            <p:cNvCxnSpPr/>
            <p:nvPr/>
          </p:nvCxnSpPr>
          <p:spPr>
            <a:xfrm>
              <a:off x="6100878" y="3327630"/>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A0735CC-B8A4-4178-BA31-D89ED39656E5}"/>
                </a:ext>
              </a:extLst>
            </p:cNvPr>
            <p:cNvGrpSpPr/>
            <p:nvPr/>
          </p:nvGrpSpPr>
          <p:grpSpPr>
            <a:xfrm>
              <a:off x="9471749" y="4844932"/>
              <a:ext cx="1468928" cy="537734"/>
              <a:chOff x="5087259" y="1044324"/>
              <a:chExt cx="1468928" cy="537734"/>
            </a:xfrm>
          </p:grpSpPr>
          <p:sp>
            <p:nvSpPr>
              <p:cNvPr id="60" name="Rectangle 59">
                <a:extLst>
                  <a:ext uri="{FF2B5EF4-FFF2-40B4-BE49-F238E27FC236}">
                    <a16:creationId xmlns:a16="http://schemas.microsoft.com/office/drawing/2014/main" id="{B05AEF6D-5FE8-4884-87C9-BC2A8EBDC1C7}"/>
                  </a:ext>
                </a:extLst>
              </p:cNvPr>
              <p:cNvSpPr/>
              <p:nvPr/>
            </p:nvSpPr>
            <p:spPr>
              <a:xfrm>
                <a:off x="5087259" y="1044324"/>
                <a:ext cx="1468928"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479C4768-5A9A-4D3F-87FF-3CF4AB37D97E}"/>
                  </a:ext>
                </a:extLst>
              </p:cNvPr>
              <p:cNvSpPr txBox="1"/>
              <p:nvPr/>
            </p:nvSpPr>
            <p:spPr>
              <a:xfrm>
                <a:off x="5465325" y="1058838"/>
                <a:ext cx="709811" cy="523220"/>
              </a:xfrm>
              <a:prstGeom prst="rect">
                <a:avLst/>
              </a:prstGeom>
              <a:noFill/>
            </p:spPr>
            <p:txBody>
              <a:bodyPr wrap="none" rtlCol="0">
                <a:spAutoFit/>
              </a:bodyPr>
              <a:lstStyle/>
              <a:p>
                <a:pPr algn="ctr"/>
                <a:r>
                  <a:rPr lang="en-US" sz="1400" b="1" dirty="0"/>
                  <a:t>Interns</a:t>
                </a:r>
              </a:p>
              <a:p>
                <a:pPr algn="ctr"/>
                <a:r>
                  <a:rPr lang="en-US" sz="1400" b="1" dirty="0"/>
                  <a:t>(Five)</a:t>
                </a:r>
              </a:p>
            </p:txBody>
          </p:sp>
        </p:grpSp>
        <p:cxnSp>
          <p:nvCxnSpPr>
            <p:cNvPr id="73" name="Straight Connector 72">
              <a:extLst>
                <a:ext uri="{FF2B5EF4-FFF2-40B4-BE49-F238E27FC236}">
                  <a16:creationId xmlns:a16="http://schemas.microsoft.com/office/drawing/2014/main" id="{5C9A8851-18A4-414B-AE01-05E2B56C11E1}"/>
                </a:ext>
              </a:extLst>
            </p:cNvPr>
            <p:cNvCxnSpPr>
              <a:cxnSpLocks/>
              <a:stCxn id="51" idx="2"/>
              <a:endCxn id="60" idx="0"/>
            </p:cNvCxnSpPr>
            <p:nvPr/>
          </p:nvCxnSpPr>
          <p:spPr>
            <a:xfrm flipH="1">
              <a:off x="10206213" y="4275424"/>
              <a:ext cx="9470" cy="569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B204A0-BEC6-45C1-B9A8-6D92107A6C3E}"/>
                </a:ext>
              </a:extLst>
            </p:cNvPr>
            <p:cNvCxnSpPr>
              <a:cxnSpLocks/>
            </p:cNvCxnSpPr>
            <p:nvPr/>
          </p:nvCxnSpPr>
          <p:spPr>
            <a:xfrm flipV="1">
              <a:off x="1002987" y="4487843"/>
              <a:ext cx="9974122" cy="564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F89CF9-5966-45DC-B380-701805EACF75}"/>
                </a:ext>
              </a:extLst>
            </p:cNvPr>
            <p:cNvSpPr txBox="1"/>
            <p:nvPr/>
          </p:nvSpPr>
          <p:spPr>
            <a:xfrm>
              <a:off x="5624663" y="5601060"/>
              <a:ext cx="1503830" cy="430887"/>
            </a:xfrm>
            <a:prstGeom prst="rect">
              <a:avLst/>
            </a:prstGeom>
            <a:noFill/>
            <a:ln>
              <a:solidFill>
                <a:schemeClr val="tx1"/>
              </a:solidFill>
            </a:ln>
          </p:spPr>
          <p:txBody>
            <a:bodyPr wrap="square" rtlCol="0">
              <a:spAutoFit/>
            </a:bodyPr>
            <a:lstStyle/>
            <a:p>
              <a:pPr algn="ctr"/>
              <a:r>
                <a:rPr lang="en-US" sz="1100" b="1" dirty="0"/>
                <a:t>Unpaid Or Grant</a:t>
              </a:r>
            </a:p>
            <a:p>
              <a:pPr algn="ctr"/>
              <a:r>
                <a:rPr lang="en-US" sz="1100" b="1" dirty="0"/>
                <a:t>Funded BY PROJECT</a:t>
              </a:r>
            </a:p>
          </p:txBody>
        </p:sp>
        <p:grpSp>
          <p:nvGrpSpPr>
            <p:cNvPr id="77" name="Group 76">
              <a:extLst>
                <a:ext uri="{FF2B5EF4-FFF2-40B4-BE49-F238E27FC236}">
                  <a16:creationId xmlns:a16="http://schemas.microsoft.com/office/drawing/2014/main" id="{F55DE8A8-7CA2-40CD-8D0E-C34052BA64E9}"/>
                </a:ext>
              </a:extLst>
            </p:cNvPr>
            <p:cNvGrpSpPr/>
            <p:nvPr/>
          </p:nvGrpSpPr>
          <p:grpSpPr>
            <a:xfrm>
              <a:off x="1363383" y="4820260"/>
              <a:ext cx="1468928" cy="537734"/>
              <a:chOff x="5087259" y="1044324"/>
              <a:chExt cx="1468928" cy="537734"/>
            </a:xfrm>
          </p:grpSpPr>
          <p:sp>
            <p:nvSpPr>
              <p:cNvPr id="80" name="Rectangle 79">
                <a:extLst>
                  <a:ext uri="{FF2B5EF4-FFF2-40B4-BE49-F238E27FC236}">
                    <a16:creationId xmlns:a16="http://schemas.microsoft.com/office/drawing/2014/main" id="{ABD54B93-D653-4C3F-AC14-5EF60F7E29D1}"/>
                  </a:ext>
                </a:extLst>
              </p:cNvPr>
              <p:cNvSpPr/>
              <p:nvPr/>
            </p:nvSpPr>
            <p:spPr>
              <a:xfrm>
                <a:off x="5087259" y="1044324"/>
                <a:ext cx="1468928"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D0B4AFE7-BC61-4AD7-A9F1-B711425F4778}"/>
                  </a:ext>
                </a:extLst>
              </p:cNvPr>
              <p:cNvSpPr txBox="1"/>
              <p:nvPr/>
            </p:nvSpPr>
            <p:spPr>
              <a:xfrm>
                <a:off x="5458785" y="1058838"/>
                <a:ext cx="722891" cy="523220"/>
              </a:xfrm>
              <a:prstGeom prst="rect">
                <a:avLst/>
              </a:prstGeom>
              <a:noFill/>
            </p:spPr>
            <p:txBody>
              <a:bodyPr wrap="none" rtlCol="0">
                <a:spAutoFit/>
              </a:bodyPr>
              <a:lstStyle/>
              <a:p>
                <a:pPr algn="ctr"/>
                <a:r>
                  <a:rPr lang="en-US" sz="1400" b="1" dirty="0"/>
                  <a:t>Interns</a:t>
                </a:r>
              </a:p>
              <a:p>
                <a:pPr algn="ctr"/>
                <a:r>
                  <a:rPr lang="en-US" sz="1400" b="1" dirty="0"/>
                  <a:t>(Three)</a:t>
                </a:r>
              </a:p>
            </p:txBody>
          </p:sp>
        </p:grpSp>
        <p:cxnSp>
          <p:nvCxnSpPr>
            <p:cNvPr id="82" name="Straight Connector 81">
              <a:extLst>
                <a:ext uri="{FF2B5EF4-FFF2-40B4-BE49-F238E27FC236}">
                  <a16:creationId xmlns:a16="http://schemas.microsoft.com/office/drawing/2014/main" id="{A93AF481-8809-493F-B4E8-C423CD97D479}"/>
                </a:ext>
              </a:extLst>
            </p:cNvPr>
            <p:cNvCxnSpPr>
              <a:cxnSpLocks/>
              <a:endCxn id="81" idx="0"/>
            </p:cNvCxnSpPr>
            <p:nvPr/>
          </p:nvCxnSpPr>
          <p:spPr>
            <a:xfrm flipH="1">
              <a:off x="2096355" y="4176170"/>
              <a:ext cx="1492" cy="65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3CBA2AB-6615-48A7-830F-F23338174A41}"/>
                </a:ext>
              </a:extLst>
            </p:cNvPr>
            <p:cNvSpPr txBox="1"/>
            <p:nvPr/>
          </p:nvSpPr>
          <p:spPr>
            <a:xfrm>
              <a:off x="603468" y="4684390"/>
              <a:ext cx="595035" cy="261610"/>
            </a:xfrm>
            <a:prstGeom prst="rect">
              <a:avLst/>
            </a:prstGeom>
            <a:noFill/>
            <a:ln>
              <a:solidFill>
                <a:schemeClr val="tx1"/>
              </a:solidFill>
            </a:ln>
          </p:spPr>
          <p:txBody>
            <a:bodyPr wrap="none" rtlCol="0">
              <a:spAutoFit/>
            </a:bodyPr>
            <a:lstStyle/>
            <a:p>
              <a:r>
                <a:rPr lang="en-US" sz="1100" dirty="0"/>
                <a:t>Unpaid</a:t>
              </a:r>
            </a:p>
          </p:txBody>
        </p:sp>
        <p:cxnSp>
          <p:nvCxnSpPr>
            <p:cNvPr id="17" name="Straight Connector 16">
              <a:extLst>
                <a:ext uri="{FF2B5EF4-FFF2-40B4-BE49-F238E27FC236}">
                  <a16:creationId xmlns:a16="http://schemas.microsoft.com/office/drawing/2014/main" id="{E2794049-3F19-478E-B496-9490F7B4DFB4}"/>
                </a:ext>
              </a:extLst>
            </p:cNvPr>
            <p:cNvCxnSpPr>
              <a:cxnSpLocks/>
            </p:cNvCxnSpPr>
            <p:nvPr/>
          </p:nvCxnSpPr>
          <p:spPr>
            <a:xfrm flipH="1">
              <a:off x="4329152" y="4621584"/>
              <a:ext cx="5900062" cy="10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6F8B2FA-2314-4342-A78C-EA674E2F9201}"/>
                </a:ext>
              </a:extLst>
            </p:cNvPr>
            <p:cNvSpPr/>
            <p:nvPr/>
          </p:nvSpPr>
          <p:spPr>
            <a:xfrm>
              <a:off x="7478237" y="4837111"/>
              <a:ext cx="1824061"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BDBBD05-FE2C-4145-B99F-3C859FA5A8CE}"/>
                </a:ext>
              </a:extLst>
            </p:cNvPr>
            <p:cNvSpPr txBox="1"/>
            <p:nvPr/>
          </p:nvSpPr>
          <p:spPr>
            <a:xfrm>
              <a:off x="7525745" y="4853825"/>
              <a:ext cx="1739259" cy="523220"/>
            </a:xfrm>
            <a:prstGeom prst="rect">
              <a:avLst/>
            </a:prstGeom>
            <a:noFill/>
          </p:spPr>
          <p:txBody>
            <a:bodyPr wrap="none" rtlCol="0">
              <a:spAutoFit/>
            </a:bodyPr>
            <a:lstStyle/>
            <a:p>
              <a:pPr algn="ctr"/>
              <a:r>
                <a:rPr lang="en-US" sz="1400" b="1" dirty="0"/>
                <a:t>Research Volunteers </a:t>
              </a:r>
            </a:p>
            <a:p>
              <a:pPr algn="ctr"/>
              <a:r>
                <a:rPr lang="en-US" sz="1400" b="1" dirty="0"/>
                <a:t>(Fifty)</a:t>
              </a:r>
            </a:p>
          </p:txBody>
        </p:sp>
        <p:sp>
          <p:nvSpPr>
            <p:cNvPr id="92" name="Rectangle 91">
              <a:extLst>
                <a:ext uri="{FF2B5EF4-FFF2-40B4-BE49-F238E27FC236}">
                  <a16:creationId xmlns:a16="http://schemas.microsoft.com/office/drawing/2014/main" id="{554B2343-C1B4-4A5C-913B-18A568AE597D}"/>
                </a:ext>
              </a:extLst>
            </p:cNvPr>
            <p:cNvSpPr/>
            <p:nvPr/>
          </p:nvSpPr>
          <p:spPr>
            <a:xfrm>
              <a:off x="5429051" y="4828217"/>
              <a:ext cx="1824061" cy="780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D96C408C-1985-4300-850D-D6B02F19C61B}"/>
                </a:ext>
              </a:extLst>
            </p:cNvPr>
            <p:cNvSpPr txBox="1"/>
            <p:nvPr/>
          </p:nvSpPr>
          <p:spPr>
            <a:xfrm>
              <a:off x="5508974" y="4844931"/>
              <a:ext cx="1674433" cy="738664"/>
            </a:xfrm>
            <a:prstGeom prst="rect">
              <a:avLst/>
            </a:prstGeom>
            <a:noFill/>
          </p:spPr>
          <p:txBody>
            <a:bodyPr wrap="none" rtlCol="0">
              <a:spAutoFit/>
            </a:bodyPr>
            <a:lstStyle/>
            <a:p>
              <a:pPr algn="ctr"/>
              <a:r>
                <a:rPr lang="en-US" sz="1400" b="1" dirty="0"/>
                <a:t>Research Associates</a:t>
              </a:r>
            </a:p>
            <a:p>
              <a:pPr algn="ctr"/>
              <a:r>
                <a:rPr lang="en-US" sz="1400" b="1" dirty="0" err="1"/>
                <a:t>Ph.D</a:t>
              </a:r>
              <a:r>
                <a:rPr lang="en-US" sz="1400" b="1" dirty="0"/>
                <a:t>/M.D. Level </a:t>
              </a:r>
            </a:p>
            <a:p>
              <a:pPr algn="ctr"/>
              <a:r>
                <a:rPr lang="en-US" sz="1400" b="1" dirty="0"/>
                <a:t>(Ten)</a:t>
              </a:r>
            </a:p>
          </p:txBody>
        </p:sp>
        <p:cxnSp>
          <p:nvCxnSpPr>
            <p:cNvPr id="32" name="Straight Connector 31">
              <a:extLst>
                <a:ext uri="{FF2B5EF4-FFF2-40B4-BE49-F238E27FC236}">
                  <a16:creationId xmlns:a16="http://schemas.microsoft.com/office/drawing/2014/main" id="{5290B6CF-F11E-432E-A430-86029B5CF543}"/>
                </a:ext>
              </a:extLst>
            </p:cNvPr>
            <p:cNvCxnSpPr>
              <a:cxnSpLocks/>
            </p:cNvCxnSpPr>
            <p:nvPr/>
          </p:nvCxnSpPr>
          <p:spPr>
            <a:xfrm flipV="1">
              <a:off x="8419297" y="4634102"/>
              <a:ext cx="0" cy="210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D0FBD4D-4BD4-4DA9-B671-AAC100E1F11C}"/>
                </a:ext>
              </a:extLst>
            </p:cNvPr>
            <p:cNvCxnSpPr>
              <a:cxnSpLocks/>
            </p:cNvCxnSpPr>
            <p:nvPr/>
          </p:nvCxnSpPr>
          <p:spPr>
            <a:xfrm flipV="1">
              <a:off x="6362883" y="4630746"/>
              <a:ext cx="0" cy="210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2FAE4663-DB50-46EB-A52C-2A2FAE68658B}"/>
                </a:ext>
              </a:extLst>
            </p:cNvPr>
            <p:cNvGrpSpPr/>
            <p:nvPr/>
          </p:nvGrpSpPr>
          <p:grpSpPr>
            <a:xfrm>
              <a:off x="5050193" y="1035551"/>
              <a:ext cx="2055347" cy="553197"/>
              <a:chOff x="4974334" y="1305581"/>
              <a:chExt cx="2055347" cy="553197"/>
            </a:xfrm>
          </p:grpSpPr>
          <p:sp>
            <p:nvSpPr>
              <p:cNvPr id="20" name="Rectangle 19">
                <a:extLst>
                  <a:ext uri="{FF2B5EF4-FFF2-40B4-BE49-F238E27FC236}">
                    <a16:creationId xmlns:a16="http://schemas.microsoft.com/office/drawing/2014/main" id="{C77F2D12-6B69-4F14-961B-67C882A08C1A}"/>
                  </a:ext>
                </a:extLst>
              </p:cNvPr>
              <p:cNvSpPr/>
              <p:nvPr/>
            </p:nvSpPr>
            <p:spPr>
              <a:xfrm>
                <a:off x="5008419" y="1305581"/>
                <a:ext cx="2018743"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C0D1C80-A9B9-4E89-B8F3-561FBAFBC99B}"/>
                  </a:ext>
                </a:extLst>
              </p:cNvPr>
              <p:cNvSpPr txBox="1"/>
              <p:nvPr/>
            </p:nvSpPr>
            <p:spPr>
              <a:xfrm>
                <a:off x="4974334" y="1335558"/>
                <a:ext cx="2055347" cy="523220"/>
              </a:xfrm>
              <a:prstGeom prst="rect">
                <a:avLst/>
              </a:prstGeom>
              <a:noFill/>
            </p:spPr>
            <p:txBody>
              <a:bodyPr wrap="square" rtlCol="0">
                <a:spAutoFit/>
              </a:bodyPr>
              <a:lstStyle/>
              <a:p>
                <a:pPr algn="ctr"/>
                <a:r>
                  <a:rPr lang="en-US" sz="1400" b="1" dirty="0"/>
                  <a:t>Christopher A. Lawrence</a:t>
                </a:r>
              </a:p>
              <a:p>
                <a:pPr algn="ctr"/>
                <a:r>
                  <a:rPr lang="en-US" sz="1400" b="1" dirty="0"/>
                  <a:t>CEO</a:t>
                </a:r>
              </a:p>
            </p:txBody>
          </p:sp>
          <p:cxnSp>
            <p:nvCxnSpPr>
              <p:cNvPr id="39" name="Straight Connector 38">
                <a:extLst>
                  <a:ext uri="{FF2B5EF4-FFF2-40B4-BE49-F238E27FC236}">
                    <a16:creationId xmlns:a16="http://schemas.microsoft.com/office/drawing/2014/main" id="{30341F72-9655-4BEF-ABC2-CFDB53E40131}"/>
                  </a:ext>
                </a:extLst>
              </p:cNvPr>
              <p:cNvCxnSpPr>
                <a:stCxn id="21" idx="1"/>
                <a:endCxn id="21" idx="1"/>
              </p:cNvCxnSpPr>
              <p:nvPr/>
            </p:nvCxnSpPr>
            <p:spPr>
              <a:xfrm>
                <a:off x="4974334" y="1597168"/>
                <a:ext cx="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9" name="Straight Connector 98">
              <a:extLst>
                <a:ext uri="{FF2B5EF4-FFF2-40B4-BE49-F238E27FC236}">
                  <a16:creationId xmlns:a16="http://schemas.microsoft.com/office/drawing/2014/main" id="{3C2313CA-A4CD-414D-A4CE-9D260C95FBA7}"/>
                </a:ext>
              </a:extLst>
            </p:cNvPr>
            <p:cNvCxnSpPr>
              <a:cxnSpLocks/>
            </p:cNvCxnSpPr>
            <p:nvPr/>
          </p:nvCxnSpPr>
          <p:spPr>
            <a:xfrm flipV="1">
              <a:off x="2486828" y="1327138"/>
              <a:ext cx="2592393" cy="47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46DF4C29-48F2-478F-A73C-7B5BA1120100}"/>
                </a:ext>
              </a:extLst>
            </p:cNvPr>
            <p:cNvSpPr txBox="1"/>
            <p:nvPr/>
          </p:nvSpPr>
          <p:spPr>
            <a:xfrm>
              <a:off x="2894040" y="882676"/>
              <a:ext cx="1867242" cy="954107"/>
            </a:xfrm>
            <a:prstGeom prst="rect">
              <a:avLst/>
            </a:prstGeom>
            <a:solidFill>
              <a:schemeClr val="bg1"/>
            </a:solidFill>
            <a:ln>
              <a:solidFill>
                <a:schemeClr val="tx1"/>
              </a:solidFill>
            </a:ln>
          </p:spPr>
          <p:txBody>
            <a:bodyPr wrap="none" rtlCol="0">
              <a:spAutoFit/>
            </a:bodyPr>
            <a:lstStyle/>
            <a:p>
              <a:pPr algn="ctr"/>
              <a:r>
                <a:rPr lang="en-US" sz="1400" b="1" dirty="0"/>
                <a:t>Dr. Arnold Dupuy</a:t>
              </a:r>
            </a:p>
            <a:p>
              <a:pPr algn="ctr"/>
              <a:r>
                <a:rPr lang="en-US" sz="1400" b="1" dirty="0"/>
                <a:t>Senior TDI Advisor &amp;</a:t>
              </a:r>
            </a:p>
            <a:p>
              <a:pPr algn="ctr"/>
              <a:r>
                <a:rPr lang="en-US" sz="1400" b="1" dirty="0"/>
                <a:t>Chairman of the Board</a:t>
              </a:r>
            </a:p>
            <a:p>
              <a:pPr algn="ctr"/>
              <a:r>
                <a:rPr lang="en-US" sz="1400" b="1" dirty="0"/>
                <a:t>(TBD)</a:t>
              </a:r>
            </a:p>
          </p:txBody>
        </p:sp>
        <p:cxnSp>
          <p:nvCxnSpPr>
            <p:cNvPr id="14" name="Straight Connector 13">
              <a:extLst>
                <a:ext uri="{FF2B5EF4-FFF2-40B4-BE49-F238E27FC236}">
                  <a16:creationId xmlns:a16="http://schemas.microsoft.com/office/drawing/2014/main" id="{8ACA11FD-4795-4CFA-96FF-129A03214975}"/>
                </a:ext>
              </a:extLst>
            </p:cNvPr>
            <p:cNvCxnSpPr>
              <a:cxnSpLocks/>
            </p:cNvCxnSpPr>
            <p:nvPr/>
          </p:nvCxnSpPr>
          <p:spPr>
            <a:xfrm flipV="1">
              <a:off x="6078860" y="1600724"/>
              <a:ext cx="4108787" cy="29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6B3BA3-3027-4D40-8D1A-45122DB7A3CF}"/>
                </a:ext>
              </a:extLst>
            </p:cNvPr>
            <p:cNvCxnSpPr>
              <a:cxnSpLocks/>
            </p:cNvCxnSpPr>
            <p:nvPr/>
          </p:nvCxnSpPr>
          <p:spPr>
            <a:xfrm flipV="1">
              <a:off x="10202161" y="1600724"/>
              <a:ext cx="0" cy="1195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435EC790-E9A7-466F-8ECE-5319B4717F4E}"/>
                </a:ext>
              </a:extLst>
            </p:cNvPr>
            <p:cNvSpPr/>
            <p:nvPr/>
          </p:nvSpPr>
          <p:spPr>
            <a:xfrm>
              <a:off x="3388094" y="4820961"/>
              <a:ext cx="1824061" cy="1011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5F187D5F-B0BC-42BB-94AB-75EF093E7DE2}"/>
                </a:ext>
              </a:extLst>
            </p:cNvPr>
            <p:cNvCxnSpPr>
              <a:cxnSpLocks/>
            </p:cNvCxnSpPr>
            <p:nvPr/>
          </p:nvCxnSpPr>
          <p:spPr>
            <a:xfrm flipV="1">
              <a:off x="4323626" y="4608976"/>
              <a:ext cx="0" cy="210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CAC8A86-EA7A-4319-A2A1-158F300C2E44}"/>
                </a:ext>
              </a:extLst>
            </p:cNvPr>
            <p:cNvSpPr txBox="1"/>
            <p:nvPr/>
          </p:nvSpPr>
          <p:spPr>
            <a:xfrm>
              <a:off x="3383369" y="4848801"/>
              <a:ext cx="1913280" cy="954107"/>
            </a:xfrm>
            <a:prstGeom prst="rect">
              <a:avLst/>
            </a:prstGeom>
            <a:noFill/>
          </p:spPr>
          <p:txBody>
            <a:bodyPr wrap="none" rtlCol="0">
              <a:spAutoFit/>
            </a:bodyPr>
            <a:lstStyle/>
            <a:p>
              <a:pPr algn="ctr"/>
              <a:r>
                <a:rPr lang="en-US" sz="1400" b="1" dirty="0"/>
                <a:t>Visiting Resident </a:t>
              </a:r>
            </a:p>
            <a:p>
              <a:pPr algn="ctr"/>
              <a:r>
                <a:rPr lang="en-US" sz="1400" b="1" dirty="0"/>
                <a:t>Multi-National Military</a:t>
              </a:r>
            </a:p>
            <a:p>
              <a:pPr algn="ctr"/>
              <a:r>
                <a:rPr lang="en-US" sz="1400" b="1" dirty="0"/>
                <a:t>Officers/NCO’s</a:t>
              </a:r>
            </a:p>
            <a:p>
              <a:pPr algn="ctr"/>
              <a:r>
                <a:rPr lang="en-US" sz="1400" b="1" dirty="0"/>
                <a:t>(Ten)</a:t>
              </a:r>
            </a:p>
          </p:txBody>
        </p:sp>
      </p:grpSp>
    </p:spTree>
    <p:extLst>
      <p:ext uri="{BB962C8B-B14F-4D97-AF65-F5344CB8AC3E}">
        <p14:creationId xmlns:p14="http://schemas.microsoft.com/office/powerpoint/2010/main" val="89749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32788-38E9-455C-8FB5-C9C69E328AD2}"/>
              </a:ext>
            </a:extLst>
          </p:cNvPr>
          <p:cNvSpPr txBox="1"/>
          <p:nvPr/>
        </p:nvSpPr>
        <p:spPr>
          <a:xfrm>
            <a:off x="3889829" y="188685"/>
            <a:ext cx="4031104" cy="369332"/>
          </a:xfrm>
          <a:prstGeom prst="rect">
            <a:avLst/>
          </a:prstGeom>
          <a:noFill/>
        </p:spPr>
        <p:txBody>
          <a:bodyPr wrap="none" rtlCol="0">
            <a:spAutoFit/>
          </a:bodyPr>
          <a:lstStyle/>
          <a:p>
            <a:r>
              <a:rPr lang="en-US" b="1" u="sng" dirty="0"/>
              <a:t>Distinguished Contributors to this Vision</a:t>
            </a:r>
          </a:p>
        </p:txBody>
      </p:sp>
      <p:sp>
        <p:nvSpPr>
          <p:cNvPr id="5" name="TextBox 4">
            <a:extLst>
              <a:ext uri="{FF2B5EF4-FFF2-40B4-BE49-F238E27FC236}">
                <a16:creationId xmlns:a16="http://schemas.microsoft.com/office/drawing/2014/main" id="{AAA5AA2A-80E0-4FEB-A972-37A5D8E8A7AC}"/>
              </a:ext>
            </a:extLst>
          </p:cNvPr>
          <p:cNvSpPr txBox="1"/>
          <p:nvPr/>
        </p:nvSpPr>
        <p:spPr>
          <a:xfrm>
            <a:off x="341086" y="705966"/>
            <a:ext cx="11509828" cy="6093976"/>
          </a:xfrm>
          <a:prstGeom prst="rect">
            <a:avLst/>
          </a:prstGeom>
          <a:noFill/>
        </p:spPr>
        <p:txBody>
          <a:bodyPr wrap="square" rtlCol="0">
            <a:spAutoFit/>
          </a:bodyPr>
          <a:lstStyle/>
          <a:p>
            <a:pPr marL="342900" indent="-342900">
              <a:buAutoNum type="arabicPeriod"/>
            </a:pPr>
            <a:r>
              <a:rPr lang="en-US" dirty="0"/>
              <a:t>Christopher A. Lawrence				President , Trevor Dupuy Institute (TDI)</a:t>
            </a:r>
          </a:p>
          <a:p>
            <a:pPr marL="342900" indent="-342900">
              <a:buAutoNum type="arabicPeriod"/>
            </a:pPr>
            <a:r>
              <a:rPr lang="en-US" dirty="0"/>
              <a:t>Professor Arnold Dupuy, (MSG, ARNG Retired)	Principal Owner, TNDM.   Former TDI Researcher</a:t>
            </a:r>
          </a:p>
          <a:p>
            <a:pPr marL="342900" indent="-342900">
              <a:buAutoNum type="arabicPeriod"/>
            </a:pPr>
            <a:r>
              <a:rPr lang="en-US" dirty="0"/>
              <a:t>Ernie Blair (USAF Retired)				Operational Research/Deterministic Modeling SME</a:t>
            </a:r>
          </a:p>
          <a:p>
            <a:r>
              <a:rPr lang="en-US" dirty="0"/>
              <a:t>						Leading the Expansion of TNDM into Naval/Air</a:t>
            </a:r>
          </a:p>
          <a:p>
            <a:r>
              <a:rPr lang="en-US" dirty="0"/>
              <a:t>4.   Professor Don Thieme (USNWC)(LTC, USMC Retired)	USNWC Strategy and Wargaming Professor</a:t>
            </a:r>
          </a:p>
          <a:p>
            <a:pPr marL="342900" indent="-342900">
              <a:buAutoNum type="arabicPeriod" startAt="5"/>
            </a:pPr>
            <a:r>
              <a:rPr lang="en-US" dirty="0"/>
              <a:t>William “Chip” Sayers (USMC/DIA, Retired)		Author, The Combat Assessment Technique, 1999, USMC 							C&amp;GSC. USAF/DIA Analyst.</a:t>
            </a:r>
          </a:p>
          <a:p>
            <a:pPr marL="342900" indent="-342900">
              <a:buFontTx/>
              <a:buAutoNum type="arabicPeriod" startAt="5"/>
            </a:pPr>
            <a:r>
              <a:rPr lang="en-US" dirty="0"/>
              <a:t>Bryan Clements (COL, ARNG Retired)		USAF Pentagon Senior Civilian, Army War College Alumni</a:t>
            </a:r>
          </a:p>
          <a:p>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endParaRPr lang="en-US" dirty="0"/>
          </a:p>
          <a:p>
            <a:endParaRPr lang="en-US" dirty="0"/>
          </a:p>
          <a:p>
            <a:endParaRPr lang="en-US" dirty="0"/>
          </a:p>
          <a:p>
            <a:endParaRPr lang="en-US" dirty="0"/>
          </a:p>
          <a:p>
            <a:endParaRPr lang="en-US" dirty="0"/>
          </a:p>
          <a:p>
            <a:r>
              <a:rPr lang="en-US" sz="1600" dirty="0"/>
              <a:t>Professional Disclaimer: Contribution does not equal 100% concurrence or endorsement.   All contributors served as priceless mentors to “me”, </a:t>
            </a:r>
            <a:r>
              <a:rPr lang="en-US" sz="1600" u="sng" dirty="0"/>
              <a:t>all mistakes and errors in this briefing are mine and mine alone</a:t>
            </a:r>
            <a:r>
              <a:rPr lang="en-US" sz="1600" dirty="0"/>
              <a:t>.     This briefing does not represent any of these professionals directly in any manner, and captures my interpretations of their mentorship and inputs only.  </a:t>
            </a:r>
          </a:p>
        </p:txBody>
      </p:sp>
    </p:spTree>
    <p:extLst>
      <p:ext uri="{BB962C8B-B14F-4D97-AF65-F5344CB8AC3E}">
        <p14:creationId xmlns:p14="http://schemas.microsoft.com/office/powerpoint/2010/main" val="1225591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AFE7C99-26D5-4DA5-B5F3-D567D303D096}"/>
              </a:ext>
            </a:extLst>
          </p:cNvPr>
          <p:cNvGrpSpPr/>
          <p:nvPr/>
        </p:nvGrpSpPr>
        <p:grpSpPr>
          <a:xfrm>
            <a:off x="0" y="32487"/>
            <a:ext cx="12001416" cy="6737965"/>
            <a:chOff x="0" y="32487"/>
            <a:chExt cx="12001416" cy="6737965"/>
          </a:xfrm>
        </p:grpSpPr>
        <p:sp>
          <p:nvSpPr>
            <p:cNvPr id="16" name="TextBox 15">
              <a:extLst>
                <a:ext uri="{FF2B5EF4-FFF2-40B4-BE49-F238E27FC236}">
                  <a16:creationId xmlns:a16="http://schemas.microsoft.com/office/drawing/2014/main" id="{196725DD-8513-49C1-89F1-5DF8D023DD7C}"/>
                </a:ext>
              </a:extLst>
            </p:cNvPr>
            <p:cNvSpPr txBox="1"/>
            <p:nvPr/>
          </p:nvSpPr>
          <p:spPr>
            <a:xfrm>
              <a:off x="0" y="32487"/>
              <a:ext cx="9197198" cy="461665"/>
            </a:xfrm>
            <a:prstGeom prst="rect">
              <a:avLst/>
            </a:prstGeom>
            <a:noFill/>
          </p:spPr>
          <p:txBody>
            <a:bodyPr wrap="none" rtlCol="0">
              <a:spAutoFit/>
            </a:bodyPr>
            <a:lstStyle/>
            <a:p>
              <a:r>
                <a:rPr lang="en-US" sz="2400" b="1" u="sng" dirty="0"/>
                <a:t>PRIVATE NON-PROFIT STRUCTURE (Conceptual Staff Expansion Priority)</a:t>
              </a:r>
            </a:p>
          </p:txBody>
        </p:sp>
        <p:sp>
          <p:nvSpPr>
            <p:cNvPr id="48" name="TextBox 47">
              <a:extLst>
                <a:ext uri="{FF2B5EF4-FFF2-40B4-BE49-F238E27FC236}">
                  <a16:creationId xmlns:a16="http://schemas.microsoft.com/office/drawing/2014/main" id="{F9EEC2DA-F676-4AB8-A178-33DE09B3144D}"/>
                </a:ext>
              </a:extLst>
            </p:cNvPr>
            <p:cNvSpPr txBox="1"/>
            <p:nvPr/>
          </p:nvSpPr>
          <p:spPr>
            <a:xfrm>
              <a:off x="4357451" y="6524231"/>
              <a:ext cx="3174267" cy="246221"/>
            </a:xfrm>
            <a:prstGeom prst="rect">
              <a:avLst/>
            </a:prstGeom>
            <a:noFill/>
            <a:ln>
              <a:solidFill>
                <a:schemeClr val="tx1"/>
              </a:solidFill>
            </a:ln>
          </p:spPr>
          <p:txBody>
            <a:bodyPr wrap="none" rtlCol="0">
              <a:spAutoFit/>
            </a:bodyPr>
            <a:lstStyle/>
            <a:p>
              <a:r>
                <a:rPr lang="en-US" sz="1000" b="1" dirty="0"/>
                <a:t>Believe and you’re half-way there.  Theodore Roosevelt.</a:t>
              </a:r>
            </a:p>
          </p:txBody>
        </p:sp>
        <p:sp>
          <p:nvSpPr>
            <p:cNvPr id="3" name="TextBox 2">
              <a:extLst>
                <a:ext uri="{FF2B5EF4-FFF2-40B4-BE49-F238E27FC236}">
                  <a16:creationId xmlns:a16="http://schemas.microsoft.com/office/drawing/2014/main" id="{D1218B44-35AD-4151-A649-DE048D45676E}"/>
                </a:ext>
              </a:extLst>
            </p:cNvPr>
            <p:cNvSpPr txBox="1"/>
            <p:nvPr/>
          </p:nvSpPr>
          <p:spPr>
            <a:xfrm>
              <a:off x="9413015" y="5671615"/>
              <a:ext cx="2588401" cy="1077218"/>
            </a:xfrm>
            <a:prstGeom prst="rect">
              <a:avLst/>
            </a:prstGeom>
            <a:noFill/>
            <a:ln>
              <a:solidFill>
                <a:schemeClr val="tx1"/>
              </a:solidFill>
            </a:ln>
          </p:spPr>
          <p:txBody>
            <a:bodyPr wrap="none" rtlCol="0">
              <a:spAutoFit/>
            </a:bodyPr>
            <a:lstStyle/>
            <a:p>
              <a:pPr algn="ctr"/>
              <a:r>
                <a:rPr lang="en-US" sz="1600" b="1" dirty="0"/>
                <a:t>20 Salaried Professionals</a:t>
              </a:r>
            </a:p>
            <a:p>
              <a:pPr algn="ctr"/>
              <a:r>
                <a:rPr lang="en-US" sz="1600" b="1" dirty="0"/>
                <a:t>8 Unpaid Interns</a:t>
              </a:r>
            </a:p>
            <a:p>
              <a:pPr algn="ctr"/>
              <a:r>
                <a:rPr lang="en-US" sz="1600" b="1" dirty="0"/>
                <a:t>50 Elite Research Volunteers</a:t>
              </a:r>
            </a:p>
            <a:p>
              <a:pPr algn="ctr"/>
              <a:r>
                <a:rPr lang="en-US" sz="1600" b="1" dirty="0"/>
                <a:t>10 Elite Research Associates</a:t>
              </a:r>
            </a:p>
          </p:txBody>
        </p:sp>
        <p:sp>
          <p:nvSpPr>
            <p:cNvPr id="89" name="TextBox 88">
              <a:extLst>
                <a:ext uri="{FF2B5EF4-FFF2-40B4-BE49-F238E27FC236}">
                  <a16:creationId xmlns:a16="http://schemas.microsoft.com/office/drawing/2014/main" id="{D5399FE2-1D46-44B0-B40B-EA34D2447781}"/>
                </a:ext>
              </a:extLst>
            </p:cNvPr>
            <p:cNvSpPr txBox="1"/>
            <p:nvPr/>
          </p:nvSpPr>
          <p:spPr>
            <a:xfrm>
              <a:off x="190584" y="6300765"/>
              <a:ext cx="1449243" cy="369332"/>
            </a:xfrm>
            <a:prstGeom prst="rect">
              <a:avLst/>
            </a:prstGeom>
            <a:noFill/>
            <a:ln>
              <a:solidFill>
                <a:schemeClr val="tx1"/>
              </a:solidFill>
            </a:ln>
          </p:spPr>
          <p:txBody>
            <a:bodyPr wrap="none" rtlCol="0">
              <a:spAutoFit/>
            </a:bodyPr>
            <a:lstStyle/>
            <a:p>
              <a:r>
                <a:rPr lang="en-US" b="1" dirty="0"/>
                <a:t>Arlington, VA</a:t>
              </a:r>
            </a:p>
          </p:txBody>
        </p:sp>
        <p:cxnSp>
          <p:nvCxnSpPr>
            <p:cNvPr id="12" name="Straight Connector 11">
              <a:extLst>
                <a:ext uri="{FF2B5EF4-FFF2-40B4-BE49-F238E27FC236}">
                  <a16:creationId xmlns:a16="http://schemas.microsoft.com/office/drawing/2014/main" id="{37028596-D75D-474E-80AB-5F77829E922A}"/>
                </a:ext>
              </a:extLst>
            </p:cNvPr>
            <p:cNvCxnSpPr>
              <a:cxnSpLocks/>
            </p:cNvCxnSpPr>
            <p:nvPr/>
          </p:nvCxnSpPr>
          <p:spPr>
            <a:xfrm flipV="1">
              <a:off x="5229266" y="1462523"/>
              <a:ext cx="0" cy="891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F1C63D-1B10-4AE3-BDE6-1C92B18B2656}"/>
                </a:ext>
              </a:extLst>
            </p:cNvPr>
            <p:cNvCxnSpPr>
              <a:cxnSpLocks/>
            </p:cNvCxnSpPr>
            <p:nvPr/>
          </p:nvCxnSpPr>
          <p:spPr>
            <a:xfrm flipV="1">
              <a:off x="1241618" y="2339882"/>
              <a:ext cx="5671307" cy="13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BDD8B04-2D97-4909-9BA2-CABBBD96F46C}"/>
                </a:ext>
              </a:extLst>
            </p:cNvPr>
            <p:cNvSpPr/>
            <p:nvPr/>
          </p:nvSpPr>
          <p:spPr>
            <a:xfrm>
              <a:off x="8334452" y="2697299"/>
              <a:ext cx="2004716" cy="56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917DD85-3C95-497C-8931-B5E207C00BDB}"/>
                </a:ext>
              </a:extLst>
            </p:cNvPr>
            <p:cNvSpPr txBox="1"/>
            <p:nvPr/>
          </p:nvSpPr>
          <p:spPr>
            <a:xfrm>
              <a:off x="8334452" y="2716444"/>
              <a:ext cx="2004715" cy="523220"/>
            </a:xfrm>
            <a:prstGeom prst="rect">
              <a:avLst/>
            </a:prstGeom>
            <a:noFill/>
          </p:spPr>
          <p:txBody>
            <a:bodyPr wrap="none" rtlCol="0">
              <a:spAutoFit/>
            </a:bodyPr>
            <a:lstStyle/>
            <a:p>
              <a:pPr algn="ctr"/>
              <a:r>
                <a:rPr lang="en-US" sz="1400" b="1" dirty="0"/>
                <a:t>Christopher A. Lawrence</a:t>
              </a:r>
            </a:p>
            <a:p>
              <a:pPr algn="ctr"/>
              <a:r>
                <a:rPr lang="en-US" sz="1400" b="1" dirty="0"/>
                <a:t>DIRECTOR OF RESEARCH</a:t>
              </a:r>
            </a:p>
          </p:txBody>
        </p:sp>
        <p:cxnSp>
          <p:nvCxnSpPr>
            <p:cNvPr id="46" name="Straight Connector 45">
              <a:extLst>
                <a:ext uri="{FF2B5EF4-FFF2-40B4-BE49-F238E27FC236}">
                  <a16:creationId xmlns:a16="http://schemas.microsoft.com/office/drawing/2014/main" id="{26A7C4F7-D1DC-473D-8442-4954B80F7BED}"/>
                </a:ext>
              </a:extLst>
            </p:cNvPr>
            <p:cNvCxnSpPr/>
            <p:nvPr/>
          </p:nvCxnSpPr>
          <p:spPr>
            <a:xfrm>
              <a:off x="9351324" y="3265939"/>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45568EE7-2097-4EFC-A389-FCFFF002710B}"/>
                </a:ext>
              </a:extLst>
            </p:cNvPr>
            <p:cNvGrpSpPr/>
            <p:nvPr/>
          </p:nvGrpSpPr>
          <p:grpSpPr>
            <a:xfrm>
              <a:off x="8604411" y="3618429"/>
              <a:ext cx="1522853" cy="552246"/>
              <a:chOff x="5073320" y="913698"/>
              <a:chExt cx="1522853" cy="552246"/>
            </a:xfrm>
          </p:grpSpPr>
          <p:sp>
            <p:nvSpPr>
              <p:cNvPr id="50" name="Rectangle 49">
                <a:extLst>
                  <a:ext uri="{FF2B5EF4-FFF2-40B4-BE49-F238E27FC236}">
                    <a16:creationId xmlns:a16="http://schemas.microsoft.com/office/drawing/2014/main" id="{16FF2990-DC47-4907-BC55-56FF682FC0A1}"/>
                  </a:ext>
                </a:extLst>
              </p:cNvPr>
              <p:cNvSpPr/>
              <p:nvPr/>
            </p:nvSpPr>
            <p:spPr>
              <a:xfrm>
                <a:off x="5087259" y="913698"/>
                <a:ext cx="1468928"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1493C76-CE73-41E9-BBB5-5EB936A2E619}"/>
                  </a:ext>
                </a:extLst>
              </p:cNvPr>
              <p:cNvSpPr txBox="1"/>
              <p:nvPr/>
            </p:nvSpPr>
            <p:spPr>
              <a:xfrm>
                <a:off x="5073320" y="942724"/>
                <a:ext cx="1522853" cy="523220"/>
              </a:xfrm>
              <a:prstGeom prst="rect">
                <a:avLst/>
              </a:prstGeom>
              <a:noFill/>
            </p:spPr>
            <p:txBody>
              <a:bodyPr wrap="none" rtlCol="0">
                <a:spAutoFit/>
              </a:bodyPr>
              <a:lstStyle/>
              <a:p>
                <a:pPr algn="ctr"/>
                <a:r>
                  <a:rPr lang="en-US" sz="1400" b="1" dirty="0"/>
                  <a:t>Research Analysts</a:t>
                </a:r>
              </a:p>
              <a:p>
                <a:pPr algn="ctr"/>
                <a:r>
                  <a:rPr lang="en-US" sz="1400" b="1" dirty="0"/>
                  <a:t>(Nine) </a:t>
                </a:r>
                <a:r>
                  <a:rPr lang="en-US" sz="1400" b="1" dirty="0">
                    <a:highlight>
                      <a:srgbClr val="FFFF00"/>
                    </a:highlight>
                  </a:rPr>
                  <a:t>#7</a:t>
                </a:r>
              </a:p>
            </p:txBody>
          </p:sp>
        </p:grpSp>
        <p:grpSp>
          <p:nvGrpSpPr>
            <p:cNvPr id="27" name="Group 26">
              <a:extLst>
                <a:ext uri="{FF2B5EF4-FFF2-40B4-BE49-F238E27FC236}">
                  <a16:creationId xmlns:a16="http://schemas.microsoft.com/office/drawing/2014/main" id="{1C457C1F-AAE1-4273-B098-8C18739C5D96}"/>
                </a:ext>
              </a:extLst>
            </p:cNvPr>
            <p:cNvGrpSpPr/>
            <p:nvPr/>
          </p:nvGrpSpPr>
          <p:grpSpPr>
            <a:xfrm>
              <a:off x="183188" y="2699659"/>
              <a:ext cx="2116862" cy="537734"/>
              <a:chOff x="3396345" y="2862237"/>
              <a:chExt cx="2116862" cy="537734"/>
            </a:xfrm>
          </p:grpSpPr>
          <p:sp>
            <p:nvSpPr>
              <p:cNvPr id="53" name="Rectangle 52">
                <a:extLst>
                  <a:ext uri="{FF2B5EF4-FFF2-40B4-BE49-F238E27FC236}">
                    <a16:creationId xmlns:a16="http://schemas.microsoft.com/office/drawing/2014/main" id="{4D378023-8F84-45D8-B3A0-E32BC0A7E4B5}"/>
                  </a:ext>
                </a:extLst>
              </p:cNvPr>
              <p:cNvSpPr/>
              <p:nvPr/>
            </p:nvSpPr>
            <p:spPr>
              <a:xfrm>
                <a:off x="3396345" y="2862237"/>
                <a:ext cx="2116862"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938AC3C-9F8C-4DE6-B98D-223AB0366BAF}"/>
                  </a:ext>
                </a:extLst>
              </p:cNvPr>
              <p:cNvSpPr txBox="1"/>
              <p:nvPr/>
            </p:nvSpPr>
            <p:spPr>
              <a:xfrm>
                <a:off x="3608065" y="2876751"/>
                <a:ext cx="1693413" cy="523220"/>
              </a:xfrm>
              <a:prstGeom prst="rect">
                <a:avLst/>
              </a:prstGeom>
              <a:noFill/>
            </p:spPr>
            <p:txBody>
              <a:bodyPr wrap="none" rtlCol="0">
                <a:spAutoFit/>
              </a:bodyPr>
              <a:lstStyle/>
              <a:p>
                <a:pPr algn="ctr"/>
                <a:r>
                  <a:rPr lang="en-US" sz="1400" b="1" dirty="0"/>
                  <a:t>TBD </a:t>
                </a:r>
                <a:r>
                  <a:rPr lang="en-US" sz="1400" b="1" dirty="0">
                    <a:highlight>
                      <a:srgbClr val="FFFF00"/>
                    </a:highlight>
                  </a:rPr>
                  <a:t>#2</a:t>
                </a:r>
              </a:p>
              <a:p>
                <a:pPr algn="ctr"/>
                <a:r>
                  <a:rPr lang="en-US" sz="1400" b="1" dirty="0"/>
                  <a:t>Fundraising Director</a:t>
                </a:r>
              </a:p>
            </p:txBody>
          </p:sp>
        </p:grpSp>
        <p:cxnSp>
          <p:nvCxnSpPr>
            <p:cNvPr id="56" name="Straight Connector 55">
              <a:extLst>
                <a:ext uri="{FF2B5EF4-FFF2-40B4-BE49-F238E27FC236}">
                  <a16:creationId xmlns:a16="http://schemas.microsoft.com/office/drawing/2014/main" id="{9C7EBB6E-97B9-4065-815A-1784E68D17FC}"/>
                </a:ext>
              </a:extLst>
            </p:cNvPr>
            <p:cNvCxnSpPr/>
            <p:nvPr/>
          </p:nvCxnSpPr>
          <p:spPr>
            <a:xfrm>
              <a:off x="6905667" y="2334708"/>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ACB2DA5-F169-46DF-8168-B5EE0FDC1E74}"/>
                </a:ext>
              </a:extLst>
            </p:cNvPr>
            <p:cNvCxnSpPr/>
            <p:nvPr/>
          </p:nvCxnSpPr>
          <p:spPr>
            <a:xfrm>
              <a:off x="5229267" y="2285223"/>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CE7BF89-E69C-4104-A4C8-A444395FA1C9}"/>
                </a:ext>
              </a:extLst>
            </p:cNvPr>
            <p:cNvCxnSpPr/>
            <p:nvPr/>
          </p:nvCxnSpPr>
          <p:spPr>
            <a:xfrm>
              <a:off x="3581895" y="2334708"/>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0F067A-29E5-487B-8E0E-0313E320D2FA}"/>
                </a:ext>
              </a:extLst>
            </p:cNvPr>
            <p:cNvCxnSpPr/>
            <p:nvPr/>
          </p:nvCxnSpPr>
          <p:spPr>
            <a:xfrm>
              <a:off x="1237838" y="2341968"/>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9E6E86C-5B51-4F61-A0D8-C178149AA735}"/>
                </a:ext>
              </a:extLst>
            </p:cNvPr>
            <p:cNvSpPr/>
            <p:nvPr/>
          </p:nvSpPr>
          <p:spPr>
            <a:xfrm>
              <a:off x="183187" y="3586508"/>
              <a:ext cx="2116859"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6B795C84-0B55-4FF2-B5D9-4BA9A79008B3}"/>
                </a:ext>
              </a:extLst>
            </p:cNvPr>
            <p:cNvSpPr txBox="1"/>
            <p:nvPr/>
          </p:nvSpPr>
          <p:spPr>
            <a:xfrm>
              <a:off x="241916" y="3586507"/>
              <a:ext cx="1977337" cy="523220"/>
            </a:xfrm>
            <a:prstGeom prst="rect">
              <a:avLst/>
            </a:prstGeom>
            <a:noFill/>
          </p:spPr>
          <p:txBody>
            <a:bodyPr wrap="none" rtlCol="0">
              <a:spAutoFit/>
            </a:bodyPr>
            <a:lstStyle/>
            <a:p>
              <a:pPr algn="ctr"/>
              <a:r>
                <a:rPr lang="en-US" sz="1400" b="1" dirty="0"/>
                <a:t>Fundraising Manager (s)</a:t>
              </a:r>
            </a:p>
            <a:p>
              <a:pPr algn="ctr"/>
              <a:r>
                <a:rPr lang="en-US" sz="1400" b="1" dirty="0"/>
                <a:t>(Two) </a:t>
              </a:r>
              <a:r>
                <a:rPr lang="en-US" sz="1400" b="1" dirty="0">
                  <a:highlight>
                    <a:srgbClr val="FFFF00"/>
                  </a:highlight>
                </a:rPr>
                <a:t>#5</a:t>
              </a:r>
            </a:p>
          </p:txBody>
        </p:sp>
        <p:cxnSp>
          <p:nvCxnSpPr>
            <p:cNvPr id="65" name="Straight Connector 64">
              <a:extLst>
                <a:ext uri="{FF2B5EF4-FFF2-40B4-BE49-F238E27FC236}">
                  <a16:creationId xmlns:a16="http://schemas.microsoft.com/office/drawing/2014/main" id="{58827FD6-2175-453B-BE08-444EAB792A69}"/>
                </a:ext>
              </a:extLst>
            </p:cNvPr>
            <p:cNvCxnSpPr/>
            <p:nvPr/>
          </p:nvCxnSpPr>
          <p:spPr>
            <a:xfrm>
              <a:off x="1230581" y="3222878"/>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B3D6F61-200A-4CF7-9C77-9F8BE2160B00}"/>
                </a:ext>
              </a:extLst>
            </p:cNvPr>
            <p:cNvGrpSpPr/>
            <p:nvPr/>
          </p:nvGrpSpPr>
          <p:grpSpPr>
            <a:xfrm>
              <a:off x="6379524" y="2706915"/>
              <a:ext cx="1052286" cy="537734"/>
              <a:chOff x="3970944" y="2862237"/>
              <a:chExt cx="1052286" cy="537734"/>
            </a:xfrm>
          </p:grpSpPr>
          <p:sp>
            <p:nvSpPr>
              <p:cNvPr id="67" name="Rectangle 66">
                <a:extLst>
                  <a:ext uri="{FF2B5EF4-FFF2-40B4-BE49-F238E27FC236}">
                    <a16:creationId xmlns:a16="http://schemas.microsoft.com/office/drawing/2014/main" id="{4D45713B-184C-4E49-BD80-29B5B27174F1}"/>
                  </a:ext>
                </a:extLst>
              </p:cNvPr>
              <p:cNvSpPr/>
              <p:nvPr/>
            </p:nvSpPr>
            <p:spPr>
              <a:xfrm>
                <a:off x="3970944" y="2862237"/>
                <a:ext cx="105228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F0C3CDC-44BB-42C7-B78E-169188D67739}"/>
                  </a:ext>
                </a:extLst>
              </p:cNvPr>
              <p:cNvSpPr txBox="1"/>
              <p:nvPr/>
            </p:nvSpPr>
            <p:spPr>
              <a:xfrm>
                <a:off x="4119582" y="2876751"/>
                <a:ext cx="670376" cy="523220"/>
              </a:xfrm>
              <a:prstGeom prst="rect">
                <a:avLst/>
              </a:prstGeom>
              <a:noFill/>
            </p:spPr>
            <p:txBody>
              <a:bodyPr wrap="none" rtlCol="0">
                <a:spAutoFit/>
              </a:bodyPr>
              <a:lstStyle/>
              <a:p>
                <a:pPr algn="ctr"/>
                <a:r>
                  <a:rPr lang="en-US" sz="1400" b="1" dirty="0"/>
                  <a:t>TBD</a:t>
                </a:r>
              </a:p>
              <a:p>
                <a:pPr algn="ctr"/>
                <a:r>
                  <a:rPr lang="en-US" sz="1400" b="1" dirty="0"/>
                  <a:t>CIO </a:t>
                </a:r>
                <a:r>
                  <a:rPr lang="en-US" sz="1400" b="1" dirty="0">
                    <a:highlight>
                      <a:srgbClr val="FFFF00"/>
                    </a:highlight>
                  </a:rPr>
                  <a:t>#9</a:t>
                </a:r>
              </a:p>
            </p:txBody>
          </p:sp>
        </p:grpSp>
        <p:grpSp>
          <p:nvGrpSpPr>
            <p:cNvPr id="69" name="Group 68">
              <a:extLst>
                <a:ext uri="{FF2B5EF4-FFF2-40B4-BE49-F238E27FC236}">
                  <a16:creationId xmlns:a16="http://schemas.microsoft.com/office/drawing/2014/main" id="{CCE3438E-2831-453F-9D78-B567A2894DB1}"/>
                </a:ext>
              </a:extLst>
            </p:cNvPr>
            <p:cNvGrpSpPr/>
            <p:nvPr/>
          </p:nvGrpSpPr>
          <p:grpSpPr>
            <a:xfrm>
              <a:off x="6373267" y="3603208"/>
              <a:ext cx="1091199" cy="537734"/>
              <a:chOff x="3932031" y="2862237"/>
              <a:chExt cx="1091199" cy="537734"/>
            </a:xfrm>
          </p:grpSpPr>
          <p:sp>
            <p:nvSpPr>
              <p:cNvPr id="70" name="Rectangle 69">
                <a:extLst>
                  <a:ext uri="{FF2B5EF4-FFF2-40B4-BE49-F238E27FC236}">
                    <a16:creationId xmlns:a16="http://schemas.microsoft.com/office/drawing/2014/main" id="{F67AB53C-724F-45C6-9D10-9780DE80DF32}"/>
                  </a:ext>
                </a:extLst>
              </p:cNvPr>
              <p:cNvSpPr/>
              <p:nvPr/>
            </p:nvSpPr>
            <p:spPr>
              <a:xfrm>
                <a:off x="3970944" y="2862237"/>
                <a:ext cx="105228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2DBA9F64-F9F8-4ADC-AC14-2342703FB952}"/>
                  </a:ext>
                </a:extLst>
              </p:cNvPr>
              <p:cNvSpPr txBox="1"/>
              <p:nvPr/>
            </p:nvSpPr>
            <p:spPr>
              <a:xfrm>
                <a:off x="3932031" y="2876751"/>
                <a:ext cx="1045479" cy="523220"/>
              </a:xfrm>
              <a:prstGeom prst="rect">
                <a:avLst/>
              </a:prstGeom>
              <a:noFill/>
            </p:spPr>
            <p:txBody>
              <a:bodyPr wrap="none" rtlCol="0">
                <a:spAutoFit/>
              </a:bodyPr>
              <a:lstStyle/>
              <a:p>
                <a:pPr algn="ctr"/>
                <a:r>
                  <a:rPr lang="en-US" sz="1400" b="1" dirty="0"/>
                  <a:t>TBD</a:t>
                </a:r>
              </a:p>
              <a:p>
                <a:pPr algn="ctr"/>
                <a:r>
                  <a:rPr lang="en-US" sz="1400" b="1" dirty="0"/>
                  <a:t>IT MGR </a:t>
                </a:r>
                <a:r>
                  <a:rPr lang="en-US" sz="1400" b="1" dirty="0">
                    <a:highlight>
                      <a:srgbClr val="FFFF00"/>
                    </a:highlight>
                  </a:rPr>
                  <a:t>#10</a:t>
                </a:r>
              </a:p>
            </p:txBody>
          </p:sp>
        </p:grpSp>
        <p:cxnSp>
          <p:nvCxnSpPr>
            <p:cNvPr id="72" name="Straight Connector 71">
              <a:extLst>
                <a:ext uri="{FF2B5EF4-FFF2-40B4-BE49-F238E27FC236}">
                  <a16:creationId xmlns:a16="http://schemas.microsoft.com/office/drawing/2014/main" id="{F6584B84-AD52-4B50-B0F8-D77B7E29079D}"/>
                </a:ext>
              </a:extLst>
            </p:cNvPr>
            <p:cNvCxnSpPr/>
            <p:nvPr/>
          </p:nvCxnSpPr>
          <p:spPr>
            <a:xfrm>
              <a:off x="6912925" y="3230135"/>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F6103A4F-72B9-44C8-BBEC-EF27E7142D10}"/>
                </a:ext>
              </a:extLst>
            </p:cNvPr>
            <p:cNvGrpSpPr/>
            <p:nvPr/>
          </p:nvGrpSpPr>
          <p:grpSpPr>
            <a:xfrm>
              <a:off x="3187634" y="2707346"/>
              <a:ext cx="794064" cy="537734"/>
              <a:chOff x="4057744" y="2862237"/>
              <a:chExt cx="794064" cy="537734"/>
            </a:xfrm>
          </p:grpSpPr>
          <p:sp>
            <p:nvSpPr>
              <p:cNvPr id="75" name="Rectangle 74">
                <a:extLst>
                  <a:ext uri="{FF2B5EF4-FFF2-40B4-BE49-F238E27FC236}">
                    <a16:creationId xmlns:a16="http://schemas.microsoft.com/office/drawing/2014/main" id="{6EE889AE-AFB6-4D5F-8C5A-410ABE513D65}"/>
                  </a:ext>
                </a:extLst>
              </p:cNvPr>
              <p:cNvSpPr/>
              <p:nvPr/>
            </p:nvSpPr>
            <p:spPr>
              <a:xfrm>
                <a:off x="4106980" y="2862237"/>
                <a:ext cx="74416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1F159AA8-98D3-4A91-9E40-FA3B68BEA5CC}"/>
                  </a:ext>
                </a:extLst>
              </p:cNvPr>
              <p:cNvSpPr txBox="1"/>
              <p:nvPr/>
            </p:nvSpPr>
            <p:spPr>
              <a:xfrm>
                <a:off x="4057744" y="2876751"/>
                <a:ext cx="794064" cy="523220"/>
              </a:xfrm>
              <a:prstGeom prst="rect">
                <a:avLst/>
              </a:prstGeom>
              <a:noFill/>
            </p:spPr>
            <p:txBody>
              <a:bodyPr wrap="none" rtlCol="0">
                <a:spAutoFit/>
              </a:bodyPr>
              <a:lstStyle/>
              <a:p>
                <a:pPr algn="ctr"/>
                <a:r>
                  <a:rPr lang="en-US" sz="1400" b="1" dirty="0"/>
                  <a:t>TBD</a:t>
                </a:r>
              </a:p>
              <a:p>
                <a:pPr algn="ctr"/>
                <a:r>
                  <a:rPr lang="en-US" sz="1400" b="1" dirty="0"/>
                  <a:t>CFO </a:t>
                </a:r>
                <a:r>
                  <a:rPr lang="en-US" sz="1400" b="1" dirty="0">
                    <a:highlight>
                      <a:srgbClr val="FFFF00"/>
                    </a:highlight>
                  </a:rPr>
                  <a:t>#11</a:t>
                </a:r>
              </a:p>
            </p:txBody>
          </p:sp>
        </p:grpSp>
        <p:grpSp>
          <p:nvGrpSpPr>
            <p:cNvPr id="8" name="Group 7">
              <a:extLst>
                <a:ext uri="{FF2B5EF4-FFF2-40B4-BE49-F238E27FC236}">
                  <a16:creationId xmlns:a16="http://schemas.microsoft.com/office/drawing/2014/main" id="{E03957DF-6A07-4556-B0F9-016D57440996}"/>
                </a:ext>
              </a:extLst>
            </p:cNvPr>
            <p:cNvGrpSpPr/>
            <p:nvPr/>
          </p:nvGrpSpPr>
          <p:grpSpPr>
            <a:xfrm>
              <a:off x="4442595" y="1603924"/>
              <a:ext cx="1616876" cy="530609"/>
              <a:chOff x="9994159" y="1573609"/>
              <a:chExt cx="1616876" cy="530609"/>
            </a:xfrm>
          </p:grpSpPr>
          <p:sp>
            <p:nvSpPr>
              <p:cNvPr id="78" name="Rectangle 77">
                <a:extLst>
                  <a:ext uri="{FF2B5EF4-FFF2-40B4-BE49-F238E27FC236}">
                    <a16:creationId xmlns:a16="http://schemas.microsoft.com/office/drawing/2014/main" id="{BB36674A-F92B-4031-B91E-EF92726326B4}"/>
                  </a:ext>
                </a:extLst>
              </p:cNvPr>
              <p:cNvSpPr/>
              <p:nvPr/>
            </p:nvSpPr>
            <p:spPr>
              <a:xfrm>
                <a:off x="9994159" y="1580999"/>
                <a:ext cx="1616876" cy="523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93E2427-1825-4B17-98C9-146D9D9EDF61}"/>
                  </a:ext>
                </a:extLst>
              </p:cNvPr>
              <p:cNvSpPr txBox="1"/>
              <p:nvPr/>
            </p:nvSpPr>
            <p:spPr>
              <a:xfrm>
                <a:off x="10035767" y="1573609"/>
                <a:ext cx="1539140" cy="523220"/>
              </a:xfrm>
              <a:prstGeom prst="rect">
                <a:avLst/>
              </a:prstGeom>
              <a:noFill/>
            </p:spPr>
            <p:txBody>
              <a:bodyPr wrap="none" rtlCol="0">
                <a:spAutoFit/>
              </a:bodyPr>
              <a:lstStyle/>
              <a:p>
                <a:pPr algn="ctr"/>
                <a:r>
                  <a:rPr lang="en-US" sz="1400" b="1" dirty="0"/>
                  <a:t>TBD </a:t>
                </a:r>
                <a:r>
                  <a:rPr lang="en-US" sz="1400" b="1" dirty="0">
                    <a:highlight>
                      <a:srgbClr val="FFFF00"/>
                    </a:highlight>
                  </a:rPr>
                  <a:t>#1</a:t>
                </a:r>
              </a:p>
              <a:p>
                <a:pPr algn="ctr"/>
                <a:r>
                  <a:rPr lang="en-US" sz="1400" b="1" dirty="0"/>
                  <a:t>Executive Director</a:t>
                </a:r>
              </a:p>
            </p:txBody>
          </p:sp>
        </p:grpSp>
        <p:grpSp>
          <p:nvGrpSpPr>
            <p:cNvPr id="40" name="Group 39">
              <a:extLst>
                <a:ext uri="{FF2B5EF4-FFF2-40B4-BE49-F238E27FC236}">
                  <a16:creationId xmlns:a16="http://schemas.microsoft.com/office/drawing/2014/main" id="{C8F98722-025D-4924-8825-8F1C21C21492}"/>
                </a:ext>
              </a:extLst>
            </p:cNvPr>
            <p:cNvGrpSpPr/>
            <p:nvPr/>
          </p:nvGrpSpPr>
          <p:grpSpPr>
            <a:xfrm>
              <a:off x="4703123" y="2688996"/>
              <a:ext cx="1052286" cy="537734"/>
              <a:chOff x="3970944" y="2862237"/>
              <a:chExt cx="1052286" cy="537734"/>
            </a:xfrm>
          </p:grpSpPr>
          <p:sp>
            <p:nvSpPr>
              <p:cNvPr id="41" name="Rectangle 40">
                <a:extLst>
                  <a:ext uri="{FF2B5EF4-FFF2-40B4-BE49-F238E27FC236}">
                    <a16:creationId xmlns:a16="http://schemas.microsoft.com/office/drawing/2014/main" id="{4239566B-1014-4794-998F-971D626B0E1D}"/>
                  </a:ext>
                </a:extLst>
              </p:cNvPr>
              <p:cNvSpPr/>
              <p:nvPr/>
            </p:nvSpPr>
            <p:spPr>
              <a:xfrm>
                <a:off x="3970944" y="2862237"/>
                <a:ext cx="1052286"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8CBF1D9-D404-46A9-B007-7CDB97B26E75}"/>
                  </a:ext>
                </a:extLst>
              </p:cNvPr>
              <p:cNvSpPr txBox="1"/>
              <p:nvPr/>
            </p:nvSpPr>
            <p:spPr>
              <a:xfrm>
                <a:off x="4029174" y="2876751"/>
                <a:ext cx="851195" cy="523220"/>
              </a:xfrm>
              <a:prstGeom prst="rect">
                <a:avLst/>
              </a:prstGeom>
              <a:noFill/>
            </p:spPr>
            <p:txBody>
              <a:bodyPr wrap="none" rtlCol="0">
                <a:spAutoFit/>
              </a:bodyPr>
              <a:lstStyle/>
              <a:p>
                <a:pPr algn="ctr"/>
                <a:r>
                  <a:rPr lang="en-US" sz="1400" b="1" dirty="0"/>
                  <a:t>TBD </a:t>
                </a:r>
                <a:r>
                  <a:rPr lang="en-US" sz="1400" b="1" dirty="0">
                    <a:highlight>
                      <a:srgbClr val="FFFF00"/>
                    </a:highlight>
                  </a:rPr>
                  <a:t>#8</a:t>
                </a:r>
              </a:p>
              <a:p>
                <a:pPr algn="ctr"/>
                <a:r>
                  <a:rPr lang="en-US" sz="1400" b="1" dirty="0"/>
                  <a:t>Manager</a:t>
                </a:r>
              </a:p>
            </p:txBody>
          </p:sp>
        </p:grpSp>
        <p:grpSp>
          <p:nvGrpSpPr>
            <p:cNvPr id="5" name="Group 4">
              <a:extLst>
                <a:ext uri="{FF2B5EF4-FFF2-40B4-BE49-F238E27FC236}">
                  <a16:creationId xmlns:a16="http://schemas.microsoft.com/office/drawing/2014/main" id="{C28EF86D-E98B-462D-B328-4757E4589C2E}"/>
                </a:ext>
              </a:extLst>
            </p:cNvPr>
            <p:cNvGrpSpPr/>
            <p:nvPr/>
          </p:nvGrpSpPr>
          <p:grpSpPr>
            <a:xfrm>
              <a:off x="4601608" y="3583112"/>
              <a:ext cx="1370162" cy="738664"/>
              <a:chOff x="5584496" y="4597203"/>
              <a:chExt cx="1370162" cy="738664"/>
            </a:xfrm>
          </p:grpSpPr>
          <p:sp>
            <p:nvSpPr>
              <p:cNvPr id="47" name="Rectangle 46">
                <a:extLst>
                  <a:ext uri="{FF2B5EF4-FFF2-40B4-BE49-F238E27FC236}">
                    <a16:creationId xmlns:a16="http://schemas.microsoft.com/office/drawing/2014/main" id="{707A7AD6-F5BC-4B94-AF15-AEC62BA5E67B}"/>
                  </a:ext>
                </a:extLst>
              </p:cNvPr>
              <p:cNvSpPr/>
              <p:nvPr/>
            </p:nvSpPr>
            <p:spPr>
              <a:xfrm>
                <a:off x="5584496" y="4610656"/>
                <a:ext cx="1370162" cy="700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108A77-831F-477F-BA4A-E2F84BF21F4E}"/>
                  </a:ext>
                </a:extLst>
              </p:cNvPr>
              <p:cNvSpPr txBox="1"/>
              <p:nvPr/>
            </p:nvSpPr>
            <p:spPr>
              <a:xfrm>
                <a:off x="5608627" y="4597203"/>
                <a:ext cx="1321900" cy="738664"/>
              </a:xfrm>
              <a:prstGeom prst="rect">
                <a:avLst/>
              </a:prstGeom>
              <a:noFill/>
            </p:spPr>
            <p:txBody>
              <a:bodyPr wrap="none" rtlCol="0">
                <a:spAutoFit/>
              </a:bodyPr>
              <a:lstStyle/>
              <a:p>
                <a:pPr algn="ctr"/>
                <a:r>
                  <a:rPr lang="en-US" sz="1400" b="1" dirty="0"/>
                  <a:t>TBD </a:t>
                </a:r>
                <a:r>
                  <a:rPr lang="en-US" sz="1400" b="1" dirty="0">
                    <a:highlight>
                      <a:srgbClr val="FFFF00"/>
                    </a:highlight>
                  </a:rPr>
                  <a:t>#3</a:t>
                </a:r>
              </a:p>
              <a:p>
                <a:pPr algn="ctr"/>
                <a:r>
                  <a:rPr lang="en-US" sz="1400" b="1" dirty="0"/>
                  <a:t>Administrative</a:t>
                </a:r>
              </a:p>
              <a:p>
                <a:pPr algn="ctr"/>
                <a:r>
                  <a:rPr lang="en-US" sz="1400" b="1" dirty="0"/>
                  <a:t>Assistant (Two)</a:t>
                </a:r>
              </a:p>
            </p:txBody>
          </p:sp>
        </p:grpSp>
        <p:cxnSp>
          <p:nvCxnSpPr>
            <p:cNvPr id="55" name="Straight Connector 54">
              <a:extLst>
                <a:ext uri="{FF2B5EF4-FFF2-40B4-BE49-F238E27FC236}">
                  <a16:creationId xmlns:a16="http://schemas.microsoft.com/office/drawing/2014/main" id="{0CCD3B61-B820-42E3-8288-75967F162C7B}"/>
                </a:ext>
              </a:extLst>
            </p:cNvPr>
            <p:cNvCxnSpPr/>
            <p:nvPr/>
          </p:nvCxnSpPr>
          <p:spPr>
            <a:xfrm>
              <a:off x="5251033" y="3222881"/>
              <a:ext cx="0" cy="36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A0735CC-B8A4-4178-BA31-D89ED39656E5}"/>
                </a:ext>
              </a:extLst>
            </p:cNvPr>
            <p:cNvGrpSpPr/>
            <p:nvPr/>
          </p:nvGrpSpPr>
          <p:grpSpPr>
            <a:xfrm>
              <a:off x="8650934" y="4740183"/>
              <a:ext cx="1468928" cy="537734"/>
              <a:chOff x="5087259" y="1044324"/>
              <a:chExt cx="1468928" cy="537734"/>
            </a:xfrm>
          </p:grpSpPr>
          <p:sp>
            <p:nvSpPr>
              <p:cNvPr id="60" name="Rectangle 59">
                <a:extLst>
                  <a:ext uri="{FF2B5EF4-FFF2-40B4-BE49-F238E27FC236}">
                    <a16:creationId xmlns:a16="http://schemas.microsoft.com/office/drawing/2014/main" id="{B05AEF6D-5FE8-4884-87C9-BC2A8EBDC1C7}"/>
                  </a:ext>
                </a:extLst>
              </p:cNvPr>
              <p:cNvSpPr/>
              <p:nvPr/>
            </p:nvSpPr>
            <p:spPr>
              <a:xfrm>
                <a:off x="5087259" y="1044324"/>
                <a:ext cx="1468928"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479C4768-5A9A-4D3F-87FF-3CF4AB37D97E}"/>
                  </a:ext>
                </a:extLst>
              </p:cNvPr>
              <p:cNvSpPr txBox="1"/>
              <p:nvPr/>
            </p:nvSpPr>
            <p:spPr>
              <a:xfrm>
                <a:off x="5411336" y="1058838"/>
                <a:ext cx="817789" cy="523220"/>
              </a:xfrm>
              <a:prstGeom prst="rect">
                <a:avLst/>
              </a:prstGeom>
              <a:noFill/>
            </p:spPr>
            <p:txBody>
              <a:bodyPr wrap="none" rtlCol="0">
                <a:spAutoFit/>
              </a:bodyPr>
              <a:lstStyle/>
              <a:p>
                <a:pPr algn="ctr"/>
                <a:r>
                  <a:rPr lang="en-US" sz="1400" b="1" dirty="0"/>
                  <a:t>Interns</a:t>
                </a:r>
              </a:p>
              <a:p>
                <a:pPr algn="ctr"/>
                <a:r>
                  <a:rPr lang="en-US" sz="1400" b="1" dirty="0"/>
                  <a:t>(Five) </a:t>
                </a:r>
                <a:r>
                  <a:rPr lang="en-US" sz="1400" b="1" dirty="0">
                    <a:highlight>
                      <a:srgbClr val="FFFF00"/>
                    </a:highlight>
                  </a:rPr>
                  <a:t>#4</a:t>
                </a:r>
                <a:endParaRPr lang="en-US" sz="1400" b="1" dirty="0"/>
              </a:p>
            </p:txBody>
          </p:sp>
        </p:grpSp>
        <p:cxnSp>
          <p:nvCxnSpPr>
            <p:cNvPr id="73" name="Straight Connector 72">
              <a:extLst>
                <a:ext uri="{FF2B5EF4-FFF2-40B4-BE49-F238E27FC236}">
                  <a16:creationId xmlns:a16="http://schemas.microsoft.com/office/drawing/2014/main" id="{5C9A8851-18A4-414B-AE01-05E2B56C11E1}"/>
                </a:ext>
              </a:extLst>
            </p:cNvPr>
            <p:cNvCxnSpPr>
              <a:cxnSpLocks/>
              <a:stCxn id="51" idx="2"/>
              <a:endCxn id="60" idx="0"/>
            </p:cNvCxnSpPr>
            <p:nvPr/>
          </p:nvCxnSpPr>
          <p:spPr>
            <a:xfrm>
              <a:off x="9365838" y="4170675"/>
              <a:ext cx="19560" cy="569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B204A0-BEC6-45C1-B9A8-6D92107A6C3E}"/>
                </a:ext>
              </a:extLst>
            </p:cNvPr>
            <p:cNvCxnSpPr>
              <a:cxnSpLocks/>
            </p:cNvCxnSpPr>
            <p:nvPr/>
          </p:nvCxnSpPr>
          <p:spPr>
            <a:xfrm>
              <a:off x="183187" y="4422428"/>
              <a:ext cx="9944077" cy="67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F89CF9-5966-45DC-B380-701805EACF75}"/>
                </a:ext>
              </a:extLst>
            </p:cNvPr>
            <p:cNvSpPr txBox="1"/>
            <p:nvPr/>
          </p:nvSpPr>
          <p:spPr>
            <a:xfrm>
              <a:off x="4803848" y="5496311"/>
              <a:ext cx="1503830" cy="430887"/>
            </a:xfrm>
            <a:prstGeom prst="rect">
              <a:avLst/>
            </a:prstGeom>
            <a:noFill/>
            <a:ln>
              <a:solidFill>
                <a:schemeClr val="tx1"/>
              </a:solidFill>
            </a:ln>
          </p:spPr>
          <p:txBody>
            <a:bodyPr wrap="square" rtlCol="0">
              <a:spAutoFit/>
            </a:bodyPr>
            <a:lstStyle/>
            <a:p>
              <a:pPr algn="ctr"/>
              <a:r>
                <a:rPr lang="en-US" sz="1100" b="1" dirty="0"/>
                <a:t>Unpaid Or Grant</a:t>
              </a:r>
            </a:p>
            <a:p>
              <a:pPr algn="ctr"/>
              <a:r>
                <a:rPr lang="en-US" sz="1100" b="1" dirty="0"/>
                <a:t>Funded BY PROJECT</a:t>
              </a:r>
            </a:p>
          </p:txBody>
        </p:sp>
        <p:grpSp>
          <p:nvGrpSpPr>
            <p:cNvPr id="77" name="Group 76">
              <a:extLst>
                <a:ext uri="{FF2B5EF4-FFF2-40B4-BE49-F238E27FC236}">
                  <a16:creationId xmlns:a16="http://schemas.microsoft.com/office/drawing/2014/main" id="{F55DE8A8-7CA2-40CD-8D0E-C34052BA64E9}"/>
                </a:ext>
              </a:extLst>
            </p:cNvPr>
            <p:cNvGrpSpPr/>
            <p:nvPr/>
          </p:nvGrpSpPr>
          <p:grpSpPr>
            <a:xfrm>
              <a:off x="513538" y="4715511"/>
              <a:ext cx="1468928" cy="537734"/>
              <a:chOff x="5087259" y="1044324"/>
              <a:chExt cx="1468928" cy="537734"/>
            </a:xfrm>
          </p:grpSpPr>
          <p:sp>
            <p:nvSpPr>
              <p:cNvPr id="80" name="Rectangle 79">
                <a:extLst>
                  <a:ext uri="{FF2B5EF4-FFF2-40B4-BE49-F238E27FC236}">
                    <a16:creationId xmlns:a16="http://schemas.microsoft.com/office/drawing/2014/main" id="{ABD54B93-D653-4C3F-AC14-5EF60F7E29D1}"/>
                  </a:ext>
                </a:extLst>
              </p:cNvPr>
              <p:cNvSpPr/>
              <p:nvPr/>
            </p:nvSpPr>
            <p:spPr>
              <a:xfrm>
                <a:off x="5087259" y="1044324"/>
                <a:ext cx="1468928"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D0B4AFE7-BC61-4AD7-A9F1-B711425F4778}"/>
                  </a:ext>
                </a:extLst>
              </p:cNvPr>
              <p:cNvSpPr txBox="1"/>
              <p:nvPr/>
            </p:nvSpPr>
            <p:spPr>
              <a:xfrm>
                <a:off x="5348178" y="1058838"/>
                <a:ext cx="944106" cy="523220"/>
              </a:xfrm>
              <a:prstGeom prst="rect">
                <a:avLst/>
              </a:prstGeom>
              <a:noFill/>
            </p:spPr>
            <p:txBody>
              <a:bodyPr wrap="none" rtlCol="0">
                <a:spAutoFit/>
              </a:bodyPr>
              <a:lstStyle/>
              <a:p>
                <a:pPr algn="ctr"/>
                <a:r>
                  <a:rPr lang="en-US" sz="1400" b="1" dirty="0"/>
                  <a:t>Interns</a:t>
                </a:r>
              </a:p>
              <a:p>
                <a:pPr algn="ctr"/>
                <a:r>
                  <a:rPr lang="en-US" sz="1400" b="1" dirty="0"/>
                  <a:t>(Three) </a:t>
                </a:r>
                <a:r>
                  <a:rPr lang="en-US" sz="1400" b="1" dirty="0">
                    <a:highlight>
                      <a:srgbClr val="FFFF00"/>
                    </a:highlight>
                  </a:rPr>
                  <a:t>#4</a:t>
                </a:r>
              </a:p>
            </p:txBody>
          </p:sp>
        </p:grpSp>
        <p:cxnSp>
          <p:nvCxnSpPr>
            <p:cNvPr id="82" name="Straight Connector 81">
              <a:extLst>
                <a:ext uri="{FF2B5EF4-FFF2-40B4-BE49-F238E27FC236}">
                  <a16:creationId xmlns:a16="http://schemas.microsoft.com/office/drawing/2014/main" id="{A93AF481-8809-493F-B4E8-C423CD97D479}"/>
                </a:ext>
              </a:extLst>
            </p:cNvPr>
            <p:cNvCxnSpPr>
              <a:cxnSpLocks/>
              <a:endCxn id="81" idx="0"/>
            </p:cNvCxnSpPr>
            <p:nvPr/>
          </p:nvCxnSpPr>
          <p:spPr>
            <a:xfrm flipH="1">
              <a:off x="1246510" y="4071421"/>
              <a:ext cx="1492" cy="65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3CBA2AB-6615-48A7-830F-F23338174A41}"/>
                </a:ext>
              </a:extLst>
            </p:cNvPr>
            <p:cNvSpPr txBox="1"/>
            <p:nvPr/>
          </p:nvSpPr>
          <p:spPr>
            <a:xfrm>
              <a:off x="2213635" y="4497442"/>
              <a:ext cx="595035" cy="261610"/>
            </a:xfrm>
            <a:prstGeom prst="rect">
              <a:avLst/>
            </a:prstGeom>
            <a:noFill/>
            <a:ln>
              <a:solidFill>
                <a:schemeClr val="tx1"/>
              </a:solidFill>
            </a:ln>
          </p:spPr>
          <p:txBody>
            <a:bodyPr wrap="none" rtlCol="0">
              <a:spAutoFit/>
            </a:bodyPr>
            <a:lstStyle/>
            <a:p>
              <a:r>
                <a:rPr lang="en-US" sz="1100" dirty="0"/>
                <a:t>Unpaid</a:t>
              </a:r>
            </a:p>
          </p:txBody>
        </p:sp>
        <p:cxnSp>
          <p:nvCxnSpPr>
            <p:cNvPr id="17" name="Straight Connector 16">
              <a:extLst>
                <a:ext uri="{FF2B5EF4-FFF2-40B4-BE49-F238E27FC236}">
                  <a16:creationId xmlns:a16="http://schemas.microsoft.com/office/drawing/2014/main" id="{E2794049-3F19-478E-B496-9490F7B4DFB4}"/>
                </a:ext>
              </a:extLst>
            </p:cNvPr>
            <p:cNvCxnSpPr>
              <a:cxnSpLocks/>
            </p:cNvCxnSpPr>
            <p:nvPr/>
          </p:nvCxnSpPr>
          <p:spPr>
            <a:xfrm flipH="1">
              <a:off x="5496795" y="4516835"/>
              <a:ext cx="3882574" cy="30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6F8B2FA-2314-4342-A78C-EA674E2F9201}"/>
                </a:ext>
              </a:extLst>
            </p:cNvPr>
            <p:cNvSpPr/>
            <p:nvPr/>
          </p:nvSpPr>
          <p:spPr>
            <a:xfrm>
              <a:off x="6657422" y="4732362"/>
              <a:ext cx="1824061"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BDBBD05-FE2C-4145-B99F-3C859FA5A8CE}"/>
                </a:ext>
              </a:extLst>
            </p:cNvPr>
            <p:cNvSpPr txBox="1"/>
            <p:nvPr/>
          </p:nvSpPr>
          <p:spPr>
            <a:xfrm>
              <a:off x="6684894" y="4749076"/>
              <a:ext cx="1779333" cy="523220"/>
            </a:xfrm>
            <a:prstGeom prst="rect">
              <a:avLst/>
            </a:prstGeom>
            <a:noFill/>
          </p:spPr>
          <p:txBody>
            <a:bodyPr wrap="none" rtlCol="0">
              <a:spAutoFit/>
            </a:bodyPr>
            <a:lstStyle/>
            <a:p>
              <a:pPr algn="ctr"/>
              <a:r>
                <a:rPr lang="en-US" sz="1400" b="1" dirty="0"/>
                <a:t> Research Volunteers </a:t>
              </a:r>
            </a:p>
            <a:p>
              <a:pPr algn="ctr"/>
              <a:r>
                <a:rPr lang="en-US" sz="1400" b="1" dirty="0"/>
                <a:t>(Fifty) </a:t>
              </a:r>
              <a:r>
                <a:rPr lang="en-US" sz="1400" b="1" dirty="0">
                  <a:highlight>
                    <a:srgbClr val="FFFF00"/>
                  </a:highlight>
                </a:rPr>
                <a:t>#4</a:t>
              </a:r>
            </a:p>
          </p:txBody>
        </p:sp>
        <p:sp>
          <p:nvSpPr>
            <p:cNvPr id="92" name="Rectangle 91">
              <a:extLst>
                <a:ext uri="{FF2B5EF4-FFF2-40B4-BE49-F238E27FC236}">
                  <a16:creationId xmlns:a16="http://schemas.microsoft.com/office/drawing/2014/main" id="{554B2343-C1B4-4A5C-913B-18A568AE597D}"/>
                </a:ext>
              </a:extLst>
            </p:cNvPr>
            <p:cNvSpPr/>
            <p:nvPr/>
          </p:nvSpPr>
          <p:spPr>
            <a:xfrm>
              <a:off x="4608236" y="4723468"/>
              <a:ext cx="1824061" cy="780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D96C408C-1985-4300-850D-D6B02F19C61B}"/>
                </a:ext>
              </a:extLst>
            </p:cNvPr>
            <p:cNvSpPr txBox="1"/>
            <p:nvPr/>
          </p:nvSpPr>
          <p:spPr>
            <a:xfrm>
              <a:off x="4688159" y="4740182"/>
              <a:ext cx="1674433" cy="738664"/>
            </a:xfrm>
            <a:prstGeom prst="rect">
              <a:avLst/>
            </a:prstGeom>
            <a:noFill/>
          </p:spPr>
          <p:txBody>
            <a:bodyPr wrap="none" rtlCol="0">
              <a:spAutoFit/>
            </a:bodyPr>
            <a:lstStyle/>
            <a:p>
              <a:pPr algn="ctr"/>
              <a:r>
                <a:rPr lang="en-US" sz="1400" b="1" dirty="0"/>
                <a:t>Research Associates</a:t>
              </a:r>
            </a:p>
            <a:p>
              <a:pPr algn="ctr"/>
              <a:r>
                <a:rPr lang="en-US" sz="1400" b="1" dirty="0" err="1"/>
                <a:t>Ph.D</a:t>
              </a:r>
              <a:r>
                <a:rPr lang="en-US" sz="1400" b="1" dirty="0"/>
                <a:t>/M.D. Level </a:t>
              </a:r>
            </a:p>
            <a:p>
              <a:pPr algn="ctr"/>
              <a:r>
                <a:rPr lang="en-US" sz="1400" b="1" dirty="0"/>
                <a:t>(Ten) </a:t>
              </a:r>
              <a:r>
                <a:rPr lang="en-US" sz="1400" b="1" dirty="0">
                  <a:highlight>
                    <a:srgbClr val="FFFF00"/>
                  </a:highlight>
                </a:rPr>
                <a:t>#6</a:t>
              </a:r>
            </a:p>
          </p:txBody>
        </p:sp>
        <p:cxnSp>
          <p:nvCxnSpPr>
            <p:cNvPr id="32" name="Straight Connector 31">
              <a:extLst>
                <a:ext uri="{FF2B5EF4-FFF2-40B4-BE49-F238E27FC236}">
                  <a16:creationId xmlns:a16="http://schemas.microsoft.com/office/drawing/2014/main" id="{5290B6CF-F11E-432E-A430-86029B5CF543}"/>
                </a:ext>
              </a:extLst>
            </p:cNvPr>
            <p:cNvCxnSpPr>
              <a:cxnSpLocks/>
            </p:cNvCxnSpPr>
            <p:nvPr/>
          </p:nvCxnSpPr>
          <p:spPr>
            <a:xfrm flipV="1">
              <a:off x="7569452" y="4529353"/>
              <a:ext cx="0" cy="210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D0FBD4D-4BD4-4DA9-B671-AAC100E1F11C}"/>
                </a:ext>
              </a:extLst>
            </p:cNvPr>
            <p:cNvCxnSpPr>
              <a:cxnSpLocks/>
            </p:cNvCxnSpPr>
            <p:nvPr/>
          </p:nvCxnSpPr>
          <p:spPr>
            <a:xfrm flipV="1">
              <a:off x="5513038" y="4525997"/>
              <a:ext cx="0" cy="210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2FAE4663-DB50-46EB-A52C-2A2FAE68658B}"/>
                </a:ext>
              </a:extLst>
            </p:cNvPr>
            <p:cNvGrpSpPr/>
            <p:nvPr/>
          </p:nvGrpSpPr>
          <p:grpSpPr>
            <a:xfrm>
              <a:off x="4200348" y="930802"/>
              <a:ext cx="2055347" cy="553197"/>
              <a:chOff x="4974334" y="1305581"/>
              <a:chExt cx="2055347" cy="553197"/>
            </a:xfrm>
          </p:grpSpPr>
          <p:sp>
            <p:nvSpPr>
              <p:cNvPr id="20" name="Rectangle 19">
                <a:extLst>
                  <a:ext uri="{FF2B5EF4-FFF2-40B4-BE49-F238E27FC236}">
                    <a16:creationId xmlns:a16="http://schemas.microsoft.com/office/drawing/2014/main" id="{C77F2D12-6B69-4F14-961B-67C882A08C1A}"/>
                  </a:ext>
                </a:extLst>
              </p:cNvPr>
              <p:cNvSpPr/>
              <p:nvPr/>
            </p:nvSpPr>
            <p:spPr>
              <a:xfrm>
                <a:off x="5008419" y="1305581"/>
                <a:ext cx="2018743"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C0D1C80-A9B9-4E89-B8F3-561FBAFBC99B}"/>
                  </a:ext>
                </a:extLst>
              </p:cNvPr>
              <p:cNvSpPr txBox="1"/>
              <p:nvPr/>
            </p:nvSpPr>
            <p:spPr>
              <a:xfrm>
                <a:off x="4974334" y="1335558"/>
                <a:ext cx="2055347" cy="523220"/>
              </a:xfrm>
              <a:prstGeom prst="rect">
                <a:avLst/>
              </a:prstGeom>
              <a:noFill/>
            </p:spPr>
            <p:txBody>
              <a:bodyPr wrap="square" rtlCol="0">
                <a:spAutoFit/>
              </a:bodyPr>
              <a:lstStyle/>
              <a:p>
                <a:pPr algn="ctr"/>
                <a:r>
                  <a:rPr lang="en-US" sz="1400" b="1" dirty="0"/>
                  <a:t>Christopher A. Lawrence</a:t>
                </a:r>
              </a:p>
              <a:p>
                <a:pPr algn="ctr"/>
                <a:r>
                  <a:rPr lang="en-US" sz="1400" b="1" dirty="0"/>
                  <a:t>CEO  (IN PLACE)</a:t>
                </a:r>
              </a:p>
            </p:txBody>
          </p:sp>
          <p:cxnSp>
            <p:nvCxnSpPr>
              <p:cNvPr id="39" name="Straight Connector 38">
                <a:extLst>
                  <a:ext uri="{FF2B5EF4-FFF2-40B4-BE49-F238E27FC236}">
                    <a16:creationId xmlns:a16="http://schemas.microsoft.com/office/drawing/2014/main" id="{30341F72-9655-4BEF-ABC2-CFDB53E40131}"/>
                  </a:ext>
                </a:extLst>
              </p:cNvPr>
              <p:cNvCxnSpPr>
                <a:stCxn id="21" idx="1"/>
                <a:endCxn id="21" idx="1"/>
              </p:cNvCxnSpPr>
              <p:nvPr/>
            </p:nvCxnSpPr>
            <p:spPr>
              <a:xfrm>
                <a:off x="4974334" y="1597168"/>
                <a:ext cx="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8ACA11FD-4795-4CFA-96FF-129A03214975}"/>
                </a:ext>
              </a:extLst>
            </p:cNvPr>
            <p:cNvCxnSpPr>
              <a:cxnSpLocks/>
            </p:cNvCxnSpPr>
            <p:nvPr/>
          </p:nvCxnSpPr>
          <p:spPr>
            <a:xfrm flipV="1">
              <a:off x="5229015" y="1498994"/>
              <a:ext cx="3252468" cy="26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6B3BA3-3027-4D40-8D1A-45122DB7A3CF}"/>
                </a:ext>
              </a:extLst>
            </p:cNvPr>
            <p:cNvCxnSpPr>
              <a:cxnSpLocks/>
            </p:cNvCxnSpPr>
            <p:nvPr/>
          </p:nvCxnSpPr>
          <p:spPr>
            <a:xfrm flipV="1">
              <a:off x="8468911" y="1495975"/>
              <a:ext cx="0" cy="1195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0784B9-C268-48E8-AF8E-38661F09B3E8}"/>
                </a:ext>
              </a:extLst>
            </p:cNvPr>
            <p:cNvSpPr txBox="1"/>
            <p:nvPr/>
          </p:nvSpPr>
          <p:spPr>
            <a:xfrm>
              <a:off x="9098389" y="156367"/>
              <a:ext cx="2767745" cy="2308324"/>
            </a:xfrm>
            <a:prstGeom prst="rect">
              <a:avLst/>
            </a:prstGeom>
            <a:noFill/>
            <a:ln>
              <a:solidFill>
                <a:schemeClr val="tx1"/>
              </a:solidFill>
            </a:ln>
          </p:spPr>
          <p:txBody>
            <a:bodyPr wrap="none" rtlCol="0">
              <a:spAutoFit/>
            </a:bodyPr>
            <a:lstStyle/>
            <a:p>
              <a:pPr algn="ctr"/>
              <a:r>
                <a:rPr lang="en-US" sz="1200" b="1" u="sng" dirty="0"/>
                <a:t>Concept: Growth Order</a:t>
              </a:r>
            </a:p>
            <a:p>
              <a:pPr marL="342900" indent="-342900">
                <a:buAutoNum type="arabicPeriod"/>
              </a:pPr>
              <a:r>
                <a:rPr lang="en-US" sz="1200" dirty="0"/>
                <a:t>Executive Director</a:t>
              </a:r>
            </a:p>
            <a:p>
              <a:pPr marL="342900" indent="-342900">
                <a:buAutoNum type="arabicPeriod"/>
              </a:pPr>
              <a:r>
                <a:rPr lang="en-US" sz="1200" dirty="0"/>
                <a:t>Fundraising Manager</a:t>
              </a:r>
            </a:p>
            <a:p>
              <a:pPr marL="342900" indent="-342900">
                <a:buAutoNum type="arabicPeriod"/>
              </a:pPr>
              <a:r>
                <a:rPr lang="en-US" sz="1200" dirty="0"/>
                <a:t>Administrative Assistants</a:t>
              </a:r>
            </a:p>
            <a:p>
              <a:pPr marL="342900" indent="-342900">
                <a:buAutoNum type="arabicPeriod"/>
              </a:pPr>
              <a:r>
                <a:rPr lang="en-US" sz="1200" dirty="0"/>
                <a:t>Interns (8) Research Volunteers (50)</a:t>
              </a:r>
            </a:p>
            <a:p>
              <a:pPr marL="342900" indent="-342900">
                <a:buAutoNum type="arabicPeriod"/>
              </a:pPr>
              <a:r>
                <a:rPr lang="en-US" sz="1200" dirty="0"/>
                <a:t>Fundraising Manager</a:t>
              </a:r>
            </a:p>
            <a:p>
              <a:pPr marL="342900" indent="-342900">
                <a:buAutoNum type="arabicPeriod"/>
              </a:pPr>
              <a:r>
                <a:rPr lang="en-US" sz="1200" dirty="0"/>
                <a:t>Research Associates (10)</a:t>
              </a:r>
            </a:p>
            <a:p>
              <a:pPr marL="342900" indent="-342900">
                <a:buAutoNum type="arabicPeriod"/>
              </a:pPr>
              <a:r>
                <a:rPr lang="en-US" sz="1200" dirty="0"/>
                <a:t>Research Analysts</a:t>
              </a:r>
            </a:p>
            <a:p>
              <a:pPr marL="342900" indent="-342900">
                <a:buAutoNum type="arabicPeriod"/>
              </a:pPr>
              <a:r>
                <a:rPr lang="en-US" sz="1200" dirty="0"/>
                <a:t>Manager</a:t>
              </a:r>
            </a:p>
            <a:p>
              <a:pPr marL="342900" indent="-342900">
                <a:buAutoNum type="arabicPeriod"/>
              </a:pPr>
              <a:r>
                <a:rPr lang="en-US" sz="1200" dirty="0"/>
                <a:t>CIO</a:t>
              </a:r>
            </a:p>
            <a:p>
              <a:pPr marL="342900" indent="-342900">
                <a:buAutoNum type="arabicPeriod"/>
              </a:pPr>
              <a:r>
                <a:rPr lang="en-US" sz="1200" dirty="0"/>
                <a:t>IT Manager</a:t>
              </a:r>
            </a:p>
            <a:p>
              <a:pPr marL="342900" indent="-342900">
                <a:buAutoNum type="arabicPeriod"/>
              </a:pPr>
              <a:r>
                <a:rPr lang="en-US" sz="1200" dirty="0"/>
                <a:t>CFO</a:t>
              </a:r>
            </a:p>
          </p:txBody>
        </p:sp>
      </p:grpSp>
    </p:spTree>
    <p:extLst>
      <p:ext uri="{BB962C8B-B14F-4D97-AF65-F5344CB8AC3E}">
        <p14:creationId xmlns:p14="http://schemas.microsoft.com/office/powerpoint/2010/main" val="2643527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6F87AF-BC84-4B28-9F8D-C2042C399E48}"/>
              </a:ext>
            </a:extLst>
          </p:cNvPr>
          <p:cNvGrpSpPr/>
          <p:nvPr/>
        </p:nvGrpSpPr>
        <p:grpSpPr>
          <a:xfrm>
            <a:off x="0" y="-31098"/>
            <a:ext cx="12015513" cy="6861568"/>
            <a:chOff x="0" y="-31098"/>
            <a:chExt cx="12015513" cy="6861568"/>
          </a:xfrm>
        </p:grpSpPr>
        <p:grpSp>
          <p:nvGrpSpPr>
            <p:cNvPr id="79" name="Group 78">
              <a:extLst>
                <a:ext uri="{FF2B5EF4-FFF2-40B4-BE49-F238E27FC236}">
                  <a16:creationId xmlns:a16="http://schemas.microsoft.com/office/drawing/2014/main" id="{0A612B57-F429-4E58-BB4D-44EEBAE7B90C}"/>
                </a:ext>
              </a:extLst>
            </p:cNvPr>
            <p:cNvGrpSpPr/>
            <p:nvPr/>
          </p:nvGrpSpPr>
          <p:grpSpPr>
            <a:xfrm>
              <a:off x="3947883" y="477061"/>
              <a:ext cx="4296229" cy="1185675"/>
              <a:chOff x="3947885" y="836907"/>
              <a:chExt cx="4296229" cy="1185675"/>
            </a:xfrm>
          </p:grpSpPr>
          <p:grpSp>
            <p:nvGrpSpPr>
              <p:cNvPr id="74" name="Group 73">
                <a:extLst>
                  <a:ext uri="{FF2B5EF4-FFF2-40B4-BE49-F238E27FC236}">
                    <a16:creationId xmlns:a16="http://schemas.microsoft.com/office/drawing/2014/main" id="{4B5B94C7-C9A1-41D2-980F-FD73C069ED9E}"/>
                  </a:ext>
                </a:extLst>
              </p:cNvPr>
              <p:cNvGrpSpPr/>
              <p:nvPr/>
            </p:nvGrpSpPr>
            <p:grpSpPr>
              <a:xfrm>
                <a:off x="4129264" y="955483"/>
                <a:ext cx="3873247" cy="977570"/>
                <a:chOff x="4608236" y="4525997"/>
                <a:chExt cx="3873247" cy="977570"/>
              </a:xfrm>
            </p:grpSpPr>
            <p:cxnSp>
              <p:nvCxnSpPr>
                <p:cNvPr id="38" name="Straight Connector 37">
                  <a:extLst>
                    <a:ext uri="{FF2B5EF4-FFF2-40B4-BE49-F238E27FC236}">
                      <a16:creationId xmlns:a16="http://schemas.microsoft.com/office/drawing/2014/main" id="{99323189-6C93-4CC1-B8F4-840F4BFDDF5B}"/>
                    </a:ext>
                  </a:extLst>
                </p:cNvPr>
                <p:cNvCxnSpPr>
                  <a:cxnSpLocks/>
                </p:cNvCxnSpPr>
                <p:nvPr/>
              </p:nvCxnSpPr>
              <p:spPr>
                <a:xfrm flipH="1">
                  <a:off x="5513038" y="4525997"/>
                  <a:ext cx="2056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EBF9D1C-42EB-4C8D-9A7F-4196FEE47A3C}"/>
                    </a:ext>
                  </a:extLst>
                </p:cNvPr>
                <p:cNvSpPr/>
                <p:nvPr/>
              </p:nvSpPr>
              <p:spPr>
                <a:xfrm>
                  <a:off x="6657422" y="4732362"/>
                  <a:ext cx="1824061"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EC33AFB-372D-44CB-B087-DBBE447D671A}"/>
                    </a:ext>
                  </a:extLst>
                </p:cNvPr>
                <p:cNvSpPr txBox="1"/>
                <p:nvPr/>
              </p:nvSpPr>
              <p:spPr>
                <a:xfrm>
                  <a:off x="6684894" y="4749076"/>
                  <a:ext cx="1779333" cy="523220"/>
                </a:xfrm>
                <a:prstGeom prst="rect">
                  <a:avLst/>
                </a:prstGeom>
                <a:noFill/>
              </p:spPr>
              <p:txBody>
                <a:bodyPr wrap="none" rtlCol="0">
                  <a:spAutoFit/>
                </a:bodyPr>
                <a:lstStyle/>
                <a:p>
                  <a:pPr algn="ctr"/>
                  <a:r>
                    <a:rPr lang="en-US" sz="1400" b="1" dirty="0"/>
                    <a:t> Research Volunteers </a:t>
                  </a:r>
                </a:p>
                <a:p>
                  <a:pPr algn="ctr"/>
                  <a:r>
                    <a:rPr lang="en-US" sz="1400" b="1" dirty="0"/>
                    <a:t>(Fifty)</a:t>
                  </a:r>
                  <a:endParaRPr lang="en-US" sz="1400" b="1" dirty="0">
                    <a:highlight>
                      <a:srgbClr val="FFFF00"/>
                    </a:highlight>
                  </a:endParaRPr>
                </a:p>
              </p:txBody>
            </p:sp>
            <p:sp>
              <p:nvSpPr>
                <p:cNvPr id="41" name="Rectangle 40">
                  <a:extLst>
                    <a:ext uri="{FF2B5EF4-FFF2-40B4-BE49-F238E27FC236}">
                      <a16:creationId xmlns:a16="http://schemas.microsoft.com/office/drawing/2014/main" id="{563EFD75-9379-4DDB-A1F2-CEAA383B3BF2}"/>
                    </a:ext>
                  </a:extLst>
                </p:cNvPr>
                <p:cNvSpPr/>
                <p:nvPr/>
              </p:nvSpPr>
              <p:spPr>
                <a:xfrm>
                  <a:off x="4608236" y="4723468"/>
                  <a:ext cx="1824061" cy="780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F9B2B8B-CE7B-4617-A7F1-4510FCA07819}"/>
                    </a:ext>
                  </a:extLst>
                </p:cNvPr>
                <p:cNvSpPr txBox="1"/>
                <p:nvPr/>
              </p:nvSpPr>
              <p:spPr>
                <a:xfrm>
                  <a:off x="4688159" y="4740182"/>
                  <a:ext cx="1674433" cy="738664"/>
                </a:xfrm>
                <a:prstGeom prst="rect">
                  <a:avLst/>
                </a:prstGeom>
                <a:noFill/>
              </p:spPr>
              <p:txBody>
                <a:bodyPr wrap="none" rtlCol="0">
                  <a:spAutoFit/>
                </a:bodyPr>
                <a:lstStyle/>
                <a:p>
                  <a:pPr algn="ctr"/>
                  <a:r>
                    <a:rPr lang="en-US" sz="1400" b="1" dirty="0"/>
                    <a:t>Research Associates</a:t>
                  </a:r>
                </a:p>
                <a:p>
                  <a:pPr algn="ctr"/>
                  <a:r>
                    <a:rPr lang="en-US" sz="1400" b="1" dirty="0" err="1"/>
                    <a:t>Ph.D</a:t>
                  </a:r>
                  <a:r>
                    <a:rPr lang="en-US" sz="1400" b="1" dirty="0"/>
                    <a:t>/M.D. Level </a:t>
                  </a:r>
                </a:p>
                <a:p>
                  <a:pPr algn="ctr"/>
                  <a:r>
                    <a:rPr lang="en-US" sz="1400" b="1" dirty="0"/>
                    <a:t>(Ten)</a:t>
                  </a:r>
                  <a:endParaRPr lang="en-US" sz="1400" b="1" dirty="0">
                    <a:highlight>
                      <a:srgbClr val="FFFF00"/>
                    </a:highlight>
                  </a:endParaRPr>
                </a:p>
              </p:txBody>
            </p:sp>
            <p:cxnSp>
              <p:nvCxnSpPr>
                <p:cNvPr id="43" name="Straight Connector 42">
                  <a:extLst>
                    <a:ext uri="{FF2B5EF4-FFF2-40B4-BE49-F238E27FC236}">
                      <a16:creationId xmlns:a16="http://schemas.microsoft.com/office/drawing/2014/main" id="{023A905B-89AD-467E-9F37-CE1DD4C30B73}"/>
                    </a:ext>
                  </a:extLst>
                </p:cNvPr>
                <p:cNvCxnSpPr>
                  <a:cxnSpLocks/>
                </p:cNvCxnSpPr>
                <p:nvPr/>
              </p:nvCxnSpPr>
              <p:spPr>
                <a:xfrm flipV="1">
                  <a:off x="7569452" y="4529353"/>
                  <a:ext cx="0" cy="210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BBE8E3-C85D-46BE-B94C-7016133F5033}"/>
                    </a:ext>
                  </a:extLst>
                </p:cNvPr>
                <p:cNvCxnSpPr>
                  <a:cxnSpLocks/>
                </p:cNvCxnSpPr>
                <p:nvPr/>
              </p:nvCxnSpPr>
              <p:spPr>
                <a:xfrm flipV="1">
                  <a:off x="5513038" y="4525997"/>
                  <a:ext cx="0" cy="210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48CCC8A1-03F4-49B2-8D81-6C04F447F7B3}"/>
                  </a:ext>
                </a:extLst>
              </p:cNvPr>
              <p:cNvSpPr/>
              <p:nvPr/>
            </p:nvSpPr>
            <p:spPr>
              <a:xfrm>
                <a:off x="3947885" y="836907"/>
                <a:ext cx="4296229" cy="118567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3A98CD33-AF97-41CE-B7B2-CC2DFBA2F9A9}"/>
                </a:ext>
              </a:extLst>
            </p:cNvPr>
            <p:cNvSpPr txBox="1"/>
            <p:nvPr/>
          </p:nvSpPr>
          <p:spPr>
            <a:xfrm>
              <a:off x="2529156" y="-31098"/>
              <a:ext cx="6758260" cy="461665"/>
            </a:xfrm>
            <a:prstGeom prst="rect">
              <a:avLst/>
            </a:prstGeom>
            <a:noFill/>
          </p:spPr>
          <p:txBody>
            <a:bodyPr wrap="none" rtlCol="0">
              <a:spAutoFit/>
            </a:bodyPr>
            <a:lstStyle/>
            <a:p>
              <a:r>
                <a:rPr lang="en-US" sz="2400" b="1" u="sng" dirty="0"/>
                <a:t>The Elite Research Fellows and Research Volunteers</a:t>
              </a:r>
            </a:p>
          </p:txBody>
        </p:sp>
        <p:sp>
          <p:nvSpPr>
            <p:cNvPr id="78" name="TextBox 77">
              <a:extLst>
                <a:ext uri="{FF2B5EF4-FFF2-40B4-BE49-F238E27FC236}">
                  <a16:creationId xmlns:a16="http://schemas.microsoft.com/office/drawing/2014/main" id="{32624EDB-9A30-4BD8-BCE7-42F99750BC38}"/>
                </a:ext>
              </a:extLst>
            </p:cNvPr>
            <p:cNvSpPr txBox="1"/>
            <p:nvPr/>
          </p:nvSpPr>
          <p:spPr>
            <a:xfrm>
              <a:off x="0" y="1813712"/>
              <a:ext cx="12015513" cy="5016758"/>
            </a:xfrm>
            <a:prstGeom prst="rect">
              <a:avLst/>
            </a:prstGeom>
            <a:noFill/>
          </p:spPr>
          <p:txBody>
            <a:bodyPr wrap="square" rtlCol="0">
              <a:spAutoFit/>
            </a:bodyPr>
            <a:lstStyle/>
            <a:p>
              <a:r>
                <a:rPr lang="en-US" sz="1600" b="1" dirty="0"/>
                <a:t>The survival of almost every non-profit is directly linked to it’s volunteers and associates.   This includes the Board of Directors.</a:t>
              </a:r>
            </a:p>
            <a:p>
              <a:endParaRPr lang="en-US" sz="800" b="1" dirty="0"/>
            </a:p>
            <a:p>
              <a:r>
                <a:rPr lang="en-US" sz="1600" b="1" dirty="0"/>
                <a:t>These 60 elite professionals are as critical to the future of the Trevor Dupuy Institute as the 20 full time staff and  need to be precisely always viewed in this manner by the Board of Directors, Staff Leadership, and the staff themselves.   These Fellows and Research volunteers will report to and operate 100% under the Director of Research, and will not be independent or self directing players – EVER.   But the recruitment AND retention of these vital professionals will be foundational to the enduring success of the institute.</a:t>
              </a:r>
            </a:p>
            <a:p>
              <a:endParaRPr lang="en-US" sz="800" b="1" dirty="0"/>
            </a:p>
            <a:p>
              <a:r>
                <a:rPr lang="en-US" sz="1600" b="1" dirty="0"/>
                <a:t>The emphasis MUST be on quality not quantity.   Exacting requirements must be established for entry, and careful efforts to recruit elite professionals in both of these categories must be expended.    UCMJ type conduct expectations must be clear and enforced at all times.  The objective is for this 60-person force to be elite, motivated about the TDI mission, and motivated about substantively contributing to same.</a:t>
              </a:r>
            </a:p>
            <a:p>
              <a:endParaRPr lang="en-US" sz="800" b="1" dirty="0"/>
            </a:p>
            <a:p>
              <a:r>
                <a:rPr lang="en-US" sz="1600" b="1" dirty="0"/>
                <a:t>The Research Associates will be both compensated and non-compensated in their duties.   They may blend with TDI full time research staff to co-author articles and other published works, including those which may be either contracted or grant funded.  They may independently or jointly author as specified researchers of the TDI.  These professionals may be faculty or adjunct faculty, retired Senior military leaders with TDI relevant qualifications and distinguished military careers,  or others outside these boundaries who meet the “TDI Elite” requirements.</a:t>
              </a:r>
            </a:p>
            <a:p>
              <a:endParaRPr lang="en-US" sz="800" b="1" dirty="0"/>
            </a:p>
            <a:p>
              <a:r>
                <a:rPr lang="en-US" sz="1600" b="1" dirty="0"/>
                <a:t>The Research Volunteers will generally be non-compensated in their duties.    Their efforts will be focused on creating “small products of </a:t>
              </a:r>
            </a:p>
            <a:p>
              <a:r>
                <a:rPr lang="en-US" sz="1600" b="1" dirty="0"/>
                <a:t>substantial impact”.    The emphasis here will be less on replicating the VOLUME of major published book nature, but on other priceless</a:t>
              </a:r>
            </a:p>
            <a:p>
              <a:r>
                <a:rPr lang="en-US" sz="1600" b="1" dirty="0"/>
                <a:t>Documents, video’s, posters, and other products of substantial impact to the TDI audience.  These volunteers will best be organized into small teams to create higher success likelihood (“Together Each Achieves More”) while allowing single person efforts when opted for by the Director of Research.</a:t>
              </a:r>
            </a:p>
          </p:txBody>
        </p:sp>
      </p:grpSp>
    </p:spTree>
    <p:extLst>
      <p:ext uri="{BB962C8B-B14F-4D97-AF65-F5344CB8AC3E}">
        <p14:creationId xmlns:p14="http://schemas.microsoft.com/office/powerpoint/2010/main" val="52134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EBEE1A-1424-4479-82CF-257917902A62}"/>
              </a:ext>
            </a:extLst>
          </p:cNvPr>
          <p:cNvGrpSpPr/>
          <p:nvPr/>
        </p:nvGrpSpPr>
        <p:grpSpPr>
          <a:xfrm>
            <a:off x="-38856" y="72262"/>
            <a:ext cx="12068302" cy="6849074"/>
            <a:chOff x="-38856" y="72262"/>
            <a:chExt cx="12068302" cy="6849074"/>
          </a:xfrm>
        </p:grpSpPr>
        <p:grpSp>
          <p:nvGrpSpPr>
            <p:cNvPr id="15" name="Group 14">
              <a:extLst>
                <a:ext uri="{FF2B5EF4-FFF2-40B4-BE49-F238E27FC236}">
                  <a16:creationId xmlns:a16="http://schemas.microsoft.com/office/drawing/2014/main" id="{35762DC8-03DA-4B9C-B697-3081FF4CD161}"/>
                </a:ext>
              </a:extLst>
            </p:cNvPr>
            <p:cNvGrpSpPr/>
            <p:nvPr/>
          </p:nvGrpSpPr>
          <p:grpSpPr>
            <a:xfrm>
              <a:off x="10205385" y="86341"/>
              <a:ext cx="1824061" cy="523220"/>
              <a:chOff x="6178448" y="755507"/>
              <a:chExt cx="1824061" cy="523220"/>
            </a:xfrm>
          </p:grpSpPr>
          <p:sp>
            <p:nvSpPr>
              <p:cNvPr id="8" name="Rectangle 7">
                <a:extLst>
                  <a:ext uri="{FF2B5EF4-FFF2-40B4-BE49-F238E27FC236}">
                    <a16:creationId xmlns:a16="http://schemas.microsoft.com/office/drawing/2014/main" id="{582F45C5-8861-441B-9C1E-8C0EA721CD0C}"/>
                  </a:ext>
                </a:extLst>
              </p:cNvPr>
              <p:cNvSpPr/>
              <p:nvPr/>
            </p:nvSpPr>
            <p:spPr>
              <a:xfrm>
                <a:off x="6178448" y="755508"/>
                <a:ext cx="1824061"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467B98-3E76-416C-815C-3D3BF6C78F85}"/>
                  </a:ext>
                </a:extLst>
              </p:cNvPr>
              <p:cNvSpPr txBox="1"/>
              <p:nvPr/>
            </p:nvSpPr>
            <p:spPr>
              <a:xfrm>
                <a:off x="6178448" y="755507"/>
                <a:ext cx="1779333" cy="523220"/>
              </a:xfrm>
              <a:prstGeom prst="rect">
                <a:avLst/>
              </a:prstGeom>
              <a:noFill/>
            </p:spPr>
            <p:txBody>
              <a:bodyPr wrap="none" rtlCol="0">
                <a:spAutoFit/>
              </a:bodyPr>
              <a:lstStyle/>
              <a:p>
                <a:pPr algn="ctr"/>
                <a:r>
                  <a:rPr lang="en-US" sz="1400" b="1" dirty="0"/>
                  <a:t> Research Volunteers </a:t>
                </a:r>
              </a:p>
              <a:p>
                <a:pPr algn="ctr"/>
                <a:r>
                  <a:rPr lang="en-US" sz="1400" b="1" dirty="0"/>
                  <a:t>(Fifty)</a:t>
                </a:r>
                <a:endParaRPr lang="en-US" sz="1400" b="1" dirty="0">
                  <a:highlight>
                    <a:srgbClr val="FFFF00"/>
                  </a:highlight>
                </a:endParaRPr>
              </a:p>
            </p:txBody>
          </p:sp>
        </p:grpSp>
        <p:sp>
          <p:nvSpPr>
            <p:cNvPr id="14" name="TextBox 13">
              <a:extLst>
                <a:ext uri="{FF2B5EF4-FFF2-40B4-BE49-F238E27FC236}">
                  <a16:creationId xmlns:a16="http://schemas.microsoft.com/office/drawing/2014/main" id="{25D0AB45-974B-4B9D-AFB4-366BFBB40D30}"/>
                </a:ext>
              </a:extLst>
            </p:cNvPr>
            <p:cNvSpPr txBox="1"/>
            <p:nvPr/>
          </p:nvSpPr>
          <p:spPr>
            <a:xfrm>
              <a:off x="2596114" y="72262"/>
              <a:ext cx="6769354" cy="461665"/>
            </a:xfrm>
            <a:prstGeom prst="rect">
              <a:avLst/>
            </a:prstGeom>
            <a:noFill/>
          </p:spPr>
          <p:txBody>
            <a:bodyPr wrap="none" rtlCol="0">
              <a:spAutoFit/>
            </a:bodyPr>
            <a:lstStyle/>
            <a:p>
              <a:r>
                <a:rPr lang="en-US" sz="2400" b="1" u="sng" dirty="0"/>
                <a:t>The Elite Research Volunteers Teams and Product(s)</a:t>
              </a:r>
            </a:p>
          </p:txBody>
        </p:sp>
        <p:sp>
          <p:nvSpPr>
            <p:cNvPr id="17" name="TextBox 16">
              <a:extLst>
                <a:ext uri="{FF2B5EF4-FFF2-40B4-BE49-F238E27FC236}">
                  <a16:creationId xmlns:a16="http://schemas.microsoft.com/office/drawing/2014/main" id="{50ED855C-44E1-47CB-87B6-8D5E3498ED57}"/>
                </a:ext>
              </a:extLst>
            </p:cNvPr>
            <p:cNvSpPr txBox="1"/>
            <p:nvPr/>
          </p:nvSpPr>
          <p:spPr>
            <a:xfrm>
              <a:off x="90933" y="196857"/>
              <a:ext cx="2288575" cy="369332"/>
            </a:xfrm>
            <a:prstGeom prst="rect">
              <a:avLst/>
            </a:prstGeom>
            <a:noFill/>
          </p:spPr>
          <p:txBody>
            <a:bodyPr wrap="none" rtlCol="0">
              <a:spAutoFit/>
            </a:bodyPr>
            <a:lstStyle/>
            <a:p>
              <a:r>
                <a:rPr lang="en-US" b="1" u="sng" dirty="0"/>
                <a:t>Teams (3-7 Personnel)</a:t>
              </a:r>
            </a:p>
          </p:txBody>
        </p:sp>
        <p:sp>
          <p:nvSpPr>
            <p:cNvPr id="18" name="TextBox 17">
              <a:extLst>
                <a:ext uri="{FF2B5EF4-FFF2-40B4-BE49-F238E27FC236}">
                  <a16:creationId xmlns:a16="http://schemas.microsoft.com/office/drawing/2014/main" id="{1D565AF4-3553-47A6-BBFA-F7F4B600560B}"/>
                </a:ext>
              </a:extLst>
            </p:cNvPr>
            <p:cNvSpPr txBox="1"/>
            <p:nvPr/>
          </p:nvSpPr>
          <p:spPr>
            <a:xfrm>
              <a:off x="-38856" y="596528"/>
              <a:ext cx="11961582" cy="6324808"/>
            </a:xfrm>
            <a:prstGeom prst="rect">
              <a:avLst/>
            </a:prstGeom>
            <a:noFill/>
          </p:spPr>
          <p:txBody>
            <a:bodyPr wrap="square" rtlCol="0">
              <a:spAutoFit/>
            </a:bodyPr>
            <a:lstStyle/>
            <a:p>
              <a:pPr marL="342900" indent="-342900">
                <a:buAutoNum type="arabicPeriod"/>
              </a:pPr>
              <a:r>
                <a:rPr lang="en-US" sz="1500" b="1" u="sng" dirty="0"/>
                <a:t>VIDEO TEAMS:  </a:t>
              </a:r>
              <a:r>
                <a:rPr lang="en-US" sz="1500" b="1" dirty="0"/>
                <a:t>The Video team will produce videos advancing the TDI mission.    The average video length will be 5-20 minutes, with allowable exceptions as authorized by the Director of Research.   This videos will be targeted for YOU-TUBE, with the objective of attaining 250,000 International You-Tube subscribers yielding an annual income of $50,000.   However, the IMPACT of these video’s will be of FAR GREATER annual impact in terms of prestige and “marketing” of the TDI.    In addition, the video’s will be available through the TDI website, and additionally, will be sold in “Annual Compilations” each year as an additional fundraising tool, as well as being sold in “Decade Compilations”.     Additionally, Video Teams may be tasked with near term educational videos on a wide range of topics in direct support of Active Military leaders who are members of TDI who have requested same from the TDI, subject to approval of the Director of Research.</a:t>
              </a:r>
            </a:p>
            <a:p>
              <a:pPr marL="342900" indent="-342900">
                <a:buAutoNum type="arabicPeriod"/>
              </a:pPr>
              <a:r>
                <a:rPr lang="en-US" sz="1500" b="1" u="sng" dirty="0"/>
                <a:t>REPORT TEAMS</a:t>
              </a:r>
              <a:r>
                <a:rPr lang="en-US" sz="1500" b="1" dirty="0"/>
                <a:t>: Near identical to above but focused on 1–8-page open-source rapid reports of current relevance or alternatively historic relevance.  These reports will include graphics and maps as warranted but will be focused on rapid impact(s) more suitable for volunteer production and rapid outputs.   These may include taskings of reports on a wide range of topics in direct support of Active TDI Military leader members who are members of TDI who have requested same from the TDI, subject to approval of the Director of Research.</a:t>
              </a:r>
            </a:p>
            <a:p>
              <a:pPr marL="342900" indent="-342900">
                <a:buAutoNum type="arabicPeriod"/>
              </a:pPr>
              <a:r>
                <a:rPr lang="en-US" sz="1500" b="1" u="sng" dirty="0"/>
                <a:t>POSTER TEAMS</a:t>
              </a:r>
              <a:r>
                <a:rPr lang="en-US" sz="1500" b="1" dirty="0"/>
                <a:t>:  Informational Posters of frameable military value will be produced by poster teams.  These will be distributed by PDF Free to TDI members and will additionally be offered for sale globally.  These will include historical research and contemporary issues.</a:t>
              </a:r>
            </a:p>
            <a:p>
              <a:pPr marL="342900" indent="-342900">
                <a:buAutoNum type="arabicPeriod"/>
              </a:pPr>
              <a:r>
                <a:rPr lang="en-US" sz="1500" b="1" u="sng" dirty="0"/>
                <a:t>WEBINAR TEAMS: </a:t>
              </a:r>
              <a:r>
                <a:rPr lang="en-US" sz="1500" b="1" dirty="0"/>
                <a:t>This small team will work with other teams to establish webinars promoting TDI products globally that emerge from the Research Volunteer efforts.    This is a critical small team that will be permanently established and become masters of global webinars.</a:t>
              </a:r>
              <a:endParaRPr lang="en-US" sz="1500" b="1" u="sng" dirty="0"/>
            </a:p>
            <a:p>
              <a:pPr marL="342900" indent="-342900">
                <a:buAutoNum type="arabicPeriod"/>
              </a:pPr>
              <a:r>
                <a:rPr lang="en-US" sz="1500" b="1" u="sng" dirty="0"/>
                <a:t>SPECIAL MISSION TEAMS: </a:t>
              </a:r>
              <a:r>
                <a:rPr lang="en-US" sz="1500" b="1" dirty="0"/>
                <a:t>Out of the box assignments can be tasked when justified.</a:t>
              </a:r>
            </a:p>
            <a:p>
              <a:pPr marL="342900" indent="-342900">
                <a:buAutoNum type="arabicPeriod"/>
              </a:pPr>
              <a:r>
                <a:rPr lang="en-US" sz="1500" b="1" u="sng" dirty="0"/>
                <a:t>BLENDED TEAMS: </a:t>
              </a:r>
              <a:r>
                <a:rPr lang="en-US" sz="1500" b="1" dirty="0"/>
                <a:t>Any combination of the above can be created when justified.</a:t>
              </a:r>
            </a:p>
            <a:p>
              <a:pPr marL="342900" indent="-342900">
                <a:buAutoNum type="arabicPeriod"/>
              </a:pPr>
              <a:r>
                <a:rPr lang="en-US" sz="1500" b="1" u="sng" dirty="0"/>
                <a:t>RECRUITMENT TEAMS: </a:t>
              </a:r>
              <a:r>
                <a:rPr lang="en-US" sz="1500" b="1" dirty="0"/>
                <a:t>These teams will be assembled for brief periods to focus on recruitment of Elite Researchers.  The objective of 50 is a must attain standard, but this objective does NOT need to be borne by the Director of Research AT ALL.  Instead, occasionally recruitment teams of Research Volunteers should be assembled for short duration periods when needed to maintain the size of the team.</a:t>
              </a:r>
            </a:p>
            <a:p>
              <a:pPr marL="342900" indent="-342900">
                <a:buAutoNum type="arabicPeriod"/>
              </a:pPr>
              <a:r>
                <a:rPr lang="en-US" sz="1500" b="1" u="sng" dirty="0"/>
                <a:t>LEADERSHIP TEAM: </a:t>
              </a:r>
              <a:r>
                <a:rPr lang="en-US" sz="1500" b="1" dirty="0"/>
                <a:t>Seven volunteers (from within the 50) should be selected to serve as the organizational leaders of the collective research volunteer group.  They should be specifically organized along the lines of the German General Staff, with a Commander, Chief of Staff, CSM, and S-1/2/3/4.  This leadership structure should internally lead the collective research volunteer effort, subject to approval of the Director of Research always.</a:t>
              </a:r>
            </a:p>
            <a:p>
              <a:pPr marL="342900" indent="-342900">
                <a:buAutoNum type="arabicPeriod"/>
              </a:pPr>
              <a:r>
                <a:rPr lang="en-US" sz="1500" b="1" u="sng" dirty="0"/>
                <a:t>“WORLD WAR 3”: </a:t>
              </a:r>
              <a:r>
                <a:rPr lang="en-US" sz="1500" dirty="0"/>
                <a:t> </a:t>
              </a:r>
              <a:r>
                <a:rPr lang="en-US" sz="1500" b="1" dirty="0"/>
                <a:t>Should a major durative war happen, 100% of this volunteer force could rapidly be transitioned to full time status to help augment DOD MRO operations.   TDI will contribute to preventing this from ever needing to happen, but the capacity needs to be built into this plan deliberately and up front and needs to be a specific element of recruiting.   TDI is a national resource, and a DOD resource. </a:t>
              </a:r>
              <a:endParaRPr lang="en-US" sz="1500" b="1" u="sng" dirty="0"/>
            </a:p>
          </p:txBody>
        </p:sp>
      </p:grpSp>
    </p:spTree>
    <p:extLst>
      <p:ext uri="{BB962C8B-B14F-4D97-AF65-F5344CB8AC3E}">
        <p14:creationId xmlns:p14="http://schemas.microsoft.com/office/powerpoint/2010/main" val="582727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519567-246C-4B1D-94DF-F3E78427A043}"/>
              </a:ext>
            </a:extLst>
          </p:cNvPr>
          <p:cNvGrpSpPr/>
          <p:nvPr/>
        </p:nvGrpSpPr>
        <p:grpSpPr>
          <a:xfrm>
            <a:off x="0" y="0"/>
            <a:ext cx="12019958" cy="6885081"/>
            <a:chOff x="0" y="0"/>
            <a:chExt cx="12019958" cy="6885081"/>
          </a:xfrm>
        </p:grpSpPr>
        <p:grpSp>
          <p:nvGrpSpPr>
            <p:cNvPr id="15" name="Group 14">
              <a:extLst>
                <a:ext uri="{FF2B5EF4-FFF2-40B4-BE49-F238E27FC236}">
                  <a16:creationId xmlns:a16="http://schemas.microsoft.com/office/drawing/2014/main" id="{35762DC8-03DA-4B9C-B697-3081FF4CD161}"/>
                </a:ext>
              </a:extLst>
            </p:cNvPr>
            <p:cNvGrpSpPr/>
            <p:nvPr/>
          </p:nvGrpSpPr>
          <p:grpSpPr>
            <a:xfrm>
              <a:off x="10195897" y="103165"/>
              <a:ext cx="1824061" cy="523220"/>
              <a:chOff x="6178448" y="755507"/>
              <a:chExt cx="1824061" cy="523220"/>
            </a:xfrm>
          </p:grpSpPr>
          <p:sp>
            <p:nvSpPr>
              <p:cNvPr id="8" name="Rectangle 7">
                <a:extLst>
                  <a:ext uri="{FF2B5EF4-FFF2-40B4-BE49-F238E27FC236}">
                    <a16:creationId xmlns:a16="http://schemas.microsoft.com/office/drawing/2014/main" id="{582F45C5-8861-441B-9C1E-8C0EA721CD0C}"/>
                  </a:ext>
                </a:extLst>
              </p:cNvPr>
              <p:cNvSpPr/>
              <p:nvPr/>
            </p:nvSpPr>
            <p:spPr>
              <a:xfrm>
                <a:off x="6178448" y="755508"/>
                <a:ext cx="1824061" cy="52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467B98-3E76-416C-815C-3D3BF6C78F85}"/>
                  </a:ext>
                </a:extLst>
              </p:cNvPr>
              <p:cNvSpPr txBox="1"/>
              <p:nvPr/>
            </p:nvSpPr>
            <p:spPr>
              <a:xfrm>
                <a:off x="6178448" y="755507"/>
                <a:ext cx="1779333" cy="523220"/>
              </a:xfrm>
              <a:prstGeom prst="rect">
                <a:avLst/>
              </a:prstGeom>
              <a:noFill/>
            </p:spPr>
            <p:txBody>
              <a:bodyPr wrap="none" rtlCol="0">
                <a:spAutoFit/>
              </a:bodyPr>
              <a:lstStyle/>
              <a:p>
                <a:pPr algn="ctr"/>
                <a:r>
                  <a:rPr lang="en-US" sz="1400" b="1" dirty="0"/>
                  <a:t> Research Volunteers </a:t>
                </a:r>
              </a:p>
              <a:p>
                <a:pPr algn="ctr"/>
                <a:r>
                  <a:rPr lang="en-US" sz="1400" b="1" dirty="0"/>
                  <a:t>(Fifty)</a:t>
                </a:r>
                <a:endParaRPr lang="en-US" sz="1400" b="1" dirty="0">
                  <a:highlight>
                    <a:srgbClr val="FFFF00"/>
                  </a:highlight>
                </a:endParaRPr>
              </a:p>
            </p:txBody>
          </p:sp>
        </p:grpSp>
        <p:sp>
          <p:nvSpPr>
            <p:cNvPr id="14" name="TextBox 13">
              <a:extLst>
                <a:ext uri="{FF2B5EF4-FFF2-40B4-BE49-F238E27FC236}">
                  <a16:creationId xmlns:a16="http://schemas.microsoft.com/office/drawing/2014/main" id="{25D0AB45-974B-4B9D-AFB4-366BFBB40D30}"/>
                </a:ext>
              </a:extLst>
            </p:cNvPr>
            <p:cNvSpPr txBox="1"/>
            <p:nvPr/>
          </p:nvSpPr>
          <p:spPr>
            <a:xfrm>
              <a:off x="3252587" y="0"/>
              <a:ext cx="5831533" cy="461665"/>
            </a:xfrm>
            <a:prstGeom prst="rect">
              <a:avLst/>
            </a:prstGeom>
            <a:noFill/>
          </p:spPr>
          <p:txBody>
            <a:bodyPr wrap="none" rtlCol="0">
              <a:spAutoFit/>
            </a:bodyPr>
            <a:lstStyle/>
            <a:p>
              <a:r>
                <a:rPr lang="en-US" sz="2400" b="1" u="sng" dirty="0"/>
                <a:t>The Elite Research Volunteer Team Concepts</a:t>
              </a:r>
            </a:p>
          </p:txBody>
        </p:sp>
        <p:sp>
          <p:nvSpPr>
            <p:cNvPr id="18" name="TextBox 17">
              <a:extLst>
                <a:ext uri="{FF2B5EF4-FFF2-40B4-BE49-F238E27FC236}">
                  <a16:creationId xmlns:a16="http://schemas.microsoft.com/office/drawing/2014/main" id="{1D565AF4-3553-47A6-BBFA-F7F4B600560B}"/>
                </a:ext>
              </a:extLst>
            </p:cNvPr>
            <p:cNvSpPr txBox="1"/>
            <p:nvPr/>
          </p:nvSpPr>
          <p:spPr>
            <a:xfrm>
              <a:off x="0" y="791105"/>
              <a:ext cx="11961582" cy="6093976"/>
            </a:xfrm>
            <a:prstGeom prst="rect">
              <a:avLst/>
            </a:prstGeom>
            <a:noFill/>
          </p:spPr>
          <p:txBody>
            <a:bodyPr wrap="square" rtlCol="0">
              <a:spAutoFit/>
            </a:bodyPr>
            <a:lstStyle/>
            <a:p>
              <a:pPr marL="342900" indent="-342900">
                <a:buAutoNum type="arabicPeriod"/>
              </a:pPr>
              <a:r>
                <a:rPr lang="en-US" sz="1500" b="1" dirty="0"/>
                <a:t>There are great men and women who served the military passionately and then ran into their Mandatory Retirement Date (for the first time).  Many have  no need of post retirement jobs or income, but still have the desire to SERVE THE NATION.    There are many great men and women who have achieved Ph.D. status but are yet to be full time faculty in prestigious institutions as they someday soon will.  These academic professionals are striving to build relevant CV’s and published products upon which to demonstrate their abilities fully, as well as to expand their professional networks.   These two groups include professionals who want to contribute to the advancement of national security through historical or contemporary defense related research.  These are two target groups for recruitment specifically, although any outside these ranges who meet the TDI standards of an “Elite Research Volunteer” are welcome as volunteers subject to final approval of the Director of Research.</a:t>
              </a:r>
            </a:p>
            <a:p>
              <a:pPr marL="342900" indent="-342900">
                <a:buAutoNum type="arabicPeriod"/>
              </a:pPr>
              <a:r>
                <a:rPr lang="en-US" sz="1500" b="1" dirty="0"/>
                <a:t>This status does not come without recognition.  All Elite Researchers will be highlighted on the TDI website, have a TDI e-mail account, and will receive TDI specific business cards and individualized TDI “Note Stationary” and “TDI Envelopes” and “TDI Thank-You Cards” and “TDI Post-Cards”, and will be able to selectively engage in TDI missions to strengthen national defense.   Their individualized correspondence options will allow them to render thank-you notes, send snail mail impacts, and other actions in a professionally impressive manner further promoting TDI.</a:t>
              </a:r>
            </a:p>
            <a:p>
              <a:pPr marL="342900" indent="-342900">
                <a:buAutoNum type="arabicPeriod"/>
              </a:pPr>
              <a:r>
                <a:rPr lang="en-US" sz="1500" b="1" dirty="0"/>
                <a:t>This group MAY be expended beyond 50, but only in small numbers and only to ensure that 50 is maintained in expectation of annual turnover.</a:t>
              </a:r>
            </a:p>
            <a:p>
              <a:pPr marL="342900" indent="-342900">
                <a:buAutoNum type="arabicPeriod"/>
              </a:pPr>
              <a:r>
                <a:rPr lang="en-US" sz="1500" b="1" dirty="0"/>
                <a:t>This group will receive fiscal support for TDI related expenses and will not be expected to self fund major expenses, but all expenses will be approved by the Director of research.   The intent is NOT for this to be an EXPENSIVE element of TDI, but to actually be a “fundraising and friend raising and status raising and service enhancing” element of the TDI team, again to be valued AS EQUAL in importance to the 20 full time staff itself.   This group is a critical “treasure” of the TDI, and should absolutely be GLOBAL in nature, drawing upon some professionals from nations allied to the United States, with careful targeting of where these professionals are.   This group however will NEVER have security clearances or be involved in classified research of any type EVER.</a:t>
              </a:r>
            </a:p>
            <a:p>
              <a:pPr marL="342900" indent="-342900">
                <a:buAutoNum type="arabicPeriod"/>
              </a:pPr>
              <a:r>
                <a:rPr lang="en-US" sz="1500" b="1" dirty="0"/>
                <a:t>The  key factor in maintaining this group is the relationship balance between the Director of Research, the Volunteer “7 Leaders”, and the Volunteers.   It is incumbent on the “Volunteer 7 Leaders” to attain 50 elite researchers, and to ensure that those retained are “annual contributors” to the TDI.   What will not be acceptable is a volunteer “benefiting” from association without contributing visibly to the objectives of TDI during every year they are participating, with the exception of medical leave’s of absence or other officially approved leaves of absence.  Not all volunteers will be required to contribute equally, but all volunteers will be required to contribute ANNUALLY to maintain their volunteer status.    These are “elite” volunteers, who have requirements of their status.  This is not a place for lightweight volunteering, but one for substantive and national impact volunteering.</a:t>
              </a:r>
            </a:p>
            <a:p>
              <a:pPr marL="342900" indent="-342900">
                <a:buAutoNum type="arabicPeriod"/>
              </a:pPr>
              <a:r>
                <a:rPr lang="en-US" sz="1500" b="1" dirty="0"/>
                <a:t>Annually a recognition event should be held by Webinar to celebrate volunteer accomplishments and to recognize excellence accordingly.</a:t>
              </a:r>
            </a:p>
          </p:txBody>
        </p:sp>
      </p:grpSp>
    </p:spTree>
    <p:extLst>
      <p:ext uri="{BB962C8B-B14F-4D97-AF65-F5344CB8AC3E}">
        <p14:creationId xmlns:p14="http://schemas.microsoft.com/office/powerpoint/2010/main" val="1536872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60A19-8355-4EAC-8AF7-92B52D7B8E5A}"/>
              </a:ext>
            </a:extLst>
          </p:cNvPr>
          <p:cNvSpPr txBox="1"/>
          <p:nvPr/>
        </p:nvSpPr>
        <p:spPr>
          <a:xfrm>
            <a:off x="0" y="25360"/>
            <a:ext cx="12191999" cy="6771084"/>
          </a:xfrm>
          <a:prstGeom prst="rect">
            <a:avLst/>
          </a:prstGeom>
          <a:noFill/>
        </p:spPr>
        <p:txBody>
          <a:bodyPr wrap="square" rtlCol="0">
            <a:spAutoFit/>
          </a:bodyPr>
          <a:lstStyle/>
          <a:p>
            <a:pPr algn="ctr"/>
            <a:r>
              <a:rPr lang="en-US" sz="2400" b="1" u="sng" dirty="0"/>
              <a:t>SOLUTION 2: SOFTWARE CONVERSION EVALUATION</a:t>
            </a:r>
          </a:p>
          <a:p>
            <a:endParaRPr lang="en-US" dirty="0"/>
          </a:p>
          <a:p>
            <a:r>
              <a:rPr lang="en-US" b="1" dirty="0"/>
              <a:t>CHALLENGE: </a:t>
            </a:r>
            <a:r>
              <a:rPr lang="en-US" dirty="0"/>
              <a:t>The current DOS/PASCAL software upon which QJM/TNDM is built upon, needs to be upgraded.</a:t>
            </a:r>
          </a:p>
          <a:p>
            <a:endParaRPr lang="en-US" sz="1400" dirty="0"/>
          </a:p>
          <a:p>
            <a:r>
              <a:rPr lang="en-US" dirty="0"/>
              <a:t>This upgrade – as determined by 3 SME’s on IT technology “at my end”, can be done with MSQL open-source software.</a:t>
            </a:r>
          </a:p>
          <a:p>
            <a:endParaRPr lang="en-US" dirty="0"/>
          </a:p>
          <a:p>
            <a:r>
              <a:rPr lang="en-US" dirty="0"/>
              <a:t>The “conversion” of the existing system using MSQL to excel is a potentially fairly short process.  Hours not days.</a:t>
            </a:r>
          </a:p>
          <a:p>
            <a:endParaRPr lang="en-US" dirty="0"/>
          </a:p>
          <a:p>
            <a:r>
              <a:rPr lang="en-US" dirty="0"/>
              <a:t>An “estimate” of time that this FULL conversion would take is between 2-6 weeks (80-240 hours).   </a:t>
            </a:r>
            <a:r>
              <a:rPr lang="en-US" u="sng" dirty="0"/>
              <a:t>This could be far greater</a:t>
            </a:r>
            <a:r>
              <a:rPr lang="en-US" dirty="0"/>
              <a:t>.</a:t>
            </a:r>
          </a:p>
          <a:p>
            <a:endParaRPr lang="en-US" dirty="0"/>
          </a:p>
          <a:p>
            <a:r>
              <a:rPr lang="en-US" dirty="0"/>
              <a:t>After the basic conversion, the system would have to be extensively tested by TDI to insure mathematical flow and connectivity.    </a:t>
            </a:r>
          </a:p>
          <a:p>
            <a:endParaRPr lang="en-US" dirty="0"/>
          </a:p>
          <a:p>
            <a:r>
              <a:rPr lang="en-US" dirty="0"/>
              <a:t>The “totality” of this system is approximately 9 weapons lethality “tables” and approximately 74 battlefield “Tables”.</a:t>
            </a:r>
          </a:p>
          <a:p>
            <a:endParaRPr lang="en-US" dirty="0"/>
          </a:p>
          <a:p>
            <a:r>
              <a:rPr lang="en-US" dirty="0"/>
              <a:t>(This system at its inception pre-computer was done manually).</a:t>
            </a:r>
          </a:p>
          <a:p>
            <a:endParaRPr lang="en-US" dirty="0"/>
          </a:p>
          <a:p>
            <a:r>
              <a:rPr lang="en-US" dirty="0"/>
              <a:t>END PRODUCT: Transfer of this system into Excel.   Then work with Ernie Blair to bring Naval and Air components into TNDM.</a:t>
            </a:r>
          </a:p>
          <a:p>
            <a:endParaRPr lang="en-US" dirty="0"/>
          </a:p>
          <a:p>
            <a:r>
              <a:rPr lang="en-US" b="1" dirty="0"/>
              <a:t>SOLUTION(s): </a:t>
            </a:r>
            <a:r>
              <a:rPr lang="en-US" dirty="0"/>
              <a:t>Volunteers external to TDI have been identified who will attempt DOS-MSQL conversion to assess estimated actual time requirements with more definition.   Acolytes within TDI may already have MSQL fluency additionally.    Unpaid interns</a:t>
            </a:r>
          </a:p>
          <a:p>
            <a:r>
              <a:rPr lang="en-US" dirty="0"/>
              <a:t>might be able to be found for this through TDI vicinity local colleges.   Or – this conversion can be funded as a component</a:t>
            </a:r>
          </a:p>
          <a:p>
            <a:r>
              <a:rPr lang="en-US" dirty="0"/>
              <a:t>of an externally funded resurrection of this system by an external governmental agency (best bet) or prime defense contractor.</a:t>
            </a:r>
          </a:p>
          <a:p>
            <a:r>
              <a:rPr lang="en-US" dirty="0"/>
              <a:t>The conversion will require manual checking for connectivity and math accuracy, it will not be able to be “simply converted” and immediately be viable.</a:t>
            </a:r>
          </a:p>
        </p:txBody>
      </p:sp>
    </p:spTree>
    <p:extLst>
      <p:ext uri="{BB962C8B-B14F-4D97-AF65-F5344CB8AC3E}">
        <p14:creationId xmlns:p14="http://schemas.microsoft.com/office/powerpoint/2010/main" val="2421727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60A19-8355-4EAC-8AF7-92B52D7B8E5A}"/>
              </a:ext>
            </a:extLst>
          </p:cNvPr>
          <p:cNvSpPr txBox="1"/>
          <p:nvPr/>
        </p:nvSpPr>
        <p:spPr>
          <a:xfrm>
            <a:off x="0" y="29032"/>
            <a:ext cx="12185730" cy="6647974"/>
          </a:xfrm>
          <a:prstGeom prst="rect">
            <a:avLst/>
          </a:prstGeom>
          <a:noFill/>
        </p:spPr>
        <p:txBody>
          <a:bodyPr wrap="square" rtlCol="0">
            <a:spAutoFit/>
          </a:bodyPr>
          <a:lstStyle/>
          <a:p>
            <a:pPr algn="ctr"/>
            <a:r>
              <a:rPr lang="en-US" sz="2400" b="1" u="sng" dirty="0"/>
              <a:t>SOLUTION 3: POTENTIAL FUNDING  - SHORT TERM</a:t>
            </a:r>
            <a:endParaRPr lang="en-US" dirty="0"/>
          </a:p>
          <a:p>
            <a:endParaRPr lang="en-US" b="1" dirty="0"/>
          </a:p>
          <a:p>
            <a:r>
              <a:rPr lang="en-US" b="1" dirty="0"/>
              <a:t>CHALLENGE: </a:t>
            </a:r>
            <a:r>
              <a:rPr lang="en-US" dirty="0"/>
              <a:t> A new NATO potential client is in dialog.   Other nation-states are STILL using DOS/PASCAL based </a:t>
            </a:r>
          </a:p>
          <a:p>
            <a:r>
              <a:rPr lang="en-US" dirty="0"/>
              <a:t>QJM/TNDN and would WELCOME an EXCEL based variant of same.   TDI does not want to sell their 1990 era system.</a:t>
            </a:r>
          </a:p>
          <a:p>
            <a:endParaRPr lang="en-US" sz="800" dirty="0"/>
          </a:p>
          <a:p>
            <a:r>
              <a:rPr lang="en-US" dirty="0"/>
              <a:t>A new variant would BEST be elevated to fully include Naval and Air Warfare components, BOTH of which are achievable and</a:t>
            </a:r>
          </a:p>
          <a:p>
            <a:r>
              <a:rPr lang="en-US" dirty="0"/>
              <a:t>would be based on the same proven methodology of the current land primary model.</a:t>
            </a:r>
          </a:p>
          <a:p>
            <a:endParaRPr lang="en-US" sz="800" dirty="0"/>
          </a:p>
          <a:p>
            <a:r>
              <a:rPr lang="en-US" dirty="0"/>
              <a:t>My (stress – NOT TDI’s) estimated cost of this product would be between $750,000 and $1,500,000.  They are the only qualified</a:t>
            </a:r>
          </a:p>
          <a:p>
            <a:r>
              <a:rPr lang="en-US" dirty="0"/>
              <a:t>to accurately price the upgrade.  </a:t>
            </a:r>
          </a:p>
          <a:p>
            <a:endParaRPr lang="en-US" sz="900" dirty="0"/>
          </a:p>
          <a:p>
            <a:r>
              <a:rPr lang="en-US" dirty="0"/>
              <a:t>TDI has been a non-profit in the past, it is currently incorporated.   There are pros/cons to each, not the purpose of this</a:t>
            </a:r>
          </a:p>
          <a:p>
            <a:r>
              <a:rPr lang="en-US" dirty="0"/>
              <a:t>brief.   This issue is internal to TDI but is relevant to this solution at their end for dialogue.</a:t>
            </a:r>
          </a:p>
          <a:p>
            <a:endParaRPr lang="en-US" sz="1000" dirty="0"/>
          </a:p>
          <a:p>
            <a:r>
              <a:rPr lang="en-US" dirty="0"/>
              <a:t>QJM/TNDM ownership is shared by majority owner Professor Arnold Dupuy and Christopher A. Lawrence.</a:t>
            </a:r>
          </a:p>
          <a:p>
            <a:endParaRPr lang="en-US" sz="1100" dirty="0"/>
          </a:p>
          <a:p>
            <a:r>
              <a:rPr lang="en-US" dirty="0"/>
              <a:t>When a rejuvenated version of QJM/TNDM is created for the land model using MSQL, the subsequent expansion into Air-Naval </a:t>
            </a:r>
          </a:p>
          <a:p>
            <a:r>
              <a:rPr lang="en-US" dirty="0"/>
              <a:t>would be executed by TDI faster in Excel than ever could be accomplished in DOS/PASCAL.</a:t>
            </a:r>
          </a:p>
          <a:p>
            <a:endParaRPr lang="en-US" sz="1400" dirty="0"/>
          </a:p>
          <a:p>
            <a:r>
              <a:rPr lang="en-US" b="1" dirty="0"/>
              <a:t>SOLUTION(s): </a:t>
            </a:r>
            <a:r>
              <a:rPr lang="en-US" dirty="0"/>
              <a:t>The US Department of State has 1038 funding for the training of foreign militaries.   A proposal for the </a:t>
            </a:r>
          </a:p>
          <a:p>
            <a:r>
              <a:rPr lang="en-US" dirty="0"/>
              <a:t>Upgrading of QJM/TNDM to provide to the new NATO potential client, and any others who wish it – free of charge – </a:t>
            </a:r>
          </a:p>
          <a:p>
            <a:r>
              <a:rPr lang="en-US" dirty="0"/>
              <a:t>will result in DOS funding of this unclassified deterministic modeling system for our global allies.  This system will be of</a:t>
            </a:r>
          </a:p>
          <a:p>
            <a:r>
              <a:rPr lang="en-US" dirty="0"/>
              <a:t>additional long-term benefit to the Department of State allowing independent analysis to be conducted by the TDI for</a:t>
            </a:r>
          </a:p>
          <a:p>
            <a:r>
              <a:rPr lang="en-US" dirty="0"/>
              <a:t>All Government agencies as well as our nations allies using this unclassified, accurate, and rapid system.</a:t>
            </a:r>
          </a:p>
          <a:p>
            <a:endParaRPr lang="en-US" dirty="0"/>
          </a:p>
          <a:p>
            <a:r>
              <a:rPr lang="en-US" dirty="0"/>
              <a:t>An illustration of this potential solution follows.</a:t>
            </a:r>
          </a:p>
        </p:txBody>
      </p:sp>
    </p:spTree>
    <p:extLst>
      <p:ext uri="{BB962C8B-B14F-4D97-AF65-F5344CB8AC3E}">
        <p14:creationId xmlns:p14="http://schemas.microsoft.com/office/powerpoint/2010/main" val="2288203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8B6085E-FA7F-4267-BD11-739E2B755A93}"/>
              </a:ext>
            </a:extLst>
          </p:cNvPr>
          <p:cNvGrpSpPr/>
          <p:nvPr/>
        </p:nvGrpSpPr>
        <p:grpSpPr>
          <a:xfrm>
            <a:off x="196075" y="92895"/>
            <a:ext cx="11820850" cy="6593850"/>
            <a:chOff x="196075" y="-240931"/>
            <a:chExt cx="11820850" cy="6593850"/>
          </a:xfrm>
        </p:grpSpPr>
        <p:sp>
          <p:nvSpPr>
            <p:cNvPr id="3" name="TextBox 2">
              <a:extLst>
                <a:ext uri="{FF2B5EF4-FFF2-40B4-BE49-F238E27FC236}">
                  <a16:creationId xmlns:a16="http://schemas.microsoft.com/office/drawing/2014/main" id="{EBC0004D-4EE1-4E69-9FDE-7DBF06A9FB78}"/>
                </a:ext>
              </a:extLst>
            </p:cNvPr>
            <p:cNvSpPr txBox="1"/>
            <p:nvPr/>
          </p:nvSpPr>
          <p:spPr>
            <a:xfrm>
              <a:off x="2711873" y="-240931"/>
              <a:ext cx="6884962" cy="369332"/>
            </a:xfrm>
            <a:prstGeom prst="rect">
              <a:avLst/>
            </a:prstGeom>
            <a:noFill/>
          </p:spPr>
          <p:txBody>
            <a:bodyPr wrap="none" rtlCol="0">
              <a:spAutoFit/>
            </a:bodyPr>
            <a:lstStyle/>
            <a:p>
              <a:r>
                <a:rPr lang="en-US" b="1" u="sng" dirty="0"/>
                <a:t>SOLUTION 3: CONCEPTUAL FUNDING  - NEW EUROPEAN/NATO CLIENT</a:t>
              </a:r>
            </a:p>
          </p:txBody>
        </p:sp>
        <p:grpSp>
          <p:nvGrpSpPr>
            <p:cNvPr id="9" name="Group 8">
              <a:extLst>
                <a:ext uri="{FF2B5EF4-FFF2-40B4-BE49-F238E27FC236}">
                  <a16:creationId xmlns:a16="http://schemas.microsoft.com/office/drawing/2014/main" id="{1AF85D8E-646B-44BF-97B2-52626747F987}"/>
                </a:ext>
              </a:extLst>
            </p:cNvPr>
            <p:cNvGrpSpPr/>
            <p:nvPr/>
          </p:nvGrpSpPr>
          <p:grpSpPr>
            <a:xfrm>
              <a:off x="196075" y="314107"/>
              <a:ext cx="7003136" cy="3861249"/>
              <a:chOff x="210589" y="979265"/>
              <a:chExt cx="7003136" cy="3861249"/>
            </a:xfrm>
          </p:grpSpPr>
          <p:sp>
            <p:nvSpPr>
              <p:cNvPr id="34" name="TextBox 33">
                <a:extLst>
                  <a:ext uri="{FF2B5EF4-FFF2-40B4-BE49-F238E27FC236}">
                    <a16:creationId xmlns:a16="http://schemas.microsoft.com/office/drawing/2014/main" id="{6D83600A-2311-4F48-B7E2-01A67D4D42A6}"/>
                  </a:ext>
                </a:extLst>
              </p:cNvPr>
              <p:cNvSpPr txBox="1"/>
              <p:nvPr/>
            </p:nvSpPr>
            <p:spPr>
              <a:xfrm>
                <a:off x="210589" y="979265"/>
                <a:ext cx="7003136" cy="3108543"/>
              </a:xfrm>
              <a:prstGeom prst="rect">
                <a:avLst/>
              </a:prstGeom>
              <a:noFill/>
              <a:ln>
                <a:solidFill>
                  <a:schemeClr val="tx1"/>
                </a:solidFill>
              </a:ln>
            </p:spPr>
            <p:txBody>
              <a:bodyPr wrap="none" rtlCol="0">
                <a:spAutoFit/>
              </a:bodyPr>
              <a:lstStyle/>
              <a:p>
                <a:pPr algn="ctr"/>
                <a:r>
                  <a:rPr lang="en-US" sz="1400" b="1" u="sng" dirty="0"/>
                  <a:t>Potential Allies in Securing DOS Funding For UPGRADE to QJM/TNDM</a:t>
                </a:r>
              </a:p>
              <a:p>
                <a:pPr algn="ctr"/>
                <a:endParaRPr lang="en-US" sz="1400" b="1" dirty="0"/>
              </a:p>
              <a:p>
                <a:r>
                  <a:rPr lang="en-US" sz="1400" b="1" dirty="0"/>
                  <a:t>That Nations Embassy (Military Attaché) (DC)</a:t>
                </a:r>
              </a:p>
              <a:p>
                <a:r>
                  <a:rPr lang="en-US" sz="1400" b="1" dirty="0"/>
                  <a:t>US Military Attaché – in our Embassy in that Nation</a:t>
                </a:r>
              </a:p>
              <a:p>
                <a:r>
                  <a:rPr lang="en-US" sz="1400" b="1" dirty="0"/>
                  <a:t>Historic Users of QJM, Letters of Support</a:t>
                </a:r>
              </a:p>
              <a:p>
                <a:r>
                  <a:rPr lang="en-US" sz="1400" b="1" dirty="0"/>
                  <a:t>The National Guard OIC in Charge of Support to that Nation </a:t>
                </a:r>
              </a:p>
              <a:p>
                <a:r>
                  <a:rPr lang="en-US" sz="1400" b="1" dirty="0"/>
                  <a:t>NPS Professor Nussbaum and NWC Professor </a:t>
                </a:r>
                <a:r>
                  <a:rPr lang="en-US" sz="1400" b="1" dirty="0" err="1"/>
                  <a:t>Thieme</a:t>
                </a:r>
                <a:endParaRPr lang="en-US" sz="1400" b="1" dirty="0"/>
              </a:p>
              <a:p>
                <a:r>
                  <a:rPr lang="en-US" sz="1400" b="1" dirty="0"/>
                  <a:t>Institutes and Individuals within that Nation (Support Letters</a:t>
                </a:r>
              </a:p>
              <a:p>
                <a:r>
                  <a:rPr lang="en-US" sz="1400" b="1" dirty="0"/>
                  <a:t>SBA/VBOC NORFOLK (Don Miller, Senior Business Advisor)	</a:t>
                </a:r>
              </a:p>
              <a:p>
                <a:r>
                  <a:rPr lang="en-US" sz="1400" b="1" dirty="0"/>
                  <a:t>Virginia Congressional Delegation</a:t>
                </a:r>
              </a:p>
              <a:p>
                <a:r>
                  <a:rPr lang="en-US" sz="1400" b="1" dirty="0"/>
                  <a:t>Virginia State Corporation Commission</a:t>
                </a:r>
              </a:p>
              <a:p>
                <a:r>
                  <a:rPr lang="en-US" sz="1400" b="1" dirty="0"/>
                  <a:t>DOD Prime Contractor (Raytheon, General Dynamics, Boeing?)</a:t>
                </a:r>
              </a:p>
              <a:p>
                <a:r>
                  <a:rPr lang="en-US" sz="1400" b="1" dirty="0"/>
                  <a:t>International Institute of Strategic Studies</a:t>
                </a:r>
              </a:p>
              <a:p>
                <a:r>
                  <a:rPr lang="en-US" sz="1400" b="1" dirty="0"/>
                  <a:t>Combat Weapons Development, NH</a:t>
                </a:r>
              </a:p>
            </p:txBody>
          </p:sp>
          <p:sp>
            <p:nvSpPr>
              <p:cNvPr id="4" name="Right Brace 3">
                <a:extLst>
                  <a:ext uri="{FF2B5EF4-FFF2-40B4-BE49-F238E27FC236}">
                    <a16:creationId xmlns:a16="http://schemas.microsoft.com/office/drawing/2014/main" id="{D75A202F-1146-45AF-BDC4-AC34264CC07C}"/>
                  </a:ext>
                </a:extLst>
              </p:cNvPr>
              <p:cNvSpPr/>
              <p:nvPr/>
            </p:nvSpPr>
            <p:spPr>
              <a:xfrm rot="5400000">
                <a:off x="2564544" y="1900840"/>
                <a:ext cx="711200" cy="5168148"/>
              </a:xfrm>
              <a:prstGeom prst="rightBrace">
                <a:avLst>
                  <a:gd name="adj1" fmla="val 8333"/>
                  <a:gd name="adj2" fmla="val 5084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5" name="TextBox 4">
              <a:extLst>
                <a:ext uri="{FF2B5EF4-FFF2-40B4-BE49-F238E27FC236}">
                  <a16:creationId xmlns:a16="http://schemas.microsoft.com/office/drawing/2014/main" id="{7CD86071-38EC-499C-B912-4571335EB2D9}"/>
                </a:ext>
              </a:extLst>
            </p:cNvPr>
            <p:cNvSpPr txBox="1"/>
            <p:nvPr/>
          </p:nvSpPr>
          <p:spPr>
            <a:xfrm>
              <a:off x="6154354" y="4738915"/>
              <a:ext cx="755335" cy="584775"/>
            </a:xfrm>
            <a:prstGeom prst="rect">
              <a:avLst/>
            </a:prstGeom>
            <a:noFill/>
            <a:ln>
              <a:solidFill>
                <a:schemeClr val="tx1"/>
              </a:solidFill>
            </a:ln>
          </p:spPr>
          <p:txBody>
            <a:bodyPr wrap="none" rtlCol="0">
              <a:spAutoFit/>
            </a:bodyPr>
            <a:lstStyle/>
            <a:p>
              <a:r>
                <a:rPr lang="en-US" sz="3200" b="1" dirty="0"/>
                <a:t>TDI</a:t>
              </a:r>
            </a:p>
          </p:txBody>
        </p:sp>
        <p:sp>
          <p:nvSpPr>
            <p:cNvPr id="11" name="TextBox 10">
              <a:extLst>
                <a:ext uri="{FF2B5EF4-FFF2-40B4-BE49-F238E27FC236}">
                  <a16:creationId xmlns:a16="http://schemas.microsoft.com/office/drawing/2014/main" id="{F58A82DD-D9FB-4BE6-A184-41CE9C1E8E80}"/>
                </a:ext>
              </a:extLst>
            </p:cNvPr>
            <p:cNvSpPr txBox="1"/>
            <p:nvPr/>
          </p:nvSpPr>
          <p:spPr>
            <a:xfrm>
              <a:off x="567809" y="4216861"/>
              <a:ext cx="5078250" cy="1600438"/>
            </a:xfrm>
            <a:prstGeom prst="rect">
              <a:avLst/>
            </a:prstGeom>
            <a:noFill/>
            <a:ln>
              <a:solidFill>
                <a:schemeClr val="tx1"/>
              </a:solidFill>
            </a:ln>
          </p:spPr>
          <p:txBody>
            <a:bodyPr wrap="none" rtlCol="0">
              <a:spAutoFit/>
            </a:bodyPr>
            <a:lstStyle/>
            <a:p>
              <a:r>
                <a:rPr lang="en-US" sz="1400" b="1" dirty="0"/>
                <a:t>Contributing:</a:t>
              </a:r>
            </a:p>
            <a:p>
              <a:endParaRPr lang="en-US" sz="1400" b="1" dirty="0"/>
            </a:p>
            <a:p>
              <a:pPr marL="342900" indent="-342900">
                <a:buAutoNum type="arabicPeriod"/>
              </a:pPr>
              <a:r>
                <a:rPr lang="en-US" sz="1400" b="1" dirty="0"/>
                <a:t>Documentation of demand for QJM/TNDM Upgrade</a:t>
              </a:r>
            </a:p>
            <a:p>
              <a:pPr marL="342900" indent="-342900">
                <a:buAutoNum type="arabicPeriod"/>
              </a:pPr>
              <a:r>
                <a:rPr lang="en-US" sz="1400" b="1" dirty="0"/>
                <a:t>Letters of support for DOS 1038 Grant</a:t>
              </a:r>
            </a:p>
            <a:p>
              <a:pPr marL="342900" indent="-342900">
                <a:buAutoNum type="arabicPeriod"/>
              </a:pPr>
              <a:r>
                <a:rPr lang="en-US" sz="1400" b="1" dirty="0"/>
                <a:t>Some “staffing” assistance</a:t>
              </a:r>
            </a:p>
            <a:p>
              <a:pPr marL="342900" indent="-342900">
                <a:buAutoNum type="arabicPeriod"/>
              </a:pPr>
              <a:r>
                <a:rPr lang="en-US" sz="1400" b="1" dirty="0"/>
                <a:t>Problem Solving assistance</a:t>
              </a:r>
            </a:p>
            <a:p>
              <a:pPr marL="342900" indent="-342900">
                <a:buAutoNum type="arabicPeriod"/>
              </a:pPr>
              <a:r>
                <a:rPr lang="en-US" sz="1400" b="1" dirty="0"/>
                <a:t>Potential Funding (Prime Contractors – need to seek support)</a:t>
              </a:r>
            </a:p>
          </p:txBody>
        </p:sp>
        <p:sp>
          <p:nvSpPr>
            <p:cNvPr id="12" name="Arrow: Right 11">
              <a:extLst>
                <a:ext uri="{FF2B5EF4-FFF2-40B4-BE49-F238E27FC236}">
                  <a16:creationId xmlns:a16="http://schemas.microsoft.com/office/drawing/2014/main" id="{DDFFF077-FDAF-4045-8A83-7A94FFF34BD6}"/>
                </a:ext>
              </a:extLst>
            </p:cNvPr>
            <p:cNvSpPr/>
            <p:nvPr/>
          </p:nvSpPr>
          <p:spPr>
            <a:xfrm>
              <a:off x="5646059" y="4479759"/>
              <a:ext cx="449941" cy="107405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07A9FFC5-86F4-41FD-8A9E-DBBACD54BC4C}"/>
                </a:ext>
              </a:extLst>
            </p:cNvPr>
            <p:cNvSpPr/>
            <p:nvPr/>
          </p:nvSpPr>
          <p:spPr>
            <a:xfrm>
              <a:off x="7087169" y="4494273"/>
              <a:ext cx="1276368" cy="107405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9653580-F265-4C7B-92B9-217BFFD1704E}"/>
                </a:ext>
              </a:extLst>
            </p:cNvPr>
            <p:cNvSpPr txBox="1"/>
            <p:nvPr/>
          </p:nvSpPr>
          <p:spPr>
            <a:xfrm>
              <a:off x="7087169" y="4767943"/>
              <a:ext cx="1003288" cy="523220"/>
            </a:xfrm>
            <a:prstGeom prst="rect">
              <a:avLst/>
            </a:prstGeom>
            <a:noFill/>
          </p:spPr>
          <p:txBody>
            <a:bodyPr wrap="none" rtlCol="0">
              <a:spAutoFit/>
            </a:bodyPr>
            <a:lstStyle/>
            <a:p>
              <a:pPr algn="ctr"/>
              <a:r>
                <a:rPr lang="en-US" sz="1400" b="1" dirty="0"/>
                <a:t>Submits </a:t>
              </a:r>
            </a:p>
            <a:p>
              <a:pPr algn="ctr"/>
              <a:r>
                <a:rPr lang="en-US" sz="1400" b="1" dirty="0"/>
                <a:t>1038 Grant</a:t>
              </a:r>
            </a:p>
          </p:txBody>
        </p:sp>
        <p:pic>
          <p:nvPicPr>
            <p:cNvPr id="1026" name="Picture 2" descr="Image result for US DEPARTMENT OF STATE LOGO">
              <a:extLst>
                <a:ext uri="{FF2B5EF4-FFF2-40B4-BE49-F238E27FC236}">
                  <a16:creationId xmlns:a16="http://schemas.microsoft.com/office/drawing/2014/main" id="{92F0C918-61E9-4A21-B799-FA425A049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1017" y="4102787"/>
              <a:ext cx="2019300" cy="2019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DCF1C75-48C3-4025-943D-E25442CF12ED}"/>
                </a:ext>
              </a:extLst>
            </p:cNvPr>
            <p:cNvSpPr txBox="1"/>
            <p:nvPr/>
          </p:nvSpPr>
          <p:spPr>
            <a:xfrm>
              <a:off x="7150776" y="5891254"/>
              <a:ext cx="939681" cy="461665"/>
            </a:xfrm>
            <a:prstGeom prst="rect">
              <a:avLst/>
            </a:prstGeom>
            <a:noFill/>
            <a:ln>
              <a:solidFill>
                <a:schemeClr val="tx1"/>
              </a:solidFill>
            </a:ln>
          </p:spPr>
          <p:txBody>
            <a:bodyPr wrap="none" rtlCol="0">
              <a:spAutoFit/>
            </a:bodyPr>
            <a:lstStyle/>
            <a:p>
              <a:pPr algn="ctr"/>
              <a:r>
                <a:rPr lang="en-US" sz="1200" b="1" dirty="0"/>
                <a:t>$750,000</a:t>
              </a:r>
            </a:p>
            <a:p>
              <a:pPr algn="ctr"/>
              <a:r>
                <a:rPr lang="en-US" sz="1200" b="1" dirty="0"/>
                <a:t>-$1,500,000</a:t>
              </a:r>
            </a:p>
          </p:txBody>
        </p:sp>
        <p:sp>
          <p:nvSpPr>
            <p:cNvPr id="45" name="Arrow: Right 44">
              <a:extLst>
                <a:ext uri="{FF2B5EF4-FFF2-40B4-BE49-F238E27FC236}">
                  <a16:creationId xmlns:a16="http://schemas.microsoft.com/office/drawing/2014/main" id="{0FFA91D2-71E8-4DE8-941B-653AECD07DB7}"/>
                </a:ext>
              </a:extLst>
            </p:cNvPr>
            <p:cNvSpPr/>
            <p:nvPr/>
          </p:nvSpPr>
          <p:spPr>
            <a:xfrm>
              <a:off x="10583583" y="4575408"/>
              <a:ext cx="449941" cy="107405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9531F30-CAE6-4EBE-AA9F-6895F1E4D192}"/>
                </a:ext>
              </a:extLst>
            </p:cNvPr>
            <p:cNvSpPr txBox="1"/>
            <p:nvPr/>
          </p:nvSpPr>
          <p:spPr>
            <a:xfrm>
              <a:off x="11056790" y="4650771"/>
              <a:ext cx="960135" cy="923330"/>
            </a:xfrm>
            <a:prstGeom prst="rect">
              <a:avLst/>
            </a:prstGeom>
            <a:noFill/>
            <a:ln>
              <a:solidFill>
                <a:schemeClr val="tx1"/>
              </a:solidFill>
            </a:ln>
          </p:spPr>
          <p:txBody>
            <a:bodyPr wrap="none" rtlCol="0">
              <a:spAutoFit/>
            </a:bodyPr>
            <a:lstStyle/>
            <a:p>
              <a:pPr algn="ctr"/>
              <a:r>
                <a:rPr lang="en-US" b="1" dirty="0"/>
                <a:t>$</a:t>
              </a:r>
            </a:p>
            <a:p>
              <a:pPr algn="ctr"/>
              <a:r>
                <a:rPr lang="en-US" b="1" dirty="0"/>
                <a:t>Funding</a:t>
              </a:r>
            </a:p>
            <a:p>
              <a:pPr algn="ctr"/>
              <a:r>
                <a:rPr lang="en-US" b="1" dirty="0"/>
                <a:t>Granted</a:t>
              </a:r>
            </a:p>
          </p:txBody>
        </p:sp>
      </p:grpSp>
      <p:sp>
        <p:nvSpPr>
          <p:cNvPr id="26" name="TextBox 25">
            <a:extLst>
              <a:ext uri="{FF2B5EF4-FFF2-40B4-BE49-F238E27FC236}">
                <a16:creationId xmlns:a16="http://schemas.microsoft.com/office/drawing/2014/main" id="{31A77045-CBB6-4951-98CC-63F83E8BD3AE}"/>
              </a:ext>
            </a:extLst>
          </p:cNvPr>
          <p:cNvSpPr txBox="1"/>
          <p:nvPr/>
        </p:nvSpPr>
        <p:spPr>
          <a:xfrm>
            <a:off x="6050387" y="1429736"/>
            <a:ext cx="5945538" cy="1200329"/>
          </a:xfrm>
          <a:prstGeom prst="rect">
            <a:avLst/>
          </a:prstGeom>
          <a:solidFill>
            <a:schemeClr val="bg1"/>
          </a:solidFill>
          <a:ln>
            <a:solidFill>
              <a:schemeClr val="tx1"/>
            </a:solidFill>
          </a:ln>
        </p:spPr>
        <p:txBody>
          <a:bodyPr wrap="none" rtlCol="0">
            <a:spAutoFit/>
          </a:bodyPr>
          <a:lstStyle/>
          <a:p>
            <a:r>
              <a:rPr lang="en-US" sz="1400" b="1" dirty="0"/>
              <a:t>Objectives:</a:t>
            </a:r>
          </a:p>
          <a:p>
            <a:endParaRPr lang="en-US" sz="1400" b="1" dirty="0"/>
          </a:p>
          <a:p>
            <a:pPr marL="342900" indent="-342900">
              <a:buAutoNum type="arabicPeriod"/>
            </a:pPr>
            <a:r>
              <a:rPr lang="en-US" sz="1400" b="1" dirty="0"/>
              <a:t>This grant could serve as a catalyst for full resurrection of TDI.</a:t>
            </a:r>
          </a:p>
          <a:p>
            <a:pPr marL="342900" indent="-342900">
              <a:buAutoNum type="arabicPeriod"/>
            </a:pPr>
            <a:r>
              <a:rPr lang="en-US" sz="1400" b="1" dirty="0"/>
              <a:t>A long-term support network is established concurrent with DOS funding.</a:t>
            </a:r>
          </a:p>
          <a:p>
            <a:pPr marL="342900" indent="-342900">
              <a:buAutoNum type="arabicPeriod"/>
            </a:pPr>
            <a:r>
              <a:rPr lang="en-US" sz="1600" b="1" i="1" dirty="0"/>
              <a:t>Do NOT seek minimalist funds.  Seek resurrection funding levels.</a:t>
            </a:r>
          </a:p>
        </p:txBody>
      </p:sp>
    </p:spTree>
    <p:extLst>
      <p:ext uri="{BB962C8B-B14F-4D97-AF65-F5344CB8AC3E}">
        <p14:creationId xmlns:p14="http://schemas.microsoft.com/office/powerpoint/2010/main" val="3049073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60A19-8355-4EAC-8AF7-92B52D7B8E5A}"/>
              </a:ext>
            </a:extLst>
          </p:cNvPr>
          <p:cNvSpPr txBox="1"/>
          <p:nvPr/>
        </p:nvSpPr>
        <p:spPr>
          <a:xfrm>
            <a:off x="0" y="29032"/>
            <a:ext cx="12185730" cy="6771084"/>
          </a:xfrm>
          <a:prstGeom prst="rect">
            <a:avLst/>
          </a:prstGeom>
          <a:noFill/>
        </p:spPr>
        <p:txBody>
          <a:bodyPr wrap="square" rtlCol="0">
            <a:spAutoFit/>
          </a:bodyPr>
          <a:lstStyle/>
          <a:p>
            <a:pPr algn="ctr"/>
            <a:r>
              <a:rPr lang="en-US" sz="2400" b="1" u="sng" dirty="0"/>
              <a:t>SOLUTION 3: POTENTIAL FUNDING  - SHORT TERM</a:t>
            </a:r>
            <a:endParaRPr lang="en-US" dirty="0"/>
          </a:p>
          <a:p>
            <a:endParaRPr lang="en-US" sz="1000" b="1" dirty="0"/>
          </a:p>
          <a:p>
            <a:r>
              <a:rPr lang="en-US" b="1" dirty="0"/>
              <a:t>CHALLENGE: </a:t>
            </a:r>
            <a:r>
              <a:rPr lang="en-US" dirty="0"/>
              <a:t>The CIA was a major funder of TDI at one point.   Loss of this relationship has been (in the authors estimate) to the detriment of the CIA as there WILL be times in the future when having a contracted unclassified organization to conduct deterministic analysis and estimates WILL be of value.     If only to serve as a second assessment for leaders within the CIA itself, as a cross check on internal systems of the same nature. The ability of the Intelligence Community to draw upon TDI to provide OPEN ANALYSIS from an organization considered independent of Executive Authority will be a resource selectively, and additionally the ability to use the TDI to provide additional analysis and findings to the current classified/non-public systems at the Agency will prove valuable as they make recommendations in their future to national leaders in both the White House and Congress.</a:t>
            </a:r>
          </a:p>
          <a:p>
            <a:endParaRPr lang="en-US" sz="1000" dirty="0"/>
          </a:p>
          <a:p>
            <a:r>
              <a:rPr lang="en-US" dirty="0"/>
              <a:t>It is the INDEPENDENCE of the TDI and the PROVEN METHOD that are the principle selling points.  TDI is NOT nor should EVER BE in conflict with national intelligence agencies but should be considered an open-source alternative with CLASSIFIED OPTION as well.   </a:t>
            </a:r>
          </a:p>
          <a:p>
            <a:endParaRPr lang="en-US" sz="1000" dirty="0"/>
          </a:p>
          <a:p>
            <a:r>
              <a:rPr lang="en-US" dirty="0"/>
              <a:t>A third selling point should be that in a period of major national stress, such as a near peer conflict, the TDI can be a </a:t>
            </a:r>
            <a:r>
              <a:rPr lang="en-US" dirty="0" err="1"/>
              <a:t>surgeable</a:t>
            </a:r>
            <a:r>
              <a:rPr lang="en-US" dirty="0"/>
              <a:t> contractor force for conduct of Military Research Operations on behalf of the national intelligence community.   </a:t>
            </a:r>
          </a:p>
          <a:p>
            <a:endParaRPr lang="en-US" sz="1000" dirty="0"/>
          </a:p>
          <a:p>
            <a:r>
              <a:rPr lang="en-US" b="1" dirty="0"/>
              <a:t>SOLUTION(s): </a:t>
            </a:r>
            <a:r>
              <a:rPr lang="en-US" dirty="0"/>
              <a:t>Immediately upon reconstitution of the Trevor Dupuy Institute, the Board of Directors and initial Executive Director</a:t>
            </a:r>
          </a:p>
          <a:p>
            <a:r>
              <a:rPr lang="en-US" dirty="0"/>
              <a:t>Working closely with the CEO Christopher A. Lawrence should itemize the major historic projects conducted for the agency by TDI and reconnect with leadership at the agency.    After 25 years, the institute has likely been forgotten within the CIA.</a:t>
            </a:r>
          </a:p>
          <a:p>
            <a:endParaRPr lang="en-US" sz="1000" dirty="0"/>
          </a:p>
          <a:p>
            <a:r>
              <a:rPr lang="en-US" dirty="0"/>
              <a:t>Seeking annual start-up funds of $500,000 annually should be the objective of this combined Board/Staff effort.   This is not about chasing contracts.  This is about retaining a national asset.    However, due to government contracting requirements, a open-consulting/retainer contract mechanism will likely be the best way to secure funding.    Major efforts to align this effort with end of year spending should be made.</a:t>
            </a:r>
          </a:p>
        </p:txBody>
      </p:sp>
    </p:spTree>
    <p:extLst>
      <p:ext uri="{BB962C8B-B14F-4D97-AF65-F5344CB8AC3E}">
        <p14:creationId xmlns:p14="http://schemas.microsoft.com/office/powerpoint/2010/main" val="677475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60A19-8355-4EAC-8AF7-92B52D7B8E5A}"/>
              </a:ext>
            </a:extLst>
          </p:cNvPr>
          <p:cNvSpPr txBox="1"/>
          <p:nvPr/>
        </p:nvSpPr>
        <p:spPr>
          <a:xfrm>
            <a:off x="0" y="0"/>
            <a:ext cx="12185730" cy="6617196"/>
          </a:xfrm>
          <a:prstGeom prst="rect">
            <a:avLst/>
          </a:prstGeom>
          <a:noFill/>
        </p:spPr>
        <p:txBody>
          <a:bodyPr wrap="square" rtlCol="0">
            <a:spAutoFit/>
          </a:bodyPr>
          <a:lstStyle/>
          <a:p>
            <a:pPr algn="ctr"/>
            <a:r>
              <a:rPr lang="en-US" sz="2400" b="1" u="sng" dirty="0"/>
              <a:t>SOLUTION 4: FUNDING – MULTIPLE STREAMS - LONG TERM</a:t>
            </a:r>
            <a:endParaRPr lang="en-US" dirty="0"/>
          </a:p>
          <a:p>
            <a:endParaRPr lang="en-US" sz="800" b="1" dirty="0"/>
          </a:p>
          <a:p>
            <a:r>
              <a:rPr lang="en-US" b="1" dirty="0"/>
              <a:t>CHALLENGE: </a:t>
            </a:r>
            <a:r>
              <a:rPr lang="en-US" dirty="0"/>
              <a:t> Perpetuate TDI and its delivery of Historical and Forecasted Research  with/without QJM/TNDM for 100 +years</a:t>
            </a:r>
          </a:p>
          <a:p>
            <a:endParaRPr lang="en-US" sz="800" dirty="0"/>
          </a:p>
          <a:p>
            <a:r>
              <a:rPr lang="en-US" b="1" dirty="0"/>
              <a:t>SOLUTION(s): </a:t>
            </a:r>
            <a:r>
              <a:rPr lang="en-US" dirty="0"/>
              <a:t>Once a resurrected QJM/TNDM system is created on contemporary software with Air and Naval Warfare included,</a:t>
            </a:r>
          </a:p>
          <a:p>
            <a:r>
              <a:rPr lang="en-US" dirty="0"/>
              <a:t>this system will have to be routinely updated to stay relevant.   Future addition of Cyber and Space Warfare should be planned. Being in private control (A private non-profit) will be essential to maintaining an independent and unclassified status which is centric to the value of the deterministic model.</a:t>
            </a:r>
          </a:p>
          <a:p>
            <a:endParaRPr lang="en-US" sz="800" dirty="0"/>
          </a:p>
          <a:p>
            <a:r>
              <a:rPr lang="en-US" dirty="0"/>
              <a:t>Establishing a sustainable institute with a target of 10 full time deterministic management analysts and combined support &amp; </a:t>
            </a:r>
          </a:p>
          <a:p>
            <a:r>
              <a:rPr lang="en-US" dirty="0"/>
              <a:t>leadership structure of 10 personnel will require approximately $2,000,000 in annual income in 2020 dollars.   This size will</a:t>
            </a:r>
          </a:p>
          <a:p>
            <a:r>
              <a:rPr lang="en-US" dirty="0"/>
              <a:t>allow a dynamic blend of continuous maintenance of the QJM/TNDM system, historic analysis, and critical current analysis of</a:t>
            </a:r>
          </a:p>
          <a:p>
            <a:r>
              <a:rPr lang="en-US" dirty="0"/>
              <a:t>“hot spots”.   Further, the aggressive and intentional involvement of volunteers, associate researchers, and unpaid interns will add to the staff substantively, as well as a carefully cultivated Board of Directors.</a:t>
            </a:r>
          </a:p>
          <a:p>
            <a:endParaRPr lang="en-US" sz="800" dirty="0"/>
          </a:p>
          <a:p>
            <a:r>
              <a:rPr lang="en-US" dirty="0"/>
              <a:t>The income sources to sustain this size structure will be a combination of governmental and private sector clients and additional</a:t>
            </a:r>
          </a:p>
          <a:p>
            <a:r>
              <a:rPr lang="en-US" dirty="0"/>
              <a:t>income generation will come from books, reports, articles, and other sources to possibly include TDI members/subscribers.   Should the private non-profit option be selected, grants will be a component added to the funding sources as well as the full</a:t>
            </a:r>
          </a:p>
          <a:p>
            <a:r>
              <a:rPr lang="en-US" dirty="0"/>
              <a:t>range of non-profit fundraising, to include benefactors and endowments.</a:t>
            </a:r>
          </a:p>
          <a:p>
            <a:endParaRPr lang="en-US" sz="800" dirty="0"/>
          </a:p>
          <a:p>
            <a:r>
              <a:rPr lang="en-US" dirty="0"/>
              <a:t>In this authors opinion, the single most strategically valuable partnership for TDI to establish with </a:t>
            </a:r>
            <a:r>
              <a:rPr lang="en-US" dirty="0" err="1"/>
              <a:t>with</a:t>
            </a:r>
            <a:r>
              <a:rPr lang="en-US" dirty="0"/>
              <a:t> the International </a:t>
            </a:r>
          </a:p>
          <a:p>
            <a:r>
              <a:rPr lang="en-US" dirty="0"/>
              <a:t>Institute for Strategic Studies.  Through this partnership, the synergy of each organizations PROVEN expertise in conducive to</a:t>
            </a:r>
          </a:p>
          <a:p>
            <a:r>
              <a:rPr lang="en-US" dirty="0"/>
              <a:t>Better service of each organization to their individual and future JOINT clients.    Joint publications by IISS/TDI will rapidly elevate</a:t>
            </a:r>
          </a:p>
          <a:p>
            <a:r>
              <a:rPr lang="en-US" dirty="0"/>
              <a:t>TDI Globally while additionally heavily fortifying the value to IISS strategic surveys and other publications.   Further, jointly</a:t>
            </a:r>
          </a:p>
          <a:p>
            <a:r>
              <a:rPr lang="en-US" dirty="0"/>
              <a:t>Published “Hot Spot” deterministic modeling can be produced for sale, generating both income for TDI and increase global clients. Visuals expanding upon this solution follow.</a:t>
            </a:r>
          </a:p>
        </p:txBody>
      </p:sp>
    </p:spTree>
    <p:extLst>
      <p:ext uri="{BB962C8B-B14F-4D97-AF65-F5344CB8AC3E}">
        <p14:creationId xmlns:p14="http://schemas.microsoft.com/office/powerpoint/2010/main" val="1330455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43EDEE-9C8D-4898-8798-616D1136F2E3}"/>
              </a:ext>
            </a:extLst>
          </p:cNvPr>
          <p:cNvGrpSpPr/>
          <p:nvPr/>
        </p:nvGrpSpPr>
        <p:grpSpPr>
          <a:xfrm>
            <a:off x="289163" y="0"/>
            <a:ext cx="11613674" cy="6346046"/>
            <a:chOff x="289163" y="0"/>
            <a:chExt cx="11613674" cy="6346046"/>
          </a:xfrm>
        </p:grpSpPr>
        <p:sp>
          <p:nvSpPr>
            <p:cNvPr id="13" name="TextBox 12">
              <a:extLst>
                <a:ext uri="{FF2B5EF4-FFF2-40B4-BE49-F238E27FC236}">
                  <a16:creationId xmlns:a16="http://schemas.microsoft.com/office/drawing/2014/main" id="{7DA970F0-8324-4FB6-8B6F-3D8BBD392C1B}"/>
                </a:ext>
              </a:extLst>
            </p:cNvPr>
            <p:cNvSpPr txBox="1"/>
            <p:nvPr/>
          </p:nvSpPr>
          <p:spPr>
            <a:xfrm>
              <a:off x="289163" y="1667842"/>
              <a:ext cx="7097712" cy="4678204"/>
            </a:xfrm>
            <a:prstGeom prst="rect">
              <a:avLst/>
            </a:prstGeom>
            <a:noFill/>
            <a:ln>
              <a:solidFill>
                <a:schemeClr val="tx1"/>
              </a:solidFill>
            </a:ln>
          </p:spPr>
          <p:txBody>
            <a:bodyPr wrap="none" rtlCol="0">
              <a:spAutoFit/>
            </a:bodyPr>
            <a:lstStyle/>
            <a:p>
              <a:r>
                <a:rPr lang="en-US" b="1" dirty="0"/>
                <a:t>Sustainment Income Streams:</a:t>
              </a:r>
            </a:p>
            <a:p>
              <a:endParaRPr lang="en-US" sz="1400" b="1" dirty="0"/>
            </a:p>
            <a:p>
              <a:pPr marL="228600" indent="-228600">
                <a:buAutoNum type="arabicPeriod"/>
              </a:pPr>
              <a:r>
                <a:rPr lang="en-US" sz="1400" b="1" dirty="0"/>
                <a:t>  TNDM UPGRADED Program (Ground/Air/Naval/Cyber/Space)</a:t>
              </a:r>
            </a:p>
            <a:p>
              <a:pPr marL="228600" indent="-228600">
                <a:buAutoNum type="arabicPeriod"/>
              </a:pPr>
              <a:r>
                <a:rPr lang="en-US" sz="1400" b="1" dirty="0"/>
                <a:t>  Annual “The World Military Almanac” with integrated deterministic modeling</a:t>
              </a:r>
            </a:p>
            <a:p>
              <a:pPr marL="228600" indent="-228600">
                <a:buAutoNum type="arabicPeriod"/>
              </a:pPr>
              <a:r>
                <a:rPr lang="en-US" sz="1400" b="1" dirty="0"/>
                <a:t>  Annual “China and Russia” TNDM Assessment(s)</a:t>
              </a:r>
            </a:p>
            <a:p>
              <a:pPr marL="228600" indent="-228600">
                <a:buAutoNum type="arabicPeriod"/>
              </a:pPr>
              <a:r>
                <a:rPr lang="en-US" sz="1400" b="1" dirty="0"/>
                <a:t>  Updated Biography, Dictionary, Encyclopedias</a:t>
              </a:r>
            </a:p>
            <a:p>
              <a:pPr marL="228600" indent="-228600">
                <a:buAutoNum type="arabicPeriod"/>
              </a:pPr>
              <a:r>
                <a:rPr lang="en-US" sz="1400" b="1" dirty="0"/>
                <a:t>  TDI Deterministic Assessments – Forecasted (Published &amp; Private &amp; Grant)</a:t>
              </a:r>
            </a:p>
            <a:p>
              <a:pPr marL="228600" indent="-228600">
                <a:buAutoNum type="arabicPeriod"/>
              </a:pPr>
              <a:r>
                <a:rPr lang="en-US" sz="1400" b="1" dirty="0"/>
                <a:t>  TDI Deterministic Assessments – Historical (Published &amp; Private &amp; Grant)</a:t>
              </a:r>
            </a:p>
            <a:p>
              <a:pPr marL="228600" indent="-228600">
                <a:buAutoNum type="arabicPeriod"/>
              </a:pPr>
              <a:r>
                <a:rPr lang="en-US" sz="1400" b="1" dirty="0"/>
                <a:t>  TDI Contracted Assessments (Global, Classified (USA DOD/CIA/DOS and Allies))</a:t>
              </a:r>
            </a:p>
            <a:p>
              <a:pPr marL="228600" indent="-228600">
                <a:buAutoNum type="arabicPeriod"/>
              </a:pPr>
              <a:r>
                <a:rPr lang="en-US" sz="1400" b="1" dirty="0"/>
                <a:t>  Congressional Testimony  &amp; Reports (Independent Analysis, Classified and Unclassified)</a:t>
              </a:r>
            </a:p>
            <a:p>
              <a:pPr marL="228600" indent="-228600">
                <a:buAutoNum type="arabicPeriod"/>
              </a:pPr>
              <a:r>
                <a:rPr lang="en-US" sz="1400" b="1" dirty="0"/>
                <a:t>  Partner Publications (with War Colleges, NPS, SOU, DAU, and other partners)</a:t>
              </a:r>
            </a:p>
            <a:p>
              <a:pPr marL="228600" indent="-228600">
                <a:buAutoNum type="arabicPeriod"/>
              </a:pPr>
              <a:r>
                <a:rPr lang="en-US" sz="1400" b="1" dirty="0"/>
                <a:t>  All Trevor Dupuy Books and Institute Books (Single Point Sales/Globally)(New AND Used)</a:t>
              </a:r>
            </a:p>
            <a:p>
              <a:pPr marL="228600" indent="-228600">
                <a:buAutoNum type="arabicPeriod"/>
              </a:pPr>
              <a:r>
                <a:rPr lang="en-US" sz="1400" b="1" dirty="0"/>
                <a:t>  Endowments (To Include PATREON)</a:t>
              </a:r>
            </a:p>
            <a:p>
              <a:pPr marL="228600" indent="-228600">
                <a:buAutoNum type="arabicPeriod"/>
              </a:pPr>
              <a:r>
                <a:rPr lang="en-US" sz="1400" b="1" dirty="0"/>
                <a:t>  Corporate Sponsors (Prime DOD Contractors) &amp; International Sponsors (Mossad)</a:t>
              </a:r>
            </a:p>
            <a:p>
              <a:pPr marL="228600" indent="-228600">
                <a:buAutoNum type="arabicPeriod"/>
              </a:pPr>
              <a:r>
                <a:rPr lang="en-US" sz="1400" b="1" dirty="0"/>
                <a:t>  Private Benefactors (Individuals)</a:t>
              </a:r>
            </a:p>
            <a:p>
              <a:pPr marL="228600" indent="-228600">
                <a:buAutoNum type="arabicPeriod"/>
              </a:pPr>
              <a:r>
                <a:rPr lang="en-US" sz="1400" b="1" dirty="0"/>
                <a:t>  Individual Members by Subscription </a:t>
              </a:r>
            </a:p>
            <a:p>
              <a:pPr marL="228600" indent="-228600">
                <a:buAutoNum type="arabicPeriod"/>
              </a:pPr>
              <a:r>
                <a:rPr lang="en-US" sz="1400" b="1" dirty="0"/>
                <a:t>  TNDM Wargame (Professional Platform, for Organizations AND Individual acquisition(s))</a:t>
              </a:r>
            </a:p>
            <a:p>
              <a:pPr marL="228600" indent="-228600">
                <a:buAutoNum type="arabicPeriod"/>
              </a:pPr>
              <a:r>
                <a:rPr lang="en-US" sz="1400" b="1" dirty="0"/>
                <a:t>  CNN/MEDIA SME appearances </a:t>
              </a:r>
            </a:p>
            <a:p>
              <a:pPr marL="228600" indent="-228600">
                <a:buAutoNum type="arabicPeriod"/>
              </a:pPr>
              <a:r>
                <a:rPr lang="en-US" sz="1400" b="1" dirty="0"/>
                <a:t>  You-Tube Video’s (See 250,000 Subscribers/$50,000 Annual Income.  Guerilla Marketing)</a:t>
              </a:r>
            </a:p>
            <a:p>
              <a:pPr marL="228600" indent="-228600">
                <a:buAutoNum type="arabicPeriod"/>
              </a:pPr>
              <a:r>
                <a:rPr lang="en-US" sz="1400" b="1" dirty="0"/>
                <a:t>  Online “Webinars” and Lectures </a:t>
              </a:r>
            </a:p>
            <a:p>
              <a:pPr marL="228600" indent="-228600">
                <a:buAutoNum type="arabicPeriod"/>
              </a:pPr>
              <a:r>
                <a:rPr lang="en-US" sz="1400" b="1" dirty="0"/>
                <a:t>  New – World’s Weapons Encyclopedia – Full Capture 1700 On – with TLI</a:t>
              </a:r>
            </a:p>
          </p:txBody>
        </p:sp>
        <p:sp>
          <p:nvSpPr>
            <p:cNvPr id="37" name="TextBox 36">
              <a:extLst>
                <a:ext uri="{FF2B5EF4-FFF2-40B4-BE49-F238E27FC236}">
                  <a16:creationId xmlns:a16="http://schemas.microsoft.com/office/drawing/2014/main" id="{A7100308-6B53-4455-BC16-451F031785F8}"/>
                </a:ext>
              </a:extLst>
            </p:cNvPr>
            <p:cNvSpPr txBox="1"/>
            <p:nvPr/>
          </p:nvSpPr>
          <p:spPr>
            <a:xfrm>
              <a:off x="2136488" y="0"/>
              <a:ext cx="8275599" cy="461665"/>
            </a:xfrm>
            <a:prstGeom prst="rect">
              <a:avLst/>
            </a:prstGeom>
            <a:noFill/>
          </p:spPr>
          <p:txBody>
            <a:bodyPr wrap="none" rtlCol="0">
              <a:spAutoFit/>
            </a:bodyPr>
            <a:lstStyle/>
            <a:p>
              <a:r>
                <a:rPr lang="en-US" sz="2400" b="1" u="sng" dirty="0"/>
                <a:t>SOLUTION 4: CONCEPTUAL SUSTAINING NON-PROFIT FUNDING </a:t>
              </a:r>
            </a:p>
          </p:txBody>
        </p:sp>
        <p:sp>
          <p:nvSpPr>
            <p:cNvPr id="42" name="Rectangle 41">
              <a:extLst>
                <a:ext uri="{FF2B5EF4-FFF2-40B4-BE49-F238E27FC236}">
                  <a16:creationId xmlns:a16="http://schemas.microsoft.com/office/drawing/2014/main" id="{CAC506ED-201F-4C5F-B4D6-B5B4CE89F2F6}"/>
                </a:ext>
              </a:extLst>
            </p:cNvPr>
            <p:cNvSpPr/>
            <p:nvPr/>
          </p:nvSpPr>
          <p:spPr>
            <a:xfrm>
              <a:off x="289163" y="574055"/>
              <a:ext cx="4339771" cy="954107"/>
            </a:xfrm>
            <a:prstGeom prst="rect">
              <a:avLst/>
            </a:prstGeom>
            <a:ln>
              <a:solidFill>
                <a:schemeClr val="tx1"/>
              </a:solidFill>
            </a:ln>
          </p:spPr>
          <p:txBody>
            <a:bodyPr wrap="square">
              <a:spAutoFit/>
            </a:bodyPr>
            <a:lstStyle/>
            <a:p>
              <a:pPr algn="ctr"/>
              <a:r>
                <a:rPr lang="en-US" sz="1400" b="1" u="sng" dirty="0">
                  <a:latin typeface="Aharoni" panose="02010803020104030203" pitchFamily="2" charset="-79"/>
                  <a:cs typeface="Aharoni" panose="02010803020104030203" pitchFamily="2" charset="-79"/>
                </a:rPr>
                <a:t>NON-PROFIT MISSION</a:t>
              </a:r>
            </a:p>
            <a:p>
              <a:pPr algn="ctr"/>
              <a:r>
                <a:rPr lang="en-US" sz="1400" b="1" dirty="0">
                  <a:latin typeface="Aharoni" panose="02010803020104030203" pitchFamily="2" charset="-79"/>
                  <a:cs typeface="Aharoni" panose="02010803020104030203" pitchFamily="2" charset="-79"/>
                </a:rPr>
                <a:t>PREDICTING WAR OUTCOMES</a:t>
              </a:r>
            </a:p>
            <a:p>
              <a:pPr algn="ctr"/>
              <a:r>
                <a:rPr lang="en-US" sz="1400" b="1" dirty="0">
                  <a:latin typeface="Aharoni" panose="02010803020104030203" pitchFamily="2" charset="-79"/>
                  <a:cs typeface="Aharoni" panose="02010803020104030203" pitchFamily="2" charset="-79"/>
                </a:rPr>
                <a:t>TO </a:t>
              </a:r>
            </a:p>
            <a:p>
              <a:pPr algn="ctr"/>
              <a:r>
                <a:rPr lang="en-US" sz="1400" b="1" dirty="0">
                  <a:latin typeface="Aharoni" panose="02010803020104030203" pitchFamily="2" charset="-79"/>
                  <a:cs typeface="Aharoni" panose="02010803020104030203" pitchFamily="2" charset="-79"/>
                </a:rPr>
                <a:t>CREATE PEACE</a:t>
              </a:r>
            </a:p>
          </p:txBody>
        </p:sp>
        <p:grpSp>
          <p:nvGrpSpPr>
            <p:cNvPr id="3" name="Group 2">
              <a:extLst>
                <a:ext uri="{FF2B5EF4-FFF2-40B4-BE49-F238E27FC236}">
                  <a16:creationId xmlns:a16="http://schemas.microsoft.com/office/drawing/2014/main" id="{27D5D4C4-B40A-4EAD-94ED-52911AD1F3A6}"/>
                </a:ext>
              </a:extLst>
            </p:cNvPr>
            <p:cNvGrpSpPr/>
            <p:nvPr/>
          </p:nvGrpSpPr>
          <p:grpSpPr>
            <a:xfrm>
              <a:off x="8390080" y="574055"/>
              <a:ext cx="3512757" cy="5319626"/>
              <a:chOff x="8268279" y="1032184"/>
              <a:chExt cx="3512757" cy="5319626"/>
            </a:xfrm>
          </p:grpSpPr>
          <p:sp>
            <p:nvSpPr>
              <p:cNvPr id="14" name="TextBox 13">
                <a:extLst>
                  <a:ext uri="{FF2B5EF4-FFF2-40B4-BE49-F238E27FC236}">
                    <a16:creationId xmlns:a16="http://schemas.microsoft.com/office/drawing/2014/main" id="{532E9526-14F1-40E3-93A0-53896BBEEF7E}"/>
                  </a:ext>
                </a:extLst>
              </p:cNvPr>
              <p:cNvSpPr txBox="1"/>
              <p:nvPr/>
            </p:nvSpPr>
            <p:spPr>
              <a:xfrm>
                <a:off x="8281390" y="3932588"/>
                <a:ext cx="3230115" cy="1261884"/>
              </a:xfrm>
              <a:prstGeom prst="rect">
                <a:avLst/>
              </a:prstGeom>
              <a:noFill/>
              <a:ln>
                <a:solidFill>
                  <a:schemeClr val="tx1"/>
                </a:solidFill>
              </a:ln>
            </p:spPr>
            <p:txBody>
              <a:bodyPr wrap="none" rtlCol="0">
                <a:spAutoFit/>
              </a:bodyPr>
              <a:lstStyle/>
              <a:p>
                <a:r>
                  <a:rPr lang="en-US" sz="1200" b="1" dirty="0"/>
                  <a:t>MAJOR US GOVERNMENT CLIENTS &amp; PARTNERS</a:t>
                </a:r>
              </a:p>
              <a:p>
                <a:r>
                  <a:rPr lang="en-US" sz="1200" b="1" dirty="0"/>
                  <a:t>(For Analysis)</a:t>
                </a:r>
              </a:p>
              <a:p>
                <a:endParaRPr lang="en-US" sz="400" b="1" dirty="0"/>
              </a:p>
              <a:p>
                <a:r>
                  <a:rPr lang="en-US" sz="1200" b="1" dirty="0"/>
                  <a:t>Department of State</a:t>
                </a:r>
              </a:p>
              <a:p>
                <a:r>
                  <a:rPr lang="en-US" sz="1200" b="1" dirty="0"/>
                  <a:t>Congress</a:t>
                </a:r>
              </a:p>
              <a:p>
                <a:r>
                  <a:rPr lang="en-US" sz="1200" b="1" dirty="0"/>
                  <a:t>CIA</a:t>
                </a:r>
              </a:p>
              <a:p>
                <a:r>
                  <a:rPr lang="en-US" sz="1200" b="1" dirty="0"/>
                  <a:t>Department of Defense</a:t>
                </a:r>
              </a:p>
            </p:txBody>
          </p:sp>
          <p:sp>
            <p:nvSpPr>
              <p:cNvPr id="15" name="TextBox 14">
                <a:extLst>
                  <a:ext uri="{FF2B5EF4-FFF2-40B4-BE49-F238E27FC236}">
                    <a16:creationId xmlns:a16="http://schemas.microsoft.com/office/drawing/2014/main" id="{B459D986-D17C-4EE3-9D65-D4BB5F955122}"/>
                  </a:ext>
                </a:extLst>
              </p:cNvPr>
              <p:cNvSpPr txBox="1"/>
              <p:nvPr/>
            </p:nvSpPr>
            <p:spPr>
              <a:xfrm>
                <a:off x="8301758" y="1032184"/>
                <a:ext cx="2855269" cy="892552"/>
              </a:xfrm>
              <a:prstGeom prst="rect">
                <a:avLst/>
              </a:prstGeom>
              <a:noFill/>
              <a:ln>
                <a:solidFill>
                  <a:schemeClr val="tx1"/>
                </a:solidFill>
              </a:ln>
            </p:spPr>
            <p:txBody>
              <a:bodyPr wrap="none" rtlCol="0">
                <a:spAutoFit/>
              </a:bodyPr>
              <a:lstStyle/>
              <a:p>
                <a:pPr algn="ctr"/>
                <a:r>
                  <a:rPr lang="en-US" sz="1200" b="1" dirty="0"/>
                  <a:t>TARGET QJM/TNDM CLIENTS:</a:t>
                </a:r>
              </a:p>
              <a:p>
                <a:endParaRPr lang="en-US" sz="400" b="1" dirty="0"/>
              </a:p>
              <a:p>
                <a:r>
                  <a:rPr lang="en-US" sz="1200" b="1" dirty="0"/>
                  <a:t>1. EVERY Former QJM Client (Target Set 1)</a:t>
                </a:r>
              </a:p>
              <a:p>
                <a:r>
                  <a:rPr lang="en-US" sz="1200" b="1" dirty="0"/>
                  <a:t>2. NATO</a:t>
                </a:r>
              </a:p>
              <a:p>
                <a:r>
                  <a:rPr lang="en-US" sz="1200" b="1" dirty="0"/>
                  <a:t>3. All Other Allies</a:t>
                </a:r>
              </a:p>
            </p:txBody>
          </p:sp>
          <p:sp>
            <p:nvSpPr>
              <p:cNvPr id="16" name="TextBox 15">
                <a:extLst>
                  <a:ext uri="{FF2B5EF4-FFF2-40B4-BE49-F238E27FC236}">
                    <a16:creationId xmlns:a16="http://schemas.microsoft.com/office/drawing/2014/main" id="{CF1E1DC8-80AE-4669-914D-D8649D347736}"/>
                  </a:ext>
                </a:extLst>
              </p:cNvPr>
              <p:cNvSpPr txBox="1"/>
              <p:nvPr/>
            </p:nvSpPr>
            <p:spPr>
              <a:xfrm>
                <a:off x="8302260" y="2910151"/>
                <a:ext cx="2805448" cy="892552"/>
              </a:xfrm>
              <a:prstGeom prst="rect">
                <a:avLst/>
              </a:prstGeom>
              <a:noFill/>
              <a:ln>
                <a:solidFill>
                  <a:schemeClr val="tx1"/>
                </a:solidFill>
              </a:ln>
            </p:spPr>
            <p:txBody>
              <a:bodyPr wrap="none" rtlCol="0">
                <a:spAutoFit/>
              </a:bodyPr>
              <a:lstStyle/>
              <a:p>
                <a:pPr algn="ctr"/>
                <a:r>
                  <a:rPr lang="en-US" sz="1200" b="1" dirty="0"/>
                  <a:t>TARGET BIENNIAL PREDICTIVE ANALYSES</a:t>
                </a:r>
              </a:p>
              <a:p>
                <a:pPr algn="ctr"/>
                <a:endParaRPr lang="en-US" sz="400" b="1" dirty="0"/>
              </a:p>
              <a:p>
                <a:r>
                  <a:rPr lang="en-US" sz="1200" b="1" dirty="0"/>
                  <a:t>Israel vs. Arab World</a:t>
                </a:r>
              </a:p>
              <a:p>
                <a:r>
                  <a:rPr lang="en-US" sz="1200" b="1" dirty="0"/>
                  <a:t>Greece-Turkey</a:t>
                </a:r>
              </a:p>
              <a:p>
                <a:r>
                  <a:rPr lang="en-US" sz="1200" b="1" dirty="0"/>
                  <a:t>N. Korea – S. Korea</a:t>
                </a:r>
              </a:p>
            </p:txBody>
          </p:sp>
          <p:sp>
            <p:nvSpPr>
              <p:cNvPr id="17" name="TextBox 16">
                <a:extLst>
                  <a:ext uri="{FF2B5EF4-FFF2-40B4-BE49-F238E27FC236}">
                    <a16:creationId xmlns:a16="http://schemas.microsoft.com/office/drawing/2014/main" id="{3AA35B6C-C89D-4AC9-93BA-3FB5F62ECD1A}"/>
                  </a:ext>
                </a:extLst>
              </p:cNvPr>
              <p:cNvSpPr txBox="1"/>
              <p:nvPr/>
            </p:nvSpPr>
            <p:spPr>
              <a:xfrm>
                <a:off x="8268279" y="5336147"/>
                <a:ext cx="3512757" cy="1015663"/>
              </a:xfrm>
              <a:prstGeom prst="rect">
                <a:avLst/>
              </a:prstGeom>
              <a:noFill/>
              <a:ln>
                <a:solidFill>
                  <a:schemeClr val="tx1"/>
                </a:solidFill>
              </a:ln>
            </p:spPr>
            <p:txBody>
              <a:bodyPr wrap="none" rtlCol="0">
                <a:spAutoFit/>
              </a:bodyPr>
              <a:lstStyle/>
              <a:p>
                <a:r>
                  <a:rPr lang="en-US" sz="1200" b="1" dirty="0"/>
                  <a:t>Partner Publications for Joint Products</a:t>
                </a:r>
              </a:p>
              <a:p>
                <a:pPr marL="342900" indent="-342900">
                  <a:buAutoNum type="arabicPeriod"/>
                </a:pPr>
                <a:r>
                  <a:rPr lang="en-US" sz="1200" b="1" dirty="0"/>
                  <a:t>International Institute of Strategic Studies</a:t>
                </a:r>
              </a:p>
              <a:p>
                <a:pPr marL="342900" indent="-342900">
                  <a:buAutoNum type="arabicPeriod"/>
                </a:pPr>
                <a:r>
                  <a:rPr lang="en-US" sz="1200" b="1" dirty="0"/>
                  <a:t>Harvard University JFK School of Government</a:t>
                </a:r>
              </a:p>
              <a:p>
                <a:pPr marL="342900" indent="-342900">
                  <a:buAutoNum type="arabicPeriod"/>
                </a:pPr>
                <a:r>
                  <a:rPr lang="en-US" sz="1200" b="1" dirty="0"/>
                  <a:t>Military War Colleges &amp; Universities</a:t>
                </a:r>
              </a:p>
              <a:p>
                <a:pPr marL="342900" indent="-342900">
                  <a:buAutoNum type="arabicPeriod"/>
                </a:pPr>
                <a:r>
                  <a:rPr lang="en-US" sz="1200" b="1" dirty="0"/>
                  <a:t>Heritage Foundation</a:t>
                </a:r>
              </a:p>
            </p:txBody>
          </p:sp>
          <p:sp>
            <p:nvSpPr>
              <p:cNvPr id="11" name="TextBox 10">
                <a:extLst>
                  <a:ext uri="{FF2B5EF4-FFF2-40B4-BE49-F238E27FC236}">
                    <a16:creationId xmlns:a16="http://schemas.microsoft.com/office/drawing/2014/main" id="{EDBC2D43-51F3-4CB2-BEF5-3521E1870524}"/>
                  </a:ext>
                </a:extLst>
              </p:cNvPr>
              <p:cNvSpPr txBox="1"/>
              <p:nvPr/>
            </p:nvSpPr>
            <p:spPr>
              <a:xfrm>
                <a:off x="8302628" y="2004339"/>
                <a:ext cx="3008901" cy="769441"/>
              </a:xfrm>
              <a:prstGeom prst="rect">
                <a:avLst/>
              </a:prstGeom>
              <a:noFill/>
              <a:ln>
                <a:solidFill>
                  <a:schemeClr val="tx1"/>
                </a:solidFill>
              </a:ln>
            </p:spPr>
            <p:txBody>
              <a:bodyPr wrap="none" rtlCol="0">
                <a:spAutoFit/>
              </a:bodyPr>
              <a:lstStyle/>
              <a:p>
                <a:pPr algn="ctr"/>
                <a:r>
                  <a:rPr lang="en-US" sz="1200" b="1" dirty="0"/>
                  <a:t>TARGET ANNUAL PREDICTIVE ANALYSES</a:t>
                </a:r>
              </a:p>
              <a:p>
                <a:endParaRPr lang="en-US" sz="400" b="1" dirty="0"/>
              </a:p>
              <a:p>
                <a:r>
                  <a:rPr lang="en-US" sz="1200" b="1" dirty="0"/>
                  <a:t>World Military Almanac</a:t>
                </a:r>
              </a:p>
              <a:p>
                <a:r>
                  <a:rPr lang="en-US" sz="1200" b="1" dirty="0"/>
                  <a:t>US vs. China &amp; Russia  TNDM Assessment (s)</a:t>
                </a:r>
              </a:p>
              <a:p>
                <a:pPr algn="ctr"/>
                <a:r>
                  <a:rPr lang="en-US" sz="400" b="1" dirty="0" err="1"/>
                  <a:t>WOrl</a:t>
                </a:r>
                <a:endParaRPr lang="en-US" sz="400" b="1" dirty="0"/>
              </a:p>
            </p:txBody>
          </p:sp>
        </p:grpSp>
      </p:grpSp>
    </p:spTree>
    <p:extLst>
      <p:ext uri="{BB962C8B-B14F-4D97-AF65-F5344CB8AC3E}">
        <p14:creationId xmlns:p14="http://schemas.microsoft.com/office/powerpoint/2010/main" val="277413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32788-38E9-455C-8FB5-C9C69E328AD2}"/>
              </a:ext>
            </a:extLst>
          </p:cNvPr>
          <p:cNvSpPr txBox="1"/>
          <p:nvPr/>
        </p:nvSpPr>
        <p:spPr>
          <a:xfrm>
            <a:off x="3846286" y="143915"/>
            <a:ext cx="3473964" cy="369332"/>
          </a:xfrm>
          <a:prstGeom prst="rect">
            <a:avLst/>
          </a:prstGeom>
          <a:noFill/>
        </p:spPr>
        <p:txBody>
          <a:bodyPr wrap="none" rtlCol="0">
            <a:spAutoFit/>
          </a:bodyPr>
          <a:lstStyle/>
          <a:p>
            <a:r>
              <a:rPr lang="en-US" b="1" u="sng" dirty="0"/>
              <a:t>MAJOR Input Credits to this Vision</a:t>
            </a:r>
          </a:p>
        </p:txBody>
      </p:sp>
      <p:sp>
        <p:nvSpPr>
          <p:cNvPr id="5" name="TextBox 4">
            <a:extLst>
              <a:ext uri="{FF2B5EF4-FFF2-40B4-BE49-F238E27FC236}">
                <a16:creationId xmlns:a16="http://schemas.microsoft.com/office/drawing/2014/main" id="{AAA5AA2A-80E0-4FEB-A972-37A5D8E8A7AC}"/>
              </a:ext>
            </a:extLst>
          </p:cNvPr>
          <p:cNvSpPr txBox="1"/>
          <p:nvPr/>
        </p:nvSpPr>
        <p:spPr>
          <a:xfrm>
            <a:off x="341086" y="964434"/>
            <a:ext cx="11509828" cy="4801314"/>
          </a:xfrm>
          <a:prstGeom prst="rect">
            <a:avLst/>
          </a:prstGeom>
          <a:noFill/>
        </p:spPr>
        <p:txBody>
          <a:bodyPr wrap="square" rtlCol="0">
            <a:spAutoFit/>
          </a:bodyPr>
          <a:lstStyle/>
          <a:p>
            <a:pPr marL="342900" indent="-342900">
              <a:buAutoNum type="arabicPeriod"/>
            </a:pPr>
            <a:r>
              <a:rPr lang="en-US" dirty="0"/>
              <a:t>Christopher A. Lawrence		Major/Overall/Foundational (Everything)</a:t>
            </a:r>
          </a:p>
          <a:p>
            <a:pPr marL="342900" indent="-342900">
              <a:buAutoNum type="arabicPeriod"/>
            </a:pPr>
            <a:r>
              <a:rPr lang="en-US" dirty="0"/>
              <a:t>Professor Arnold Dupuy		Major/Overall/Foundational (History, CIA, More)</a:t>
            </a:r>
          </a:p>
          <a:p>
            <a:pPr marL="342900" indent="-342900">
              <a:buAutoNum type="arabicPeriod"/>
            </a:pPr>
            <a:r>
              <a:rPr lang="en-US" dirty="0"/>
              <a:t>Ernie Blair 			Major/Overall World Almanac Revitalization with QJM, You Tube/PATREON</a:t>
            </a:r>
          </a:p>
          <a:p>
            <a:r>
              <a:rPr lang="en-US" dirty="0"/>
              <a:t>				The Value of “Truth and Beauty” over Politics</a:t>
            </a:r>
          </a:p>
          <a:p>
            <a:pPr marL="342900" indent="-342900">
              <a:buAutoNum type="arabicPeriod" startAt="4"/>
            </a:pPr>
            <a:r>
              <a:rPr lang="en-US" dirty="0"/>
              <a:t>Professor Don Thieme 		Department of State 1038 Funding, The “Faults” of AI Software	</a:t>
            </a:r>
          </a:p>
          <a:p>
            <a:pPr marL="342900" indent="-342900">
              <a:buAutoNum type="arabicPeriod" startAt="4"/>
            </a:pPr>
            <a:r>
              <a:rPr lang="en-US" dirty="0"/>
              <a:t>William “Chip” Sayers		TNDM/QJM &amp; TLI – Vetted and Priceless	</a:t>
            </a:r>
          </a:p>
          <a:p>
            <a:r>
              <a:rPr lang="en-US" dirty="0"/>
              <a:t>5.   Bryan Clements 		Concurrence: TDI is a National Asset	</a:t>
            </a:r>
          </a:p>
          <a:p>
            <a:r>
              <a:rPr lang="en-US" dirty="0"/>
              <a:t>				</a:t>
            </a:r>
          </a:p>
          <a:p>
            <a:r>
              <a:rPr lang="en-US" dirty="0"/>
              <a:t>				</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089436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F64887B-BE2F-40CF-AE2E-B747156D2F28}"/>
              </a:ext>
            </a:extLst>
          </p:cNvPr>
          <p:cNvGrpSpPr/>
          <p:nvPr/>
        </p:nvGrpSpPr>
        <p:grpSpPr>
          <a:xfrm>
            <a:off x="75865" y="2755"/>
            <a:ext cx="12040270" cy="6960020"/>
            <a:chOff x="75865" y="2755"/>
            <a:chExt cx="12040270" cy="6960020"/>
          </a:xfrm>
        </p:grpSpPr>
        <p:sp>
          <p:nvSpPr>
            <p:cNvPr id="4" name="TextBox 3">
              <a:extLst>
                <a:ext uri="{FF2B5EF4-FFF2-40B4-BE49-F238E27FC236}">
                  <a16:creationId xmlns:a16="http://schemas.microsoft.com/office/drawing/2014/main" id="{C2628971-CD63-4843-9DF1-D23219998CB3}"/>
                </a:ext>
              </a:extLst>
            </p:cNvPr>
            <p:cNvSpPr txBox="1"/>
            <p:nvPr/>
          </p:nvSpPr>
          <p:spPr>
            <a:xfrm>
              <a:off x="8679104" y="2755"/>
              <a:ext cx="3437031" cy="461665"/>
            </a:xfrm>
            <a:prstGeom prst="rect">
              <a:avLst/>
            </a:prstGeom>
            <a:noFill/>
          </p:spPr>
          <p:txBody>
            <a:bodyPr wrap="none" rtlCol="0">
              <a:spAutoFit/>
            </a:bodyPr>
            <a:lstStyle/>
            <a:p>
              <a:r>
                <a:rPr lang="en-US" sz="2400" b="1" u="sng" dirty="0"/>
                <a:t>SOLUTION 4: CONTINUED</a:t>
              </a:r>
            </a:p>
          </p:txBody>
        </p:sp>
        <p:sp>
          <p:nvSpPr>
            <p:cNvPr id="39" name="TextBox 38">
              <a:extLst>
                <a:ext uri="{FF2B5EF4-FFF2-40B4-BE49-F238E27FC236}">
                  <a16:creationId xmlns:a16="http://schemas.microsoft.com/office/drawing/2014/main" id="{B752A4A7-FC4B-44D8-ADBD-EC5145AC8DC4}"/>
                </a:ext>
              </a:extLst>
            </p:cNvPr>
            <p:cNvSpPr txBox="1"/>
            <p:nvPr/>
          </p:nvSpPr>
          <p:spPr>
            <a:xfrm>
              <a:off x="7869471" y="5885604"/>
              <a:ext cx="4233659" cy="830997"/>
            </a:xfrm>
            <a:prstGeom prst="rect">
              <a:avLst/>
            </a:prstGeom>
            <a:noFill/>
            <a:ln>
              <a:solidFill>
                <a:schemeClr val="tx1"/>
              </a:solidFill>
            </a:ln>
          </p:spPr>
          <p:txBody>
            <a:bodyPr wrap="none" rtlCol="0">
              <a:spAutoFit/>
            </a:bodyPr>
            <a:lstStyle/>
            <a:p>
              <a:r>
                <a:rPr lang="en-US" sz="1200" b="1" dirty="0"/>
                <a:t>* This price can increase, but keeping it affordable is likely best</a:t>
              </a:r>
            </a:p>
            <a:p>
              <a:r>
                <a:rPr lang="en-US" sz="1200" b="1" dirty="0"/>
                <a:t>**Priceless – in terms of STATUS impact</a:t>
              </a:r>
            </a:p>
            <a:p>
              <a:r>
                <a:rPr lang="en-US" sz="1200" b="1" dirty="0"/>
                <a:t>***Target Resurrection Income – only. (Years 1-5)</a:t>
              </a:r>
            </a:p>
            <a:p>
              <a:r>
                <a:rPr lang="en-US" sz="1200" b="1" dirty="0"/>
                <a:t>***A major historic funder of TLI</a:t>
              </a:r>
            </a:p>
          </p:txBody>
        </p:sp>
        <p:grpSp>
          <p:nvGrpSpPr>
            <p:cNvPr id="11" name="Group 10">
              <a:extLst>
                <a:ext uri="{FF2B5EF4-FFF2-40B4-BE49-F238E27FC236}">
                  <a16:creationId xmlns:a16="http://schemas.microsoft.com/office/drawing/2014/main" id="{B64E4C3C-BBFA-4A3C-BD9E-D410046599D6}"/>
                </a:ext>
              </a:extLst>
            </p:cNvPr>
            <p:cNvGrpSpPr/>
            <p:nvPr/>
          </p:nvGrpSpPr>
          <p:grpSpPr>
            <a:xfrm>
              <a:off x="110625" y="542248"/>
              <a:ext cx="6783056" cy="1015663"/>
              <a:chOff x="845461" y="815505"/>
              <a:chExt cx="6783056" cy="1015663"/>
            </a:xfrm>
          </p:grpSpPr>
          <p:grpSp>
            <p:nvGrpSpPr>
              <p:cNvPr id="7" name="Group 6">
                <a:extLst>
                  <a:ext uri="{FF2B5EF4-FFF2-40B4-BE49-F238E27FC236}">
                    <a16:creationId xmlns:a16="http://schemas.microsoft.com/office/drawing/2014/main" id="{4B255513-EAC8-406F-BD2E-3D7DC83C904E}"/>
                  </a:ext>
                </a:extLst>
              </p:cNvPr>
              <p:cNvGrpSpPr/>
              <p:nvPr/>
            </p:nvGrpSpPr>
            <p:grpSpPr>
              <a:xfrm>
                <a:off x="845461" y="815505"/>
                <a:ext cx="5462787" cy="1015663"/>
                <a:chOff x="1051155" y="888077"/>
                <a:chExt cx="5462787" cy="1015663"/>
              </a:xfrm>
            </p:grpSpPr>
            <p:sp>
              <p:nvSpPr>
                <p:cNvPr id="5" name="TextBox 4">
                  <a:extLst>
                    <a:ext uri="{FF2B5EF4-FFF2-40B4-BE49-F238E27FC236}">
                      <a16:creationId xmlns:a16="http://schemas.microsoft.com/office/drawing/2014/main" id="{D4EDCDEF-80C4-457A-9F99-27995778A71C}"/>
                    </a:ext>
                  </a:extLst>
                </p:cNvPr>
                <p:cNvSpPr txBox="1"/>
                <p:nvPr/>
              </p:nvSpPr>
              <p:spPr>
                <a:xfrm>
                  <a:off x="1051155" y="888077"/>
                  <a:ext cx="2809294" cy="461665"/>
                </a:xfrm>
                <a:prstGeom prst="rect">
                  <a:avLst/>
                </a:prstGeom>
                <a:noFill/>
                <a:ln>
                  <a:solidFill>
                    <a:schemeClr val="tx1"/>
                  </a:solidFill>
                </a:ln>
              </p:spPr>
              <p:txBody>
                <a:bodyPr wrap="none" rtlCol="0">
                  <a:spAutoFit/>
                </a:bodyPr>
                <a:lstStyle/>
                <a:p>
                  <a:pPr algn="ctr"/>
                  <a:r>
                    <a:rPr lang="en-US" sz="1200" b="1" dirty="0"/>
                    <a:t>2. Annual World Military Almanac</a:t>
                  </a:r>
                </a:p>
                <a:p>
                  <a:pPr algn="ctr"/>
                  <a:r>
                    <a:rPr lang="en-US" sz="1200" b="1" dirty="0"/>
                    <a:t>(With Elemental Deterministic Modeling)</a:t>
                  </a:r>
                </a:p>
              </p:txBody>
            </p:sp>
            <p:sp>
              <p:nvSpPr>
                <p:cNvPr id="6" name="TextBox 5">
                  <a:extLst>
                    <a:ext uri="{FF2B5EF4-FFF2-40B4-BE49-F238E27FC236}">
                      <a16:creationId xmlns:a16="http://schemas.microsoft.com/office/drawing/2014/main" id="{64FCAB3C-6745-424E-B9D0-75BD31BEF724}"/>
                    </a:ext>
                  </a:extLst>
                </p:cNvPr>
                <p:cNvSpPr txBox="1"/>
                <p:nvPr/>
              </p:nvSpPr>
              <p:spPr>
                <a:xfrm>
                  <a:off x="3859305" y="888077"/>
                  <a:ext cx="2654637" cy="1015663"/>
                </a:xfrm>
                <a:prstGeom prst="rect">
                  <a:avLst/>
                </a:prstGeom>
                <a:noFill/>
                <a:ln>
                  <a:solidFill>
                    <a:schemeClr val="tx1"/>
                  </a:solidFill>
                </a:ln>
              </p:spPr>
              <p:txBody>
                <a:bodyPr wrap="none" rtlCol="0">
                  <a:spAutoFit/>
                </a:bodyPr>
                <a:lstStyle/>
                <a:p>
                  <a:r>
                    <a:rPr lang="en-US" sz="1200" b="1" dirty="0"/>
                    <a:t>Hardback:      $150</a:t>
                  </a:r>
                </a:p>
                <a:p>
                  <a:r>
                    <a:rPr lang="en-US" sz="1200" b="1" dirty="0"/>
                    <a:t>Softcover:      $100</a:t>
                  </a:r>
                </a:p>
                <a:p>
                  <a:r>
                    <a:rPr lang="en-US" sz="1200" b="1" dirty="0"/>
                    <a:t>CD:                  $50</a:t>
                  </a:r>
                </a:p>
                <a:p>
                  <a:r>
                    <a:rPr lang="en-US" sz="1200" b="1" dirty="0"/>
                    <a:t>Online:           $50 (w/TDI Membership)</a:t>
                  </a:r>
                </a:p>
                <a:p>
                  <a:r>
                    <a:rPr lang="en-US" sz="1200" b="1" dirty="0"/>
                    <a:t>Advertising:  $150,000</a:t>
                  </a:r>
                </a:p>
              </p:txBody>
            </p:sp>
          </p:grpSp>
          <p:sp>
            <p:nvSpPr>
              <p:cNvPr id="9" name="TextBox 8">
                <a:extLst>
                  <a:ext uri="{FF2B5EF4-FFF2-40B4-BE49-F238E27FC236}">
                    <a16:creationId xmlns:a16="http://schemas.microsoft.com/office/drawing/2014/main" id="{FF818699-A06D-4664-BC3E-A22229EC2B5C}"/>
                  </a:ext>
                </a:extLst>
              </p:cNvPr>
              <p:cNvSpPr txBox="1"/>
              <p:nvPr/>
            </p:nvSpPr>
            <p:spPr>
              <a:xfrm>
                <a:off x="6327135" y="815505"/>
                <a:ext cx="1301382" cy="646331"/>
              </a:xfrm>
              <a:prstGeom prst="rect">
                <a:avLst/>
              </a:prstGeom>
              <a:noFill/>
              <a:ln>
                <a:solidFill>
                  <a:schemeClr val="tx1"/>
                </a:solidFill>
              </a:ln>
            </p:spPr>
            <p:txBody>
              <a:bodyPr wrap="none" rtlCol="0">
                <a:spAutoFit/>
              </a:bodyPr>
              <a:lstStyle/>
              <a:p>
                <a:r>
                  <a:rPr lang="en-US" sz="1200" b="1" u="sng" dirty="0"/>
                  <a:t>Objective Income</a:t>
                </a:r>
              </a:p>
              <a:p>
                <a:endParaRPr lang="en-US" sz="1200" b="1" u="sng" dirty="0"/>
              </a:p>
              <a:p>
                <a:pPr algn="ctr"/>
                <a:r>
                  <a:rPr lang="en-US" sz="1200" b="1" dirty="0"/>
                  <a:t>$500,000</a:t>
                </a:r>
              </a:p>
            </p:txBody>
          </p:sp>
        </p:grpSp>
        <p:grpSp>
          <p:nvGrpSpPr>
            <p:cNvPr id="16" name="Group 15">
              <a:extLst>
                <a:ext uri="{FF2B5EF4-FFF2-40B4-BE49-F238E27FC236}">
                  <a16:creationId xmlns:a16="http://schemas.microsoft.com/office/drawing/2014/main" id="{C1C2A818-170C-4B53-94E2-215BE23154CA}"/>
                </a:ext>
              </a:extLst>
            </p:cNvPr>
            <p:cNvGrpSpPr/>
            <p:nvPr/>
          </p:nvGrpSpPr>
          <p:grpSpPr>
            <a:xfrm>
              <a:off x="110625" y="53129"/>
              <a:ext cx="7423507" cy="461665"/>
              <a:chOff x="628895" y="2322064"/>
              <a:chExt cx="7423507" cy="461665"/>
            </a:xfrm>
          </p:grpSpPr>
          <p:sp>
            <p:nvSpPr>
              <p:cNvPr id="12" name="Rectangle 11">
                <a:extLst>
                  <a:ext uri="{FF2B5EF4-FFF2-40B4-BE49-F238E27FC236}">
                    <a16:creationId xmlns:a16="http://schemas.microsoft.com/office/drawing/2014/main" id="{6F6817ED-DA42-4C74-B7FC-AD66793364CC}"/>
                  </a:ext>
                </a:extLst>
              </p:cNvPr>
              <p:cNvSpPr/>
              <p:nvPr/>
            </p:nvSpPr>
            <p:spPr>
              <a:xfrm>
                <a:off x="628895" y="2322064"/>
                <a:ext cx="2656114" cy="461665"/>
              </a:xfrm>
              <a:prstGeom prst="rect">
                <a:avLst/>
              </a:prstGeom>
              <a:ln>
                <a:solidFill>
                  <a:schemeClr val="tx1"/>
                </a:solidFill>
              </a:ln>
            </p:spPr>
            <p:txBody>
              <a:bodyPr wrap="square">
                <a:spAutoFit/>
              </a:bodyPr>
              <a:lstStyle/>
              <a:p>
                <a:pPr algn="ctr"/>
                <a:r>
                  <a:rPr lang="en-US" sz="1200" b="1" dirty="0"/>
                  <a:t>1. TNDM UPGRADED Program </a:t>
                </a:r>
              </a:p>
              <a:p>
                <a:pPr algn="ctr"/>
                <a:r>
                  <a:rPr lang="en-US" sz="1200" b="1" dirty="0"/>
                  <a:t>(Ground/Air/Naval/Cyber/Space)</a:t>
                </a:r>
              </a:p>
            </p:txBody>
          </p:sp>
          <p:sp>
            <p:nvSpPr>
              <p:cNvPr id="13" name="TextBox 12">
                <a:extLst>
                  <a:ext uri="{FF2B5EF4-FFF2-40B4-BE49-F238E27FC236}">
                    <a16:creationId xmlns:a16="http://schemas.microsoft.com/office/drawing/2014/main" id="{6EF2F0A8-C6E6-4D57-9A06-409E49C70703}"/>
                  </a:ext>
                </a:extLst>
              </p:cNvPr>
              <p:cNvSpPr txBox="1"/>
              <p:nvPr/>
            </p:nvSpPr>
            <p:spPr>
              <a:xfrm>
                <a:off x="3285009" y="2322064"/>
                <a:ext cx="3542958" cy="461665"/>
              </a:xfrm>
              <a:prstGeom prst="rect">
                <a:avLst/>
              </a:prstGeom>
              <a:noFill/>
              <a:ln>
                <a:solidFill>
                  <a:schemeClr val="tx1"/>
                </a:solidFill>
              </a:ln>
            </p:spPr>
            <p:txBody>
              <a:bodyPr wrap="none" rtlCol="0">
                <a:spAutoFit/>
              </a:bodyPr>
              <a:lstStyle/>
              <a:p>
                <a:r>
                  <a:rPr lang="en-US" sz="1200" b="1" dirty="0"/>
                  <a:t>Institution Package &amp; Training:	$36,000*</a:t>
                </a:r>
              </a:p>
              <a:p>
                <a:r>
                  <a:rPr lang="en-US" sz="1200" b="1" dirty="0"/>
                  <a:t>Individual TNDM War Game Variant:	$     250</a:t>
                </a:r>
              </a:p>
            </p:txBody>
          </p:sp>
          <p:sp>
            <p:nvSpPr>
              <p:cNvPr id="14" name="TextBox 13">
                <a:extLst>
                  <a:ext uri="{FF2B5EF4-FFF2-40B4-BE49-F238E27FC236}">
                    <a16:creationId xmlns:a16="http://schemas.microsoft.com/office/drawing/2014/main" id="{3AA15A30-D052-4AC7-B7AF-B5CB04C2B321}"/>
                  </a:ext>
                </a:extLst>
              </p:cNvPr>
              <p:cNvSpPr txBox="1"/>
              <p:nvPr/>
            </p:nvSpPr>
            <p:spPr>
              <a:xfrm>
                <a:off x="6751020" y="2322064"/>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$200,000</a:t>
                </a:r>
              </a:p>
            </p:txBody>
          </p:sp>
        </p:grpSp>
        <p:grpSp>
          <p:nvGrpSpPr>
            <p:cNvPr id="21" name="Group 20">
              <a:extLst>
                <a:ext uri="{FF2B5EF4-FFF2-40B4-BE49-F238E27FC236}">
                  <a16:creationId xmlns:a16="http://schemas.microsoft.com/office/drawing/2014/main" id="{24FAE078-9FED-4EDD-8F39-EA3992428C1F}"/>
                </a:ext>
              </a:extLst>
            </p:cNvPr>
            <p:cNvGrpSpPr/>
            <p:nvPr/>
          </p:nvGrpSpPr>
          <p:grpSpPr>
            <a:xfrm>
              <a:off x="156817" y="1594882"/>
              <a:ext cx="6369752" cy="1016531"/>
              <a:chOff x="574046" y="2991421"/>
              <a:chExt cx="6369752" cy="1016531"/>
            </a:xfrm>
          </p:grpSpPr>
          <p:sp>
            <p:nvSpPr>
              <p:cNvPr id="18" name="Rectangle 17">
                <a:extLst>
                  <a:ext uri="{FF2B5EF4-FFF2-40B4-BE49-F238E27FC236}">
                    <a16:creationId xmlns:a16="http://schemas.microsoft.com/office/drawing/2014/main" id="{1A5DB2E0-5B30-418C-B15A-12EF646B055D}"/>
                  </a:ext>
                </a:extLst>
              </p:cNvPr>
              <p:cNvSpPr/>
              <p:nvPr/>
            </p:nvSpPr>
            <p:spPr>
              <a:xfrm>
                <a:off x="574046" y="2991421"/>
                <a:ext cx="2591671" cy="461665"/>
              </a:xfrm>
              <a:prstGeom prst="rect">
                <a:avLst/>
              </a:prstGeom>
              <a:ln>
                <a:solidFill>
                  <a:schemeClr val="tx1"/>
                </a:solidFill>
              </a:ln>
            </p:spPr>
            <p:txBody>
              <a:bodyPr wrap="none">
                <a:spAutoFit/>
              </a:bodyPr>
              <a:lstStyle/>
              <a:p>
                <a:pPr algn="ctr"/>
                <a:r>
                  <a:rPr lang="en-US" sz="1200" b="1" dirty="0"/>
                  <a:t>3. Annual “USA vs. China and Russia” </a:t>
                </a:r>
              </a:p>
              <a:p>
                <a:pPr algn="ctr"/>
                <a:r>
                  <a:rPr lang="en-US" sz="1200" b="1" dirty="0"/>
                  <a:t>TNDM Assessment(s)</a:t>
                </a:r>
              </a:p>
            </p:txBody>
          </p:sp>
          <p:sp>
            <p:nvSpPr>
              <p:cNvPr id="19" name="TextBox 18">
                <a:extLst>
                  <a:ext uri="{FF2B5EF4-FFF2-40B4-BE49-F238E27FC236}">
                    <a16:creationId xmlns:a16="http://schemas.microsoft.com/office/drawing/2014/main" id="{A967152D-6886-4304-B312-46A468436E92}"/>
                  </a:ext>
                </a:extLst>
              </p:cNvPr>
              <p:cNvSpPr txBox="1"/>
              <p:nvPr/>
            </p:nvSpPr>
            <p:spPr>
              <a:xfrm>
                <a:off x="3168915" y="2992289"/>
                <a:ext cx="2473498" cy="1015663"/>
              </a:xfrm>
              <a:prstGeom prst="rect">
                <a:avLst/>
              </a:prstGeom>
              <a:noFill/>
              <a:ln>
                <a:solidFill>
                  <a:schemeClr val="tx1"/>
                </a:solidFill>
              </a:ln>
            </p:spPr>
            <p:txBody>
              <a:bodyPr wrap="none" rtlCol="0">
                <a:spAutoFit/>
              </a:bodyPr>
              <a:lstStyle/>
              <a:p>
                <a:r>
                  <a:rPr lang="en-US" sz="1200" b="1" dirty="0"/>
                  <a:t>Hardback:      $100</a:t>
                </a:r>
              </a:p>
              <a:p>
                <a:r>
                  <a:rPr lang="en-US" sz="1200" b="1" dirty="0"/>
                  <a:t>Softcover:      $50</a:t>
                </a:r>
              </a:p>
              <a:p>
                <a:r>
                  <a:rPr lang="en-US" sz="1200" b="1" dirty="0"/>
                  <a:t>CD:                  $50</a:t>
                </a:r>
              </a:p>
              <a:p>
                <a:r>
                  <a:rPr lang="en-US" sz="1200" b="1" dirty="0"/>
                  <a:t>Online:           $50 (TDI Membership)</a:t>
                </a:r>
              </a:p>
              <a:p>
                <a:r>
                  <a:rPr lang="en-US" sz="1200" b="1" dirty="0"/>
                  <a:t>Advertising:  $20,000</a:t>
                </a:r>
              </a:p>
            </p:txBody>
          </p:sp>
          <p:sp>
            <p:nvSpPr>
              <p:cNvPr id="20" name="TextBox 19">
                <a:extLst>
                  <a:ext uri="{FF2B5EF4-FFF2-40B4-BE49-F238E27FC236}">
                    <a16:creationId xmlns:a16="http://schemas.microsoft.com/office/drawing/2014/main" id="{23E09F7F-5FC5-4D3C-91B1-EDFC26217C54}"/>
                  </a:ext>
                </a:extLst>
              </p:cNvPr>
              <p:cNvSpPr txBox="1"/>
              <p:nvPr/>
            </p:nvSpPr>
            <p:spPr>
              <a:xfrm>
                <a:off x="5642416" y="2992289"/>
                <a:ext cx="1301382" cy="646331"/>
              </a:xfrm>
              <a:prstGeom prst="rect">
                <a:avLst/>
              </a:prstGeom>
              <a:noFill/>
              <a:ln>
                <a:solidFill>
                  <a:schemeClr val="tx1"/>
                </a:solidFill>
              </a:ln>
            </p:spPr>
            <p:txBody>
              <a:bodyPr wrap="none" rtlCol="0">
                <a:spAutoFit/>
              </a:bodyPr>
              <a:lstStyle/>
              <a:p>
                <a:r>
                  <a:rPr lang="en-US" sz="1200" b="1" u="sng" dirty="0"/>
                  <a:t>Objective Income</a:t>
                </a:r>
              </a:p>
              <a:p>
                <a:endParaRPr lang="en-US" sz="1200" b="1" u="sng" dirty="0"/>
              </a:p>
              <a:p>
                <a:pPr algn="ctr"/>
                <a:r>
                  <a:rPr lang="en-US" sz="1200" b="1" dirty="0"/>
                  <a:t>$100,000</a:t>
                </a:r>
              </a:p>
            </p:txBody>
          </p:sp>
        </p:grpSp>
        <p:grpSp>
          <p:nvGrpSpPr>
            <p:cNvPr id="29" name="Group 28">
              <a:extLst>
                <a:ext uri="{FF2B5EF4-FFF2-40B4-BE49-F238E27FC236}">
                  <a16:creationId xmlns:a16="http://schemas.microsoft.com/office/drawing/2014/main" id="{812A4F14-EEDF-47E9-BCE8-AD86CF9C0F5A}"/>
                </a:ext>
              </a:extLst>
            </p:cNvPr>
            <p:cNvGrpSpPr/>
            <p:nvPr/>
          </p:nvGrpSpPr>
          <p:grpSpPr>
            <a:xfrm>
              <a:off x="75865" y="2653161"/>
              <a:ext cx="5204640" cy="461665"/>
              <a:chOff x="536636" y="3921829"/>
              <a:chExt cx="5204640" cy="461665"/>
            </a:xfrm>
          </p:grpSpPr>
          <p:sp>
            <p:nvSpPr>
              <p:cNvPr id="22" name="Rectangle 21">
                <a:extLst>
                  <a:ext uri="{FF2B5EF4-FFF2-40B4-BE49-F238E27FC236}">
                    <a16:creationId xmlns:a16="http://schemas.microsoft.com/office/drawing/2014/main" id="{878677B9-4F21-4A24-841D-B6005DD01A42}"/>
                  </a:ext>
                </a:extLst>
              </p:cNvPr>
              <p:cNvSpPr/>
              <p:nvPr/>
            </p:nvSpPr>
            <p:spPr>
              <a:xfrm>
                <a:off x="536636" y="3921829"/>
                <a:ext cx="2366289" cy="461665"/>
              </a:xfrm>
              <a:prstGeom prst="rect">
                <a:avLst/>
              </a:prstGeom>
              <a:ln>
                <a:solidFill>
                  <a:schemeClr val="tx1"/>
                </a:solidFill>
              </a:ln>
            </p:spPr>
            <p:txBody>
              <a:bodyPr wrap="none">
                <a:spAutoFit/>
              </a:bodyPr>
              <a:lstStyle/>
              <a:p>
                <a:pPr algn="ctr"/>
                <a:r>
                  <a:rPr lang="en-US" sz="1200" b="1" dirty="0"/>
                  <a:t>4. Updated Biography, Dictionary, </a:t>
                </a:r>
              </a:p>
              <a:p>
                <a:pPr algn="ctr"/>
                <a:r>
                  <a:rPr lang="en-US" sz="1200" b="1" dirty="0"/>
                  <a:t>Encyclopedias &amp; Other</a:t>
                </a:r>
              </a:p>
            </p:txBody>
          </p:sp>
          <p:sp>
            <p:nvSpPr>
              <p:cNvPr id="27" name="TextBox 26">
                <a:extLst>
                  <a:ext uri="{FF2B5EF4-FFF2-40B4-BE49-F238E27FC236}">
                    <a16:creationId xmlns:a16="http://schemas.microsoft.com/office/drawing/2014/main" id="{2D5B6AA5-E8A5-4822-B4F0-21607443C3B4}"/>
                  </a:ext>
                </a:extLst>
              </p:cNvPr>
              <p:cNvSpPr txBox="1"/>
              <p:nvPr/>
            </p:nvSpPr>
            <p:spPr>
              <a:xfrm>
                <a:off x="2897749" y="3921829"/>
                <a:ext cx="1534587" cy="461665"/>
              </a:xfrm>
              <a:prstGeom prst="rect">
                <a:avLst/>
              </a:prstGeom>
              <a:noFill/>
              <a:ln>
                <a:solidFill>
                  <a:schemeClr val="tx1"/>
                </a:solidFill>
              </a:ln>
            </p:spPr>
            <p:txBody>
              <a:bodyPr wrap="none" rtlCol="0">
                <a:spAutoFit/>
              </a:bodyPr>
              <a:lstStyle/>
              <a:p>
                <a:r>
                  <a:rPr lang="en-US" sz="1200" b="1" dirty="0"/>
                  <a:t>Hardback:      $100</a:t>
                </a:r>
              </a:p>
              <a:p>
                <a:r>
                  <a:rPr lang="en-US" sz="1200" b="1" dirty="0"/>
                  <a:t>Advertising:  $10,000</a:t>
                </a:r>
              </a:p>
            </p:txBody>
          </p:sp>
          <p:sp>
            <p:nvSpPr>
              <p:cNvPr id="28" name="TextBox 27">
                <a:extLst>
                  <a:ext uri="{FF2B5EF4-FFF2-40B4-BE49-F238E27FC236}">
                    <a16:creationId xmlns:a16="http://schemas.microsoft.com/office/drawing/2014/main" id="{FE9B718A-2B11-463B-B7FB-115F72DBBBAC}"/>
                  </a:ext>
                </a:extLst>
              </p:cNvPr>
              <p:cNvSpPr txBox="1"/>
              <p:nvPr/>
            </p:nvSpPr>
            <p:spPr>
              <a:xfrm>
                <a:off x="4439894" y="3921829"/>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$100,000</a:t>
                </a:r>
              </a:p>
            </p:txBody>
          </p:sp>
        </p:grpSp>
        <p:grpSp>
          <p:nvGrpSpPr>
            <p:cNvPr id="35" name="Group 34">
              <a:extLst>
                <a:ext uri="{FF2B5EF4-FFF2-40B4-BE49-F238E27FC236}">
                  <a16:creationId xmlns:a16="http://schemas.microsoft.com/office/drawing/2014/main" id="{6191A1B6-7FFD-4F31-9A73-D0D297068721}"/>
                </a:ext>
              </a:extLst>
            </p:cNvPr>
            <p:cNvGrpSpPr/>
            <p:nvPr/>
          </p:nvGrpSpPr>
          <p:grpSpPr>
            <a:xfrm>
              <a:off x="77594" y="3166310"/>
              <a:ext cx="5429921" cy="658293"/>
              <a:chOff x="1438247" y="4653165"/>
              <a:chExt cx="5429921" cy="658293"/>
            </a:xfrm>
          </p:grpSpPr>
          <p:sp>
            <p:nvSpPr>
              <p:cNvPr id="30" name="Rectangle 29">
                <a:extLst>
                  <a:ext uri="{FF2B5EF4-FFF2-40B4-BE49-F238E27FC236}">
                    <a16:creationId xmlns:a16="http://schemas.microsoft.com/office/drawing/2014/main" id="{9059BF67-DF5E-4368-BE36-80A584A9A7F1}"/>
                  </a:ext>
                </a:extLst>
              </p:cNvPr>
              <p:cNvSpPr/>
              <p:nvPr/>
            </p:nvSpPr>
            <p:spPr>
              <a:xfrm>
                <a:off x="1438247" y="4653165"/>
                <a:ext cx="2509185" cy="461665"/>
              </a:xfrm>
              <a:prstGeom prst="rect">
                <a:avLst/>
              </a:prstGeom>
              <a:ln>
                <a:solidFill>
                  <a:schemeClr val="tx1"/>
                </a:solidFill>
              </a:ln>
            </p:spPr>
            <p:txBody>
              <a:bodyPr wrap="square">
                <a:spAutoFit/>
              </a:bodyPr>
              <a:lstStyle/>
              <a:p>
                <a:pPr algn="ctr"/>
                <a:r>
                  <a:rPr lang="en-US" sz="1200" b="1" dirty="0"/>
                  <a:t>5. TDI Deterministic Assessments</a:t>
                </a:r>
              </a:p>
              <a:p>
                <a:pPr algn="ctr"/>
                <a:r>
                  <a:rPr lang="en-US" sz="1200" b="1" dirty="0"/>
                  <a:t>Forecasted  and Historic</a:t>
                </a:r>
              </a:p>
            </p:txBody>
          </p:sp>
          <p:sp>
            <p:nvSpPr>
              <p:cNvPr id="32" name="TextBox 31">
                <a:extLst>
                  <a:ext uri="{FF2B5EF4-FFF2-40B4-BE49-F238E27FC236}">
                    <a16:creationId xmlns:a16="http://schemas.microsoft.com/office/drawing/2014/main" id="{E4A6B78D-E447-4C62-B579-90134FF7B1D8}"/>
                  </a:ext>
                </a:extLst>
              </p:cNvPr>
              <p:cNvSpPr txBox="1"/>
              <p:nvPr/>
            </p:nvSpPr>
            <p:spPr>
              <a:xfrm>
                <a:off x="3947432" y="4665127"/>
                <a:ext cx="1619354" cy="646331"/>
              </a:xfrm>
              <a:prstGeom prst="rect">
                <a:avLst/>
              </a:prstGeom>
              <a:noFill/>
              <a:ln>
                <a:solidFill>
                  <a:schemeClr val="tx1"/>
                </a:solidFill>
              </a:ln>
            </p:spPr>
            <p:txBody>
              <a:bodyPr wrap="none" rtlCol="0">
                <a:spAutoFit/>
              </a:bodyPr>
              <a:lstStyle/>
              <a:p>
                <a:r>
                  <a:rPr lang="en-US" sz="1200" b="1" dirty="0"/>
                  <a:t>Published: 	$30,000</a:t>
                </a:r>
              </a:p>
              <a:p>
                <a:r>
                  <a:rPr lang="en-US" sz="1200" b="1" dirty="0"/>
                  <a:t>Private: 	$30,000</a:t>
                </a:r>
              </a:p>
              <a:p>
                <a:r>
                  <a:rPr lang="en-US" sz="1200" b="1" dirty="0"/>
                  <a:t>Grant: 	$30,000</a:t>
                </a:r>
              </a:p>
            </p:txBody>
          </p:sp>
          <p:sp>
            <p:nvSpPr>
              <p:cNvPr id="33" name="TextBox 32">
                <a:extLst>
                  <a:ext uri="{FF2B5EF4-FFF2-40B4-BE49-F238E27FC236}">
                    <a16:creationId xmlns:a16="http://schemas.microsoft.com/office/drawing/2014/main" id="{159143DD-8DB7-44AB-8258-D707DAC84D98}"/>
                  </a:ext>
                </a:extLst>
              </p:cNvPr>
              <p:cNvSpPr txBox="1"/>
              <p:nvPr/>
            </p:nvSpPr>
            <p:spPr>
              <a:xfrm>
                <a:off x="5566786" y="4665127"/>
                <a:ext cx="1301382" cy="646331"/>
              </a:xfrm>
              <a:prstGeom prst="rect">
                <a:avLst/>
              </a:prstGeom>
              <a:noFill/>
              <a:ln>
                <a:solidFill>
                  <a:schemeClr val="tx1"/>
                </a:solidFill>
              </a:ln>
            </p:spPr>
            <p:txBody>
              <a:bodyPr wrap="none" rtlCol="0">
                <a:spAutoFit/>
              </a:bodyPr>
              <a:lstStyle/>
              <a:p>
                <a:r>
                  <a:rPr lang="en-US" sz="1200" b="1" u="sng" dirty="0"/>
                  <a:t>Objective Income</a:t>
                </a:r>
              </a:p>
              <a:p>
                <a:endParaRPr lang="en-US" sz="1200" b="1" u="sng" dirty="0"/>
              </a:p>
              <a:p>
                <a:pPr algn="ctr"/>
                <a:r>
                  <a:rPr lang="en-US" sz="1200" b="1" dirty="0"/>
                  <a:t>$100,000</a:t>
                </a:r>
              </a:p>
            </p:txBody>
          </p:sp>
        </p:grpSp>
        <p:grpSp>
          <p:nvGrpSpPr>
            <p:cNvPr id="38" name="Group 37">
              <a:extLst>
                <a:ext uri="{FF2B5EF4-FFF2-40B4-BE49-F238E27FC236}">
                  <a16:creationId xmlns:a16="http://schemas.microsoft.com/office/drawing/2014/main" id="{AD69DDF2-DF3F-45D0-A297-B652D615A244}"/>
                </a:ext>
              </a:extLst>
            </p:cNvPr>
            <p:cNvGrpSpPr/>
            <p:nvPr/>
          </p:nvGrpSpPr>
          <p:grpSpPr>
            <a:xfrm>
              <a:off x="90105" y="3894614"/>
              <a:ext cx="4784354" cy="462086"/>
              <a:chOff x="594418" y="5163854"/>
              <a:chExt cx="4784354" cy="462086"/>
            </a:xfrm>
          </p:grpSpPr>
          <p:sp>
            <p:nvSpPr>
              <p:cNvPr id="36" name="Rectangle 35">
                <a:extLst>
                  <a:ext uri="{FF2B5EF4-FFF2-40B4-BE49-F238E27FC236}">
                    <a16:creationId xmlns:a16="http://schemas.microsoft.com/office/drawing/2014/main" id="{E04A9A99-2A1C-4B77-BFAB-C8A1BB8B837A}"/>
                  </a:ext>
                </a:extLst>
              </p:cNvPr>
              <p:cNvSpPr/>
              <p:nvPr/>
            </p:nvSpPr>
            <p:spPr>
              <a:xfrm>
                <a:off x="594418" y="5164275"/>
                <a:ext cx="3486256" cy="461665"/>
              </a:xfrm>
              <a:prstGeom prst="rect">
                <a:avLst/>
              </a:prstGeom>
              <a:ln>
                <a:solidFill>
                  <a:schemeClr val="tx1"/>
                </a:solidFill>
              </a:ln>
            </p:spPr>
            <p:txBody>
              <a:bodyPr wrap="square">
                <a:spAutoFit/>
              </a:bodyPr>
              <a:lstStyle/>
              <a:p>
                <a:pPr algn="ctr"/>
                <a:r>
                  <a:rPr lang="en-US" sz="1200" b="1" dirty="0"/>
                  <a:t>6. Congressional Testimony  &amp; Reports </a:t>
                </a:r>
              </a:p>
              <a:p>
                <a:pPr algn="ctr"/>
                <a:r>
                  <a:rPr lang="en-US" sz="1200" b="1" dirty="0"/>
                  <a:t>(Independent Analysis, Classified and Unclassified)</a:t>
                </a:r>
              </a:p>
            </p:txBody>
          </p:sp>
          <p:sp>
            <p:nvSpPr>
              <p:cNvPr id="37" name="TextBox 36">
                <a:extLst>
                  <a:ext uri="{FF2B5EF4-FFF2-40B4-BE49-F238E27FC236}">
                    <a16:creationId xmlns:a16="http://schemas.microsoft.com/office/drawing/2014/main" id="{179B6589-2A27-4583-B363-95938157061F}"/>
                  </a:ext>
                </a:extLst>
              </p:cNvPr>
              <p:cNvSpPr txBox="1"/>
              <p:nvPr/>
            </p:nvSpPr>
            <p:spPr>
              <a:xfrm>
                <a:off x="4077390" y="5163854"/>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$50,000*</a:t>
                </a:r>
              </a:p>
            </p:txBody>
          </p:sp>
        </p:grpSp>
        <p:grpSp>
          <p:nvGrpSpPr>
            <p:cNvPr id="43" name="Group 42">
              <a:extLst>
                <a:ext uri="{FF2B5EF4-FFF2-40B4-BE49-F238E27FC236}">
                  <a16:creationId xmlns:a16="http://schemas.microsoft.com/office/drawing/2014/main" id="{13E74412-E5BB-4CC8-93CD-3970B6D90EB1}"/>
                </a:ext>
              </a:extLst>
            </p:cNvPr>
            <p:cNvGrpSpPr/>
            <p:nvPr/>
          </p:nvGrpSpPr>
          <p:grpSpPr>
            <a:xfrm>
              <a:off x="87148" y="4408164"/>
              <a:ext cx="3488341" cy="472756"/>
              <a:chOff x="213629" y="5550936"/>
              <a:chExt cx="3488341" cy="472756"/>
            </a:xfrm>
          </p:grpSpPr>
          <p:sp>
            <p:nvSpPr>
              <p:cNvPr id="40" name="Rectangle 39">
                <a:extLst>
                  <a:ext uri="{FF2B5EF4-FFF2-40B4-BE49-F238E27FC236}">
                    <a16:creationId xmlns:a16="http://schemas.microsoft.com/office/drawing/2014/main" id="{807C69DB-6B02-4BFF-9375-82EC51038848}"/>
                  </a:ext>
                </a:extLst>
              </p:cNvPr>
              <p:cNvSpPr/>
              <p:nvPr/>
            </p:nvSpPr>
            <p:spPr>
              <a:xfrm>
                <a:off x="213629" y="5550936"/>
                <a:ext cx="2186959" cy="461665"/>
              </a:xfrm>
              <a:prstGeom prst="rect">
                <a:avLst/>
              </a:prstGeom>
              <a:ln>
                <a:solidFill>
                  <a:schemeClr val="tx1"/>
                </a:solidFill>
              </a:ln>
            </p:spPr>
            <p:txBody>
              <a:bodyPr wrap="square">
                <a:spAutoFit/>
              </a:bodyPr>
              <a:lstStyle/>
              <a:p>
                <a:pPr algn="ctr"/>
                <a:r>
                  <a:rPr lang="en-US" sz="1200" b="1" dirty="0"/>
                  <a:t>7. Partner Publications </a:t>
                </a:r>
              </a:p>
              <a:p>
                <a:pPr algn="ctr"/>
                <a:r>
                  <a:rPr lang="en-US" sz="1200" b="1" dirty="0"/>
                  <a:t>War Colleges, NPS, SOU, DAU</a:t>
                </a:r>
              </a:p>
            </p:txBody>
          </p:sp>
          <p:sp>
            <p:nvSpPr>
              <p:cNvPr id="41" name="TextBox 40">
                <a:extLst>
                  <a:ext uri="{FF2B5EF4-FFF2-40B4-BE49-F238E27FC236}">
                    <a16:creationId xmlns:a16="http://schemas.microsoft.com/office/drawing/2014/main" id="{60F98239-417F-4D24-BAC2-C3915CB33571}"/>
                  </a:ext>
                </a:extLst>
              </p:cNvPr>
              <p:cNvSpPr txBox="1"/>
              <p:nvPr/>
            </p:nvSpPr>
            <p:spPr>
              <a:xfrm>
                <a:off x="2400588" y="5562027"/>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$50,000*</a:t>
                </a:r>
              </a:p>
            </p:txBody>
          </p:sp>
        </p:grpSp>
        <p:grpSp>
          <p:nvGrpSpPr>
            <p:cNvPr id="56" name="Group 55">
              <a:extLst>
                <a:ext uri="{FF2B5EF4-FFF2-40B4-BE49-F238E27FC236}">
                  <a16:creationId xmlns:a16="http://schemas.microsoft.com/office/drawing/2014/main" id="{83BEAD99-0CE6-491C-9807-D087D0289DAC}"/>
                </a:ext>
              </a:extLst>
            </p:cNvPr>
            <p:cNvGrpSpPr/>
            <p:nvPr/>
          </p:nvGrpSpPr>
          <p:grpSpPr>
            <a:xfrm>
              <a:off x="90379" y="4935826"/>
              <a:ext cx="4488749" cy="461666"/>
              <a:chOff x="75865" y="5022910"/>
              <a:chExt cx="4488749" cy="461666"/>
            </a:xfrm>
          </p:grpSpPr>
          <p:sp>
            <p:nvSpPr>
              <p:cNvPr id="42" name="Rectangle 41">
                <a:extLst>
                  <a:ext uri="{FF2B5EF4-FFF2-40B4-BE49-F238E27FC236}">
                    <a16:creationId xmlns:a16="http://schemas.microsoft.com/office/drawing/2014/main" id="{33081988-A27B-4B46-847F-D8AE2D07CD15}"/>
                  </a:ext>
                </a:extLst>
              </p:cNvPr>
              <p:cNvSpPr/>
              <p:nvPr/>
            </p:nvSpPr>
            <p:spPr>
              <a:xfrm>
                <a:off x="75865" y="5022911"/>
                <a:ext cx="3187367" cy="461665"/>
              </a:xfrm>
              <a:prstGeom prst="rect">
                <a:avLst/>
              </a:prstGeom>
              <a:ln>
                <a:solidFill>
                  <a:schemeClr val="tx1"/>
                </a:solidFill>
              </a:ln>
            </p:spPr>
            <p:txBody>
              <a:bodyPr wrap="square">
                <a:spAutoFit/>
              </a:bodyPr>
              <a:lstStyle/>
              <a:p>
                <a:pPr algn="ctr"/>
                <a:r>
                  <a:rPr lang="en-US" sz="1200" b="1" dirty="0"/>
                  <a:t>8. All Trevor Dupuy Books and Institute Books </a:t>
                </a:r>
              </a:p>
              <a:p>
                <a:pPr algn="ctr"/>
                <a:r>
                  <a:rPr lang="en-US" sz="1200" b="1" dirty="0"/>
                  <a:t>(Single Point Sales/Globally)(New AND Used)</a:t>
                </a:r>
              </a:p>
            </p:txBody>
          </p:sp>
          <p:sp>
            <p:nvSpPr>
              <p:cNvPr id="44" name="TextBox 43">
                <a:extLst>
                  <a:ext uri="{FF2B5EF4-FFF2-40B4-BE49-F238E27FC236}">
                    <a16:creationId xmlns:a16="http://schemas.microsoft.com/office/drawing/2014/main" id="{FEEF8CD6-DE2C-4430-83CE-76B66577C070}"/>
                  </a:ext>
                </a:extLst>
              </p:cNvPr>
              <p:cNvSpPr txBox="1"/>
              <p:nvPr/>
            </p:nvSpPr>
            <p:spPr>
              <a:xfrm>
                <a:off x="3263232" y="5022910"/>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$30,000</a:t>
                </a:r>
              </a:p>
            </p:txBody>
          </p:sp>
        </p:grpSp>
        <p:sp>
          <p:nvSpPr>
            <p:cNvPr id="47" name="TextBox 46">
              <a:extLst>
                <a:ext uri="{FF2B5EF4-FFF2-40B4-BE49-F238E27FC236}">
                  <a16:creationId xmlns:a16="http://schemas.microsoft.com/office/drawing/2014/main" id="{29506B87-A5FD-41D9-8D53-0EE1D1890089}"/>
                </a:ext>
              </a:extLst>
            </p:cNvPr>
            <p:cNvSpPr txBox="1"/>
            <p:nvPr/>
          </p:nvSpPr>
          <p:spPr>
            <a:xfrm>
              <a:off x="75865" y="5436657"/>
              <a:ext cx="1846227" cy="276999"/>
            </a:xfrm>
            <a:prstGeom prst="rect">
              <a:avLst/>
            </a:prstGeom>
            <a:noFill/>
            <a:ln>
              <a:solidFill>
                <a:schemeClr val="tx1"/>
              </a:solidFill>
            </a:ln>
          </p:spPr>
          <p:txBody>
            <a:bodyPr wrap="none" rtlCol="0">
              <a:spAutoFit/>
            </a:bodyPr>
            <a:lstStyle/>
            <a:p>
              <a:r>
                <a:rPr lang="en-US" sz="1200" b="1" dirty="0"/>
                <a:t>9. Non-Profit Fundraising</a:t>
              </a:r>
            </a:p>
          </p:txBody>
        </p:sp>
        <p:grpSp>
          <p:nvGrpSpPr>
            <p:cNvPr id="64" name="Group 63">
              <a:extLst>
                <a:ext uri="{FF2B5EF4-FFF2-40B4-BE49-F238E27FC236}">
                  <a16:creationId xmlns:a16="http://schemas.microsoft.com/office/drawing/2014/main" id="{E84300E0-20D5-4770-9958-E69DCC29F511}"/>
                </a:ext>
              </a:extLst>
            </p:cNvPr>
            <p:cNvGrpSpPr/>
            <p:nvPr/>
          </p:nvGrpSpPr>
          <p:grpSpPr>
            <a:xfrm>
              <a:off x="5590919" y="2383914"/>
              <a:ext cx="4817155" cy="2418422"/>
              <a:chOff x="5590919" y="3051571"/>
              <a:chExt cx="4817155" cy="2418422"/>
            </a:xfrm>
          </p:grpSpPr>
          <p:grpSp>
            <p:nvGrpSpPr>
              <p:cNvPr id="51" name="Group 50">
                <a:extLst>
                  <a:ext uri="{FF2B5EF4-FFF2-40B4-BE49-F238E27FC236}">
                    <a16:creationId xmlns:a16="http://schemas.microsoft.com/office/drawing/2014/main" id="{2BC7B941-022C-4245-9220-737CFECC0965}"/>
                  </a:ext>
                </a:extLst>
              </p:cNvPr>
              <p:cNvGrpSpPr/>
              <p:nvPr/>
            </p:nvGrpSpPr>
            <p:grpSpPr>
              <a:xfrm>
                <a:off x="5590919" y="3051571"/>
                <a:ext cx="4289123" cy="830997"/>
                <a:chOff x="6769038" y="3882659"/>
                <a:chExt cx="4289123" cy="830997"/>
              </a:xfrm>
            </p:grpSpPr>
            <p:sp>
              <p:nvSpPr>
                <p:cNvPr id="49" name="TextBox 48">
                  <a:extLst>
                    <a:ext uri="{FF2B5EF4-FFF2-40B4-BE49-F238E27FC236}">
                      <a16:creationId xmlns:a16="http://schemas.microsoft.com/office/drawing/2014/main" id="{2598BF4C-FFFF-4125-AA0A-9AE53133C20C}"/>
                    </a:ext>
                  </a:extLst>
                </p:cNvPr>
                <p:cNvSpPr txBox="1"/>
                <p:nvPr/>
              </p:nvSpPr>
              <p:spPr>
                <a:xfrm>
                  <a:off x="6769038" y="3891989"/>
                  <a:ext cx="2404633" cy="461665"/>
                </a:xfrm>
                <a:prstGeom prst="rect">
                  <a:avLst/>
                </a:prstGeom>
                <a:noFill/>
                <a:ln>
                  <a:solidFill>
                    <a:schemeClr val="tx1"/>
                  </a:solidFill>
                </a:ln>
              </p:spPr>
              <p:txBody>
                <a:bodyPr wrap="none" rtlCol="0">
                  <a:spAutoFit/>
                </a:bodyPr>
                <a:lstStyle/>
                <a:p>
                  <a:pPr algn="ctr"/>
                  <a:r>
                    <a:rPr lang="en-US" sz="1200" b="1" dirty="0"/>
                    <a:t>10. CNN/MEDIA SME appearances </a:t>
                  </a:r>
                </a:p>
                <a:p>
                  <a:pPr algn="ctr"/>
                  <a:r>
                    <a:rPr lang="en-US" sz="1200" b="1" dirty="0"/>
                    <a:t>(Status)</a:t>
                  </a:r>
                </a:p>
              </p:txBody>
            </p:sp>
            <p:sp>
              <p:nvSpPr>
                <p:cNvPr id="50" name="TextBox 49">
                  <a:extLst>
                    <a:ext uri="{FF2B5EF4-FFF2-40B4-BE49-F238E27FC236}">
                      <a16:creationId xmlns:a16="http://schemas.microsoft.com/office/drawing/2014/main" id="{C02EBD86-3A48-4A83-ACED-9E9C523736F2}"/>
                    </a:ext>
                  </a:extLst>
                </p:cNvPr>
                <p:cNvSpPr txBox="1"/>
                <p:nvPr/>
              </p:nvSpPr>
              <p:spPr>
                <a:xfrm>
                  <a:off x="9173671" y="3882659"/>
                  <a:ext cx="1884490" cy="830997"/>
                </a:xfrm>
                <a:prstGeom prst="rect">
                  <a:avLst/>
                </a:prstGeom>
                <a:noFill/>
                <a:ln>
                  <a:solidFill>
                    <a:schemeClr val="tx1"/>
                  </a:solidFill>
                </a:ln>
              </p:spPr>
              <p:txBody>
                <a:bodyPr wrap="none" rtlCol="0">
                  <a:spAutoFit/>
                </a:bodyPr>
                <a:lstStyle/>
                <a:p>
                  <a:pPr algn="ctr"/>
                  <a:r>
                    <a:rPr lang="en-US" sz="1200" b="1" u="sng" dirty="0"/>
                    <a:t>Objective Income</a:t>
                  </a:r>
                </a:p>
                <a:p>
                  <a:pPr algn="ctr"/>
                  <a:r>
                    <a:rPr lang="en-US" sz="1200" b="1" dirty="0"/>
                    <a:t>No Cash Income </a:t>
                  </a:r>
                </a:p>
                <a:p>
                  <a:pPr algn="ctr"/>
                  <a:r>
                    <a:rPr lang="en-US" sz="1200" b="1" dirty="0"/>
                    <a:t>IN-KIND Promotion of TDI</a:t>
                  </a:r>
                </a:p>
                <a:p>
                  <a:pPr algn="ctr"/>
                  <a:r>
                    <a:rPr lang="en-US" sz="1200" b="1" dirty="0"/>
                    <a:t>Value: Priceless</a:t>
                  </a:r>
                </a:p>
              </p:txBody>
            </p:sp>
          </p:grpSp>
          <p:grpSp>
            <p:nvGrpSpPr>
              <p:cNvPr id="59" name="Group 58">
                <a:extLst>
                  <a:ext uri="{FF2B5EF4-FFF2-40B4-BE49-F238E27FC236}">
                    <a16:creationId xmlns:a16="http://schemas.microsoft.com/office/drawing/2014/main" id="{8C080619-2583-47F5-A1ED-FA0C44A862D7}"/>
                  </a:ext>
                </a:extLst>
              </p:cNvPr>
              <p:cNvGrpSpPr/>
              <p:nvPr/>
            </p:nvGrpSpPr>
            <p:grpSpPr>
              <a:xfrm>
                <a:off x="5590919" y="3946386"/>
                <a:ext cx="4817155" cy="646331"/>
                <a:chOff x="6400800" y="4683069"/>
                <a:chExt cx="4817155" cy="646331"/>
              </a:xfrm>
            </p:grpSpPr>
            <p:sp>
              <p:nvSpPr>
                <p:cNvPr id="53" name="Rectangle 52">
                  <a:extLst>
                    <a:ext uri="{FF2B5EF4-FFF2-40B4-BE49-F238E27FC236}">
                      <a16:creationId xmlns:a16="http://schemas.microsoft.com/office/drawing/2014/main" id="{33B0FF5E-8F7A-4F2B-9ED3-2CCACAF9C153}"/>
                    </a:ext>
                  </a:extLst>
                </p:cNvPr>
                <p:cNvSpPr/>
                <p:nvPr/>
              </p:nvSpPr>
              <p:spPr>
                <a:xfrm>
                  <a:off x="9535032" y="4683069"/>
                  <a:ext cx="1682923" cy="646331"/>
                </a:xfrm>
                <a:prstGeom prst="rect">
                  <a:avLst/>
                </a:prstGeom>
                <a:ln>
                  <a:solidFill>
                    <a:schemeClr val="tx1"/>
                  </a:solidFill>
                </a:ln>
              </p:spPr>
              <p:txBody>
                <a:bodyPr wrap="square">
                  <a:spAutoFit/>
                </a:bodyPr>
                <a:lstStyle/>
                <a:p>
                  <a:pPr algn="ctr"/>
                  <a:r>
                    <a:rPr lang="en-US" sz="1200" b="1" u="sng" dirty="0"/>
                    <a:t>Objective Income</a:t>
                  </a:r>
                </a:p>
                <a:p>
                  <a:r>
                    <a:rPr lang="en-US" sz="1200" b="1" dirty="0"/>
                    <a:t>$50,000 Annual Income</a:t>
                  </a:r>
                </a:p>
                <a:p>
                  <a:r>
                    <a:rPr lang="en-US" sz="1200" b="1" dirty="0"/>
                    <a:t>   &amp; Guerilla Marketing </a:t>
                  </a:r>
                  <a:endParaRPr lang="en-US" sz="1200" dirty="0"/>
                </a:p>
              </p:txBody>
            </p:sp>
            <p:grpSp>
              <p:nvGrpSpPr>
                <p:cNvPr id="57" name="Group 56">
                  <a:extLst>
                    <a:ext uri="{FF2B5EF4-FFF2-40B4-BE49-F238E27FC236}">
                      <a16:creationId xmlns:a16="http://schemas.microsoft.com/office/drawing/2014/main" id="{5FA6305A-A04D-4D5B-A3FC-95F9C2F5A540}"/>
                    </a:ext>
                  </a:extLst>
                </p:cNvPr>
                <p:cNvGrpSpPr/>
                <p:nvPr/>
              </p:nvGrpSpPr>
              <p:grpSpPr>
                <a:xfrm>
                  <a:off x="6400800" y="4683069"/>
                  <a:ext cx="3134232" cy="461665"/>
                  <a:chOff x="5675822" y="4624827"/>
                  <a:chExt cx="3134232" cy="461665"/>
                </a:xfrm>
              </p:grpSpPr>
              <p:sp>
                <p:nvSpPr>
                  <p:cNvPr id="52" name="Rectangle 51">
                    <a:extLst>
                      <a:ext uri="{FF2B5EF4-FFF2-40B4-BE49-F238E27FC236}">
                        <a16:creationId xmlns:a16="http://schemas.microsoft.com/office/drawing/2014/main" id="{03D34EF1-7989-4934-8032-43915E35A1BA}"/>
                      </a:ext>
                    </a:extLst>
                  </p:cNvPr>
                  <p:cNvSpPr/>
                  <p:nvPr/>
                </p:nvSpPr>
                <p:spPr>
                  <a:xfrm>
                    <a:off x="5675822" y="4624827"/>
                    <a:ext cx="1682922" cy="461665"/>
                  </a:xfrm>
                  <a:prstGeom prst="rect">
                    <a:avLst/>
                  </a:prstGeom>
                  <a:ln>
                    <a:solidFill>
                      <a:schemeClr val="tx1"/>
                    </a:solidFill>
                  </a:ln>
                </p:spPr>
                <p:txBody>
                  <a:bodyPr wrap="square">
                    <a:spAutoFit/>
                  </a:bodyPr>
                  <a:lstStyle/>
                  <a:p>
                    <a:r>
                      <a:rPr lang="en-US" sz="1200" b="1" dirty="0"/>
                      <a:t> 11. You-Tube (Documentaries)</a:t>
                    </a:r>
                  </a:p>
                </p:txBody>
              </p:sp>
              <p:sp>
                <p:nvSpPr>
                  <p:cNvPr id="54" name="TextBox 53">
                    <a:extLst>
                      <a:ext uri="{FF2B5EF4-FFF2-40B4-BE49-F238E27FC236}">
                        <a16:creationId xmlns:a16="http://schemas.microsoft.com/office/drawing/2014/main" id="{045F8A13-7FE2-4380-B733-30F997B37E61}"/>
                      </a:ext>
                    </a:extLst>
                  </p:cNvPr>
                  <p:cNvSpPr txBox="1"/>
                  <p:nvPr/>
                </p:nvSpPr>
                <p:spPr>
                  <a:xfrm>
                    <a:off x="7348820" y="4624827"/>
                    <a:ext cx="1461234" cy="276999"/>
                  </a:xfrm>
                  <a:prstGeom prst="rect">
                    <a:avLst/>
                  </a:prstGeom>
                  <a:noFill/>
                  <a:ln>
                    <a:solidFill>
                      <a:schemeClr val="tx1"/>
                    </a:solidFill>
                  </a:ln>
                </p:spPr>
                <p:txBody>
                  <a:bodyPr wrap="none" rtlCol="0">
                    <a:spAutoFit/>
                  </a:bodyPr>
                  <a:lstStyle/>
                  <a:p>
                    <a:r>
                      <a:rPr lang="en-US" sz="1200" b="1" dirty="0"/>
                      <a:t>250,000 Subscribers</a:t>
                    </a:r>
                  </a:p>
                </p:txBody>
              </p:sp>
            </p:grpSp>
          </p:grpSp>
          <p:grpSp>
            <p:nvGrpSpPr>
              <p:cNvPr id="61" name="Group 60">
                <a:extLst>
                  <a:ext uri="{FF2B5EF4-FFF2-40B4-BE49-F238E27FC236}">
                    <a16:creationId xmlns:a16="http://schemas.microsoft.com/office/drawing/2014/main" id="{E1BA069F-C60B-4B70-BB9E-9F9DBCAC3C17}"/>
                  </a:ext>
                </a:extLst>
              </p:cNvPr>
              <p:cNvGrpSpPr/>
              <p:nvPr/>
            </p:nvGrpSpPr>
            <p:grpSpPr>
              <a:xfrm>
                <a:off x="5590919" y="4638996"/>
                <a:ext cx="4395382" cy="830997"/>
                <a:chOff x="5931930" y="4768725"/>
                <a:chExt cx="4395382" cy="830997"/>
              </a:xfrm>
            </p:grpSpPr>
            <p:sp>
              <p:nvSpPr>
                <p:cNvPr id="58" name="Rectangle 57">
                  <a:extLst>
                    <a:ext uri="{FF2B5EF4-FFF2-40B4-BE49-F238E27FC236}">
                      <a16:creationId xmlns:a16="http://schemas.microsoft.com/office/drawing/2014/main" id="{D6499A04-0605-4495-8C10-049A7A5F2F0E}"/>
                    </a:ext>
                  </a:extLst>
                </p:cNvPr>
                <p:cNvSpPr/>
                <p:nvPr/>
              </p:nvSpPr>
              <p:spPr>
                <a:xfrm>
                  <a:off x="5931930" y="4768725"/>
                  <a:ext cx="2500941" cy="276999"/>
                </a:xfrm>
                <a:prstGeom prst="rect">
                  <a:avLst/>
                </a:prstGeom>
                <a:ln>
                  <a:solidFill>
                    <a:schemeClr val="tx1"/>
                  </a:solidFill>
                </a:ln>
              </p:spPr>
              <p:txBody>
                <a:bodyPr wrap="none">
                  <a:spAutoFit/>
                </a:bodyPr>
                <a:lstStyle/>
                <a:p>
                  <a:r>
                    <a:rPr lang="en-US" sz="1200" b="1" dirty="0"/>
                    <a:t>12. Online “Webinars” and Lectures </a:t>
                  </a:r>
                  <a:endParaRPr lang="en-US" sz="1200" dirty="0"/>
                </a:p>
              </p:txBody>
            </p:sp>
            <p:sp>
              <p:nvSpPr>
                <p:cNvPr id="60" name="TextBox 59">
                  <a:extLst>
                    <a:ext uri="{FF2B5EF4-FFF2-40B4-BE49-F238E27FC236}">
                      <a16:creationId xmlns:a16="http://schemas.microsoft.com/office/drawing/2014/main" id="{47636EE1-E590-43AF-AB4B-CE312F9BE961}"/>
                    </a:ext>
                  </a:extLst>
                </p:cNvPr>
                <p:cNvSpPr txBox="1"/>
                <p:nvPr/>
              </p:nvSpPr>
              <p:spPr>
                <a:xfrm>
                  <a:off x="8442822" y="4768725"/>
                  <a:ext cx="1884490" cy="830997"/>
                </a:xfrm>
                <a:prstGeom prst="rect">
                  <a:avLst/>
                </a:prstGeom>
                <a:noFill/>
                <a:ln>
                  <a:solidFill>
                    <a:schemeClr val="tx1"/>
                  </a:solidFill>
                </a:ln>
              </p:spPr>
              <p:txBody>
                <a:bodyPr wrap="none" rtlCol="0">
                  <a:spAutoFit/>
                </a:bodyPr>
                <a:lstStyle/>
                <a:p>
                  <a:pPr algn="ctr"/>
                  <a:r>
                    <a:rPr lang="en-US" sz="1200" b="1" u="sng" dirty="0"/>
                    <a:t>Objective Income</a:t>
                  </a:r>
                </a:p>
                <a:p>
                  <a:pPr algn="ctr"/>
                  <a:r>
                    <a:rPr lang="en-US" sz="1200" b="1" dirty="0"/>
                    <a:t>No Cash Income </a:t>
                  </a:r>
                </a:p>
                <a:p>
                  <a:pPr algn="ctr"/>
                  <a:r>
                    <a:rPr lang="en-US" sz="1200" b="1" dirty="0"/>
                    <a:t>IN-KIND Promotion of TDI</a:t>
                  </a:r>
                </a:p>
                <a:p>
                  <a:pPr algn="ctr"/>
                  <a:r>
                    <a:rPr lang="en-US" sz="1200" b="1" dirty="0"/>
                    <a:t>Value: Priceless</a:t>
                  </a:r>
                </a:p>
              </p:txBody>
            </p:sp>
          </p:grpSp>
        </p:grpSp>
        <p:grpSp>
          <p:nvGrpSpPr>
            <p:cNvPr id="3" name="Group 2">
              <a:extLst>
                <a:ext uri="{FF2B5EF4-FFF2-40B4-BE49-F238E27FC236}">
                  <a16:creationId xmlns:a16="http://schemas.microsoft.com/office/drawing/2014/main" id="{64084EA5-BA78-45F0-8FBE-8C8B9928C412}"/>
                </a:ext>
              </a:extLst>
            </p:cNvPr>
            <p:cNvGrpSpPr/>
            <p:nvPr/>
          </p:nvGrpSpPr>
          <p:grpSpPr>
            <a:xfrm>
              <a:off x="9899947" y="571379"/>
              <a:ext cx="1950578" cy="3239491"/>
              <a:chOff x="9899947" y="571379"/>
              <a:chExt cx="1950578" cy="3239491"/>
            </a:xfrm>
          </p:grpSpPr>
          <p:sp>
            <p:nvSpPr>
              <p:cNvPr id="10" name="TextBox 9">
                <a:extLst>
                  <a:ext uri="{FF2B5EF4-FFF2-40B4-BE49-F238E27FC236}">
                    <a16:creationId xmlns:a16="http://schemas.microsoft.com/office/drawing/2014/main" id="{CB165EFB-2C4D-450E-AAE4-A03CE1FB1D86}"/>
                  </a:ext>
                </a:extLst>
              </p:cNvPr>
              <p:cNvSpPr txBox="1"/>
              <p:nvPr/>
            </p:nvSpPr>
            <p:spPr>
              <a:xfrm>
                <a:off x="9899947" y="571379"/>
                <a:ext cx="1948995" cy="646331"/>
              </a:xfrm>
              <a:prstGeom prst="rect">
                <a:avLst/>
              </a:prstGeom>
              <a:noFill/>
              <a:ln>
                <a:solidFill>
                  <a:schemeClr val="tx1"/>
                </a:solidFill>
              </a:ln>
            </p:spPr>
            <p:txBody>
              <a:bodyPr wrap="none" rtlCol="0">
                <a:spAutoFit/>
              </a:bodyPr>
              <a:lstStyle/>
              <a:p>
                <a:r>
                  <a:rPr lang="en-US" sz="1200" b="1" u="sng" dirty="0"/>
                  <a:t>Objective 1: Annual Income</a:t>
                </a:r>
              </a:p>
              <a:p>
                <a:endParaRPr lang="en-US" sz="1200" b="1" u="sng" dirty="0"/>
              </a:p>
              <a:p>
                <a:pPr algn="ctr"/>
                <a:r>
                  <a:rPr lang="en-US" sz="1200" b="1" dirty="0"/>
                  <a:t>$2,000,000</a:t>
                </a:r>
              </a:p>
            </p:txBody>
          </p:sp>
          <p:sp>
            <p:nvSpPr>
              <p:cNvPr id="15" name="TextBox 14">
                <a:extLst>
                  <a:ext uri="{FF2B5EF4-FFF2-40B4-BE49-F238E27FC236}">
                    <a16:creationId xmlns:a16="http://schemas.microsoft.com/office/drawing/2014/main" id="{B2FA35C2-1A63-45FA-B66F-D74C56CC9CED}"/>
                  </a:ext>
                </a:extLst>
              </p:cNvPr>
              <p:cNvSpPr txBox="1"/>
              <p:nvPr/>
            </p:nvSpPr>
            <p:spPr>
              <a:xfrm>
                <a:off x="10502860" y="1317880"/>
                <a:ext cx="1266693" cy="2492990"/>
              </a:xfrm>
              <a:prstGeom prst="rect">
                <a:avLst/>
              </a:prstGeom>
              <a:noFill/>
            </p:spPr>
            <p:txBody>
              <a:bodyPr wrap="none" rtlCol="0">
                <a:spAutoFit/>
              </a:bodyPr>
              <a:lstStyle/>
              <a:p>
                <a:pPr marL="342900" indent="-342900">
                  <a:buAutoNum type="arabicPeriod"/>
                </a:pPr>
                <a:r>
                  <a:rPr lang="en-US" sz="1200" b="1" dirty="0"/>
                  <a:t>$200,000</a:t>
                </a:r>
              </a:p>
              <a:p>
                <a:pPr marL="342900" indent="-342900">
                  <a:buAutoNum type="arabicPeriod"/>
                </a:pPr>
                <a:r>
                  <a:rPr lang="en-US" sz="1200" b="1" dirty="0"/>
                  <a:t>$500,000</a:t>
                </a:r>
              </a:p>
              <a:p>
                <a:pPr marL="342900" indent="-342900">
                  <a:buAutoNum type="arabicPeriod"/>
                </a:pPr>
                <a:r>
                  <a:rPr lang="en-US" sz="1200" b="1" dirty="0"/>
                  <a:t>$100,000</a:t>
                </a:r>
              </a:p>
              <a:p>
                <a:pPr marL="342900" indent="-342900">
                  <a:buAutoNum type="arabicPeriod"/>
                </a:pPr>
                <a:r>
                  <a:rPr lang="en-US" sz="1200" b="1" dirty="0"/>
                  <a:t>$100,000</a:t>
                </a:r>
              </a:p>
              <a:p>
                <a:pPr marL="342900" indent="-342900">
                  <a:buAutoNum type="arabicPeriod"/>
                </a:pPr>
                <a:r>
                  <a:rPr lang="en-US" sz="1200" b="1" dirty="0"/>
                  <a:t>$100,000</a:t>
                </a:r>
              </a:p>
              <a:p>
                <a:pPr marL="342900" indent="-342900">
                  <a:buAutoNum type="arabicPeriod"/>
                </a:pPr>
                <a:r>
                  <a:rPr lang="en-US" sz="1200" b="1" dirty="0"/>
                  <a:t>$  50,000</a:t>
                </a:r>
              </a:p>
              <a:p>
                <a:pPr marL="342900" indent="-342900">
                  <a:buAutoNum type="arabicPeriod"/>
                </a:pPr>
                <a:r>
                  <a:rPr lang="en-US" sz="1200" b="1" dirty="0"/>
                  <a:t>$  50,000</a:t>
                </a:r>
              </a:p>
              <a:p>
                <a:pPr marL="342900" indent="-342900">
                  <a:buAutoNum type="arabicPeriod"/>
                </a:pPr>
                <a:r>
                  <a:rPr lang="en-US" sz="1200" b="1" dirty="0"/>
                  <a:t>$  30,000</a:t>
                </a:r>
              </a:p>
              <a:p>
                <a:pPr marL="342900" indent="-342900">
                  <a:buAutoNum type="arabicPeriod"/>
                </a:pPr>
                <a:r>
                  <a:rPr lang="en-US" sz="1200" b="1" dirty="0"/>
                  <a:t>$820,000</a:t>
                </a:r>
              </a:p>
              <a:p>
                <a:pPr marL="342900" indent="-342900">
                  <a:buAutoNum type="arabicPeriod"/>
                </a:pPr>
                <a:r>
                  <a:rPr lang="en-US" sz="1200" b="1" dirty="0"/>
                  <a:t>$            0**</a:t>
                </a:r>
              </a:p>
              <a:p>
                <a:pPr marL="342900" indent="-342900">
                  <a:buAutoNum type="arabicPeriod"/>
                </a:pPr>
                <a:r>
                  <a:rPr lang="en-US" sz="1200" b="1" dirty="0"/>
                  <a:t>$  50,000**</a:t>
                </a:r>
              </a:p>
              <a:p>
                <a:pPr marL="342900" indent="-342900">
                  <a:buAutoNum type="arabicPeriod"/>
                </a:pPr>
                <a:r>
                  <a:rPr lang="en-US" sz="1200" b="1" dirty="0"/>
                  <a:t>$            0**</a:t>
                </a:r>
              </a:p>
              <a:p>
                <a:pPr marL="342900" indent="-342900">
                  <a:buAutoNum type="arabicPeriod"/>
                </a:pPr>
                <a:r>
                  <a:rPr lang="en-US" sz="1200" b="1" dirty="0"/>
                  <a:t>$  50,000</a:t>
                </a:r>
              </a:p>
            </p:txBody>
          </p:sp>
          <p:sp>
            <p:nvSpPr>
              <p:cNvPr id="2" name="Rectangle 1">
                <a:extLst>
                  <a:ext uri="{FF2B5EF4-FFF2-40B4-BE49-F238E27FC236}">
                    <a16:creationId xmlns:a16="http://schemas.microsoft.com/office/drawing/2014/main" id="{5B950960-87C5-4BBF-9085-5821FD60FCBF}"/>
                  </a:ext>
                </a:extLst>
              </p:cNvPr>
              <p:cNvSpPr/>
              <p:nvPr/>
            </p:nvSpPr>
            <p:spPr>
              <a:xfrm>
                <a:off x="10479316" y="1217607"/>
                <a:ext cx="1371209" cy="2593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DBBCE6DC-36F7-4358-A048-A3A79673C7F2}"/>
                </a:ext>
              </a:extLst>
            </p:cNvPr>
            <p:cNvSpPr/>
            <p:nvPr/>
          </p:nvSpPr>
          <p:spPr>
            <a:xfrm>
              <a:off x="5590918" y="4866122"/>
              <a:ext cx="2323649" cy="276999"/>
            </a:xfrm>
            <a:prstGeom prst="rect">
              <a:avLst/>
            </a:prstGeom>
            <a:ln>
              <a:solidFill>
                <a:schemeClr val="tx1"/>
              </a:solidFill>
            </a:ln>
          </p:spPr>
          <p:txBody>
            <a:bodyPr wrap="none">
              <a:spAutoFit/>
            </a:bodyPr>
            <a:lstStyle/>
            <a:p>
              <a:r>
                <a:rPr lang="en-US" sz="1200" b="1" dirty="0"/>
                <a:t>13. Weapons Encyclopedia w/TLI </a:t>
              </a:r>
              <a:endParaRPr lang="en-US" sz="1200" dirty="0"/>
            </a:p>
          </p:txBody>
        </p:sp>
        <p:sp>
          <p:nvSpPr>
            <p:cNvPr id="63" name="TextBox 62">
              <a:extLst>
                <a:ext uri="{FF2B5EF4-FFF2-40B4-BE49-F238E27FC236}">
                  <a16:creationId xmlns:a16="http://schemas.microsoft.com/office/drawing/2014/main" id="{548B8498-742F-4F9C-BFA4-67EE58066359}"/>
                </a:ext>
              </a:extLst>
            </p:cNvPr>
            <p:cNvSpPr txBox="1"/>
            <p:nvPr/>
          </p:nvSpPr>
          <p:spPr>
            <a:xfrm>
              <a:off x="7917473" y="4877191"/>
              <a:ext cx="1704056" cy="830997"/>
            </a:xfrm>
            <a:prstGeom prst="rect">
              <a:avLst/>
            </a:prstGeom>
            <a:noFill/>
            <a:ln>
              <a:solidFill>
                <a:schemeClr val="tx1"/>
              </a:solidFill>
            </a:ln>
          </p:spPr>
          <p:txBody>
            <a:bodyPr wrap="none" rtlCol="0">
              <a:spAutoFit/>
            </a:bodyPr>
            <a:lstStyle/>
            <a:p>
              <a:pPr algn="ctr"/>
              <a:r>
                <a:rPr lang="en-US" sz="1200" b="1" u="sng" dirty="0"/>
                <a:t>Objective Income</a:t>
              </a:r>
            </a:p>
            <a:p>
              <a:pPr algn="ctr"/>
              <a:r>
                <a:rPr lang="en-US" sz="1200" b="1" dirty="0"/>
                <a:t>$50,000 Annual Income</a:t>
              </a:r>
            </a:p>
            <a:p>
              <a:pPr algn="ctr"/>
              <a:r>
                <a:rPr lang="en-US" sz="1200" b="1" dirty="0"/>
                <a:t>Promotion of TDI</a:t>
              </a:r>
            </a:p>
            <a:p>
              <a:pPr algn="ctr"/>
              <a:r>
                <a:rPr lang="en-US" sz="1200" b="1" dirty="0"/>
                <a:t>Value: Priceless</a:t>
              </a:r>
            </a:p>
          </p:txBody>
        </p:sp>
        <p:grpSp>
          <p:nvGrpSpPr>
            <p:cNvPr id="24" name="Group 23">
              <a:extLst>
                <a:ext uri="{FF2B5EF4-FFF2-40B4-BE49-F238E27FC236}">
                  <a16:creationId xmlns:a16="http://schemas.microsoft.com/office/drawing/2014/main" id="{2E68A804-4FDD-45BA-A18E-4AD5B3F8ACEA}"/>
                </a:ext>
              </a:extLst>
            </p:cNvPr>
            <p:cNvGrpSpPr/>
            <p:nvPr/>
          </p:nvGrpSpPr>
          <p:grpSpPr>
            <a:xfrm>
              <a:off x="1865259" y="5393115"/>
              <a:ext cx="4771557" cy="1569660"/>
              <a:chOff x="2736110" y="5436657"/>
              <a:chExt cx="4771557" cy="1569660"/>
            </a:xfrm>
          </p:grpSpPr>
          <p:sp>
            <p:nvSpPr>
              <p:cNvPr id="45" name="Rectangle 44">
                <a:extLst>
                  <a:ext uri="{FF2B5EF4-FFF2-40B4-BE49-F238E27FC236}">
                    <a16:creationId xmlns:a16="http://schemas.microsoft.com/office/drawing/2014/main" id="{3834E369-3F21-40D9-99B6-44180EEE2132}"/>
                  </a:ext>
                </a:extLst>
              </p:cNvPr>
              <p:cNvSpPr/>
              <p:nvPr/>
            </p:nvSpPr>
            <p:spPr>
              <a:xfrm>
                <a:off x="2736110" y="5436657"/>
                <a:ext cx="4771557" cy="1569660"/>
              </a:xfrm>
              <a:prstGeom prst="rect">
                <a:avLst/>
              </a:prstGeom>
              <a:ln>
                <a:noFill/>
              </a:ln>
            </p:spPr>
            <p:txBody>
              <a:bodyPr wrap="square">
                <a:spAutoFit/>
              </a:bodyPr>
              <a:lstStyle/>
              <a:p>
                <a:pPr algn="ctr"/>
                <a:r>
                  <a:rPr lang="en-US" sz="1200" b="1" u="sng" dirty="0"/>
                  <a:t>Objective Income</a:t>
                </a:r>
              </a:p>
              <a:p>
                <a:r>
                  <a:rPr lang="en-US" sz="1200" b="1" dirty="0"/>
                  <a:t>Endowments (To Include PATREON)		$100,000</a:t>
                </a:r>
              </a:p>
              <a:p>
                <a:r>
                  <a:rPr lang="en-US" sz="1200" b="1" dirty="0"/>
                  <a:t>Corporate Sponsors (Prime DOD Contractors)	$100,000</a:t>
                </a:r>
              </a:p>
              <a:p>
                <a:r>
                  <a:rPr lang="en-US" sz="1200" b="1" dirty="0"/>
                  <a:t>National Sponsor (CIA)			$500,000***</a:t>
                </a:r>
              </a:p>
              <a:p>
                <a:r>
                  <a:rPr lang="en-US" sz="1200" b="1" dirty="0"/>
                  <a:t>Private Benefactors (Individuals)		$  20,000</a:t>
                </a:r>
              </a:p>
              <a:p>
                <a:r>
                  <a:rPr lang="en-US" sz="1200" b="1" dirty="0"/>
                  <a:t>Individual Members by Subscription (2000 at $50 Ea.)	$100,000</a:t>
                </a:r>
              </a:p>
              <a:p>
                <a:r>
                  <a:rPr lang="en-US" sz="1200" b="1" dirty="0"/>
                  <a:t>Sustaining Endowment (To Build ASAP)		$            0</a:t>
                </a:r>
                <a:endParaRPr lang="en-US" sz="1200" dirty="0"/>
              </a:p>
            </p:txBody>
          </p:sp>
          <p:sp>
            <p:nvSpPr>
              <p:cNvPr id="23" name="Rectangle 22">
                <a:extLst>
                  <a:ext uri="{FF2B5EF4-FFF2-40B4-BE49-F238E27FC236}">
                    <a16:creationId xmlns:a16="http://schemas.microsoft.com/office/drawing/2014/main" id="{87719E65-DE34-49EF-ACD1-010D2D442AA5}"/>
                  </a:ext>
                </a:extLst>
              </p:cNvPr>
              <p:cNvSpPr/>
              <p:nvPr/>
            </p:nvSpPr>
            <p:spPr>
              <a:xfrm>
                <a:off x="2789231" y="5492215"/>
                <a:ext cx="4668312" cy="13259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0194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E98CCE0-2A03-4072-B6A8-003B8A94F8FC}"/>
              </a:ext>
            </a:extLst>
          </p:cNvPr>
          <p:cNvGrpSpPr/>
          <p:nvPr/>
        </p:nvGrpSpPr>
        <p:grpSpPr>
          <a:xfrm>
            <a:off x="75865" y="2755"/>
            <a:ext cx="11994839" cy="6827772"/>
            <a:chOff x="75865" y="2755"/>
            <a:chExt cx="11994839" cy="6827772"/>
          </a:xfrm>
        </p:grpSpPr>
        <p:sp>
          <p:nvSpPr>
            <p:cNvPr id="4" name="TextBox 3">
              <a:extLst>
                <a:ext uri="{FF2B5EF4-FFF2-40B4-BE49-F238E27FC236}">
                  <a16:creationId xmlns:a16="http://schemas.microsoft.com/office/drawing/2014/main" id="{C2628971-CD63-4843-9DF1-D23219998CB3}"/>
                </a:ext>
              </a:extLst>
            </p:cNvPr>
            <p:cNvSpPr txBox="1"/>
            <p:nvPr/>
          </p:nvSpPr>
          <p:spPr>
            <a:xfrm>
              <a:off x="8679104" y="2755"/>
              <a:ext cx="3201133" cy="461665"/>
            </a:xfrm>
            <a:prstGeom prst="rect">
              <a:avLst/>
            </a:prstGeom>
            <a:noFill/>
          </p:spPr>
          <p:txBody>
            <a:bodyPr wrap="none" rtlCol="0">
              <a:spAutoFit/>
            </a:bodyPr>
            <a:lstStyle/>
            <a:p>
              <a:r>
                <a:rPr lang="en-US" sz="2400" b="1" u="sng" dirty="0"/>
                <a:t>SOLUTION 4: Prioritized</a:t>
              </a:r>
            </a:p>
          </p:txBody>
        </p:sp>
        <p:sp>
          <p:nvSpPr>
            <p:cNvPr id="10" name="TextBox 9">
              <a:extLst>
                <a:ext uri="{FF2B5EF4-FFF2-40B4-BE49-F238E27FC236}">
                  <a16:creationId xmlns:a16="http://schemas.microsoft.com/office/drawing/2014/main" id="{CB165EFB-2C4D-450E-AAE4-A03CE1FB1D86}"/>
                </a:ext>
              </a:extLst>
            </p:cNvPr>
            <p:cNvSpPr txBox="1"/>
            <p:nvPr/>
          </p:nvSpPr>
          <p:spPr>
            <a:xfrm>
              <a:off x="9904087" y="753948"/>
              <a:ext cx="1948995" cy="646331"/>
            </a:xfrm>
            <a:prstGeom prst="rect">
              <a:avLst/>
            </a:prstGeom>
            <a:noFill/>
            <a:ln>
              <a:solidFill>
                <a:schemeClr val="tx1"/>
              </a:solidFill>
            </a:ln>
          </p:spPr>
          <p:txBody>
            <a:bodyPr wrap="none" rtlCol="0">
              <a:spAutoFit/>
            </a:bodyPr>
            <a:lstStyle/>
            <a:p>
              <a:r>
                <a:rPr lang="en-US" sz="1200" b="1" u="sng" dirty="0"/>
                <a:t>Objective 1: Annual Income</a:t>
              </a:r>
            </a:p>
            <a:p>
              <a:endParaRPr lang="en-US" sz="1200" b="1" u="sng" dirty="0"/>
            </a:p>
            <a:p>
              <a:pPr algn="ctr"/>
              <a:r>
                <a:rPr lang="en-US" sz="1200" b="1" dirty="0"/>
                <a:t>$2,000,000</a:t>
              </a:r>
            </a:p>
          </p:txBody>
        </p:sp>
        <p:sp>
          <p:nvSpPr>
            <p:cNvPr id="15" name="TextBox 14">
              <a:extLst>
                <a:ext uri="{FF2B5EF4-FFF2-40B4-BE49-F238E27FC236}">
                  <a16:creationId xmlns:a16="http://schemas.microsoft.com/office/drawing/2014/main" id="{B2FA35C2-1A63-45FA-B66F-D74C56CC9CED}"/>
                </a:ext>
              </a:extLst>
            </p:cNvPr>
            <p:cNvSpPr txBox="1"/>
            <p:nvPr/>
          </p:nvSpPr>
          <p:spPr>
            <a:xfrm>
              <a:off x="10586389" y="1498999"/>
              <a:ext cx="1266693" cy="2492990"/>
            </a:xfrm>
            <a:prstGeom prst="rect">
              <a:avLst/>
            </a:prstGeom>
            <a:noFill/>
          </p:spPr>
          <p:txBody>
            <a:bodyPr wrap="none" rtlCol="0">
              <a:spAutoFit/>
            </a:bodyPr>
            <a:lstStyle/>
            <a:p>
              <a:pPr marL="342900" indent="-342900">
                <a:buAutoNum type="arabicPeriod"/>
              </a:pPr>
              <a:r>
                <a:rPr lang="en-US" sz="1200" b="1" dirty="0"/>
                <a:t>$200,000</a:t>
              </a:r>
            </a:p>
            <a:p>
              <a:pPr marL="342900" indent="-342900">
                <a:buAutoNum type="arabicPeriod"/>
              </a:pPr>
              <a:r>
                <a:rPr lang="en-US" sz="1200" b="1" dirty="0"/>
                <a:t>$500,000</a:t>
              </a:r>
            </a:p>
            <a:p>
              <a:pPr marL="342900" indent="-342900">
                <a:buAutoNum type="arabicPeriod"/>
              </a:pPr>
              <a:r>
                <a:rPr lang="en-US" sz="1200" b="1" dirty="0"/>
                <a:t>$100,000</a:t>
              </a:r>
            </a:p>
            <a:p>
              <a:pPr marL="342900" indent="-342900">
                <a:buAutoNum type="arabicPeriod"/>
              </a:pPr>
              <a:r>
                <a:rPr lang="en-US" sz="1200" b="1" dirty="0"/>
                <a:t>$100,000</a:t>
              </a:r>
            </a:p>
            <a:p>
              <a:pPr marL="342900" indent="-342900">
                <a:buAutoNum type="arabicPeriod"/>
              </a:pPr>
              <a:r>
                <a:rPr lang="en-US" sz="1200" b="1" dirty="0"/>
                <a:t>$100,000</a:t>
              </a:r>
            </a:p>
            <a:p>
              <a:pPr marL="342900" indent="-342900">
                <a:buAutoNum type="arabicPeriod"/>
              </a:pPr>
              <a:r>
                <a:rPr lang="en-US" sz="1200" b="1" dirty="0"/>
                <a:t>$  50,000</a:t>
              </a:r>
            </a:p>
            <a:p>
              <a:pPr marL="342900" indent="-342900">
                <a:buAutoNum type="arabicPeriod"/>
              </a:pPr>
              <a:r>
                <a:rPr lang="en-US" sz="1200" b="1" dirty="0"/>
                <a:t>$  50,000</a:t>
              </a:r>
            </a:p>
            <a:p>
              <a:pPr marL="342900" indent="-342900">
                <a:buAutoNum type="arabicPeriod"/>
              </a:pPr>
              <a:r>
                <a:rPr lang="en-US" sz="1200" b="1" dirty="0"/>
                <a:t>$  30,000</a:t>
              </a:r>
            </a:p>
            <a:p>
              <a:pPr marL="342900" indent="-342900">
                <a:buAutoNum type="arabicPeriod"/>
              </a:pPr>
              <a:r>
                <a:rPr lang="en-US" sz="1200" b="1" dirty="0"/>
                <a:t>$820,000</a:t>
              </a:r>
            </a:p>
            <a:p>
              <a:pPr marL="342900" indent="-342900">
                <a:buAutoNum type="arabicPeriod"/>
              </a:pPr>
              <a:r>
                <a:rPr lang="en-US" sz="1200" b="1" dirty="0"/>
                <a:t>$            0*</a:t>
              </a:r>
            </a:p>
            <a:p>
              <a:pPr marL="342900" indent="-342900">
                <a:buAutoNum type="arabicPeriod"/>
              </a:pPr>
              <a:r>
                <a:rPr lang="en-US" sz="1200" b="1" dirty="0"/>
                <a:t>$  50,000+*</a:t>
              </a:r>
            </a:p>
            <a:p>
              <a:pPr marL="342900" indent="-342900">
                <a:buAutoNum type="arabicPeriod"/>
              </a:pPr>
              <a:r>
                <a:rPr lang="en-US" sz="1200" b="1" dirty="0"/>
                <a:t>$            0*</a:t>
              </a:r>
            </a:p>
            <a:p>
              <a:pPr marL="342900" indent="-342900">
                <a:buAutoNum type="arabicPeriod"/>
              </a:pPr>
              <a:r>
                <a:rPr lang="en-US" sz="1200" b="1" dirty="0"/>
                <a:t>$  50,000</a:t>
              </a:r>
            </a:p>
          </p:txBody>
        </p:sp>
        <p:sp>
          <p:nvSpPr>
            <p:cNvPr id="39" name="TextBox 38">
              <a:extLst>
                <a:ext uri="{FF2B5EF4-FFF2-40B4-BE49-F238E27FC236}">
                  <a16:creationId xmlns:a16="http://schemas.microsoft.com/office/drawing/2014/main" id="{B752A4A7-FC4B-44D8-ADBD-EC5145AC8DC4}"/>
                </a:ext>
              </a:extLst>
            </p:cNvPr>
            <p:cNvSpPr txBox="1"/>
            <p:nvPr/>
          </p:nvSpPr>
          <p:spPr>
            <a:xfrm>
              <a:off x="8820647" y="6118084"/>
              <a:ext cx="3250057" cy="646331"/>
            </a:xfrm>
            <a:prstGeom prst="rect">
              <a:avLst/>
            </a:prstGeom>
            <a:noFill/>
            <a:ln>
              <a:solidFill>
                <a:schemeClr val="tx1"/>
              </a:solidFill>
            </a:ln>
          </p:spPr>
          <p:txBody>
            <a:bodyPr wrap="none" rtlCol="0">
              <a:spAutoFit/>
            </a:bodyPr>
            <a:lstStyle/>
            <a:p>
              <a:r>
                <a:rPr lang="en-US" sz="1200" b="1" dirty="0"/>
                <a:t>*Priceless – in terms of STATUS impact</a:t>
              </a:r>
            </a:p>
            <a:p>
              <a:r>
                <a:rPr lang="en-US" sz="1200" b="1" dirty="0"/>
                <a:t>**Target Resurrection Income – only. (Years 1-5)</a:t>
              </a:r>
            </a:p>
            <a:p>
              <a:r>
                <a:rPr lang="en-US" sz="1200" b="1" dirty="0"/>
                <a:t>**Author volunteers to visit the Israeli Embassy</a:t>
              </a:r>
            </a:p>
          </p:txBody>
        </p:sp>
        <p:grpSp>
          <p:nvGrpSpPr>
            <p:cNvPr id="11" name="Group 10">
              <a:extLst>
                <a:ext uri="{FF2B5EF4-FFF2-40B4-BE49-F238E27FC236}">
                  <a16:creationId xmlns:a16="http://schemas.microsoft.com/office/drawing/2014/main" id="{B64E4C3C-BBFA-4A3C-BD9E-D410046599D6}"/>
                </a:ext>
              </a:extLst>
            </p:cNvPr>
            <p:cNvGrpSpPr/>
            <p:nvPr/>
          </p:nvGrpSpPr>
          <p:grpSpPr>
            <a:xfrm>
              <a:off x="110625" y="542248"/>
              <a:ext cx="6583024" cy="1015663"/>
              <a:chOff x="845461" y="815505"/>
              <a:chExt cx="6583024" cy="1015663"/>
            </a:xfrm>
          </p:grpSpPr>
          <p:grpSp>
            <p:nvGrpSpPr>
              <p:cNvPr id="7" name="Group 6">
                <a:extLst>
                  <a:ext uri="{FF2B5EF4-FFF2-40B4-BE49-F238E27FC236}">
                    <a16:creationId xmlns:a16="http://schemas.microsoft.com/office/drawing/2014/main" id="{4B255513-EAC8-406F-BD2E-3D7DC83C904E}"/>
                  </a:ext>
                </a:extLst>
              </p:cNvPr>
              <p:cNvGrpSpPr/>
              <p:nvPr/>
            </p:nvGrpSpPr>
            <p:grpSpPr>
              <a:xfrm>
                <a:off x="845461" y="815505"/>
                <a:ext cx="5281648" cy="1015663"/>
                <a:chOff x="1051155" y="888077"/>
                <a:chExt cx="5281648" cy="1015663"/>
              </a:xfrm>
            </p:grpSpPr>
            <p:sp>
              <p:nvSpPr>
                <p:cNvPr id="5" name="TextBox 4">
                  <a:extLst>
                    <a:ext uri="{FF2B5EF4-FFF2-40B4-BE49-F238E27FC236}">
                      <a16:creationId xmlns:a16="http://schemas.microsoft.com/office/drawing/2014/main" id="{D4EDCDEF-80C4-457A-9F99-27995778A71C}"/>
                    </a:ext>
                  </a:extLst>
                </p:cNvPr>
                <p:cNvSpPr txBox="1"/>
                <p:nvPr/>
              </p:nvSpPr>
              <p:spPr>
                <a:xfrm>
                  <a:off x="1051155" y="888077"/>
                  <a:ext cx="2809294" cy="461665"/>
                </a:xfrm>
                <a:prstGeom prst="rect">
                  <a:avLst/>
                </a:prstGeom>
                <a:noFill/>
                <a:ln>
                  <a:solidFill>
                    <a:schemeClr val="tx1"/>
                  </a:solidFill>
                </a:ln>
              </p:spPr>
              <p:txBody>
                <a:bodyPr wrap="none" rtlCol="0">
                  <a:spAutoFit/>
                </a:bodyPr>
                <a:lstStyle/>
                <a:p>
                  <a:pPr algn="ctr"/>
                  <a:r>
                    <a:rPr lang="en-US" sz="1200" b="1" dirty="0"/>
                    <a:t>2. </a:t>
                  </a:r>
                  <a:r>
                    <a:rPr lang="en-US" sz="1200" b="1" dirty="0">
                      <a:highlight>
                        <a:srgbClr val="FFFF00"/>
                      </a:highlight>
                    </a:rPr>
                    <a:t>Annual World Military Almanac</a:t>
                  </a:r>
                </a:p>
                <a:p>
                  <a:pPr algn="ctr"/>
                  <a:r>
                    <a:rPr lang="en-US" sz="1200" b="1" dirty="0"/>
                    <a:t>(With Elemental Deterministic Modeling)</a:t>
                  </a:r>
                </a:p>
              </p:txBody>
            </p:sp>
            <p:sp>
              <p:nvSpPr>
                <p:cNvPr id="6" name="TextBox 5">
                  <a:extLst>
                    <a:ext uri="{FF2B5EF4-FFF2-40B4-BE49-F238E27FC236}">
                      <a16:creationId xmlns:a16="http://schemas.microsoft.com/office/drawing/2014/main" id="{64FCAB3C-6745-424E-B9D0-75BD31BEF724}"/>
                    </a:ext>
                  </a:extLst>
                </p:cNvPr>
                <p:cNvSpPr txBox="1"/>
                <p:nvPr/>
              </p:nvSpPr>
              <p:spPr>
                <a:xfrm>
                  <a:off x="3859305" y="888077"/>
                  <a:ext cx="2473498" cy="1015663"/>
                </a:xfrm>
                <a:prstGeom prst="rect">
                  <a:avLst/>
                </a:prstGeom>
                <a:noFill/>
                <a:ln>
                  <a:solidFill>
                    <a:schemeClr val="tx1"/>
                  </a:solidFill>
                </a:ln>
              </p:spPr>
              <p:txBody>
                <a:bodyPr wrap="none" rtlCol="0">
                  <a:spAutoFit/>
                </a:bodyPr>
                <a:lstStyle/>
                <a:p>
                  <a:r>
                    <a:rPr lang="en-US" sz="1200" b="1" dirty="0"/>
                    <a:t>Hardback:      $150</a:t>
                  </a:r>
                </a:p>
                <a:p>
                  <a:r>
                    <a:rPr lang="en-US" sz="1200" b="1" dirty="0"/>
                    <a:t>Softcover:      $100</a:t>
                  </a:r>
                </a:p>
                <a:p>
                  <a:r>
                    <a:rPr lang="en-US" sz="1200" b="1" dirty="0"/>
                    <a:t>CD:                  $50</a:t>
                  </a:r>
                </a:p>
                <a:p>
                  <a:r>
                    <a:rPr lang="en-US" sz="1200" b="1" dirty="0"/>
                    <a:t>Online:           $50 (TDI Membership)</a:t>
                  </a:r>
                </a:p>
                <a:p>
                  <a:r>
                    <a:rPr lang="en-US" sz="1200" b="1" dirty="0"/>
                    <a:t>Advertising:  $150,000</a:t>
                  </a:r>
                </a:p>
              </p:txBody>
            </p:sp>
          </p:grpSp>
          <p:sp>
            <p:nvSpPr>
              <p:cNvPr id="9" name="TextBox 8">
                <a:extLst>
                  <a:ext uri="{FF2B5EF4-FFF2-40B4-BE49-F238E27FC236}">
                    <a16:creationId xmlns:a16="http://schemas.microsoft.com/office/drawing/2014/main" id="{FF818699-A06D-4664-BC3E-A22229EC2B5C}"/>
                  </a:ext>
                </a:extLst>
              </p:cNvPr>
              <p:cNvSpPr txBox="1"/>
              <p:nvPr/>
            </p:nvSpPr>
            <p:spPr>
              <a:xfrm>
                <a:off x="6127103" y="815505"/>
                <a:ext cx="1301382" cy="646331"/>
              </a:xfrm>
              <a:prstGeom prst="rect">
                <a:avLst/>
              </a:prstGeom>
              <a:noFill/>
              <a:ln>
                <a:solidFill>
                  <a:schemeClr val="tx1"/>
                </a:solidFill>
              </a:ln>
            </p:spPr>
            <p:txBody>
              <a:bodyPr wrap="none" rtlCol="0">
                <a:spAutoFit/>
              </a:bodyPr>
              <a:lstStyle/>
              <a:p>
                <a:r>
                  <a:rPr lang="en-US" sz="1200" b="1" u="sng" dirty="0"/>
                  <a:t>Objective Income</a:t>
                </a:r>
              </a:p>
              <a:p>
                <a:endParaRPr lang="en-US" sz="1200" b="1" u="sng" dirty="0"/>
              </a:p>
              <a:p>
                <a:pPr algn="ctr"/>
                <a:r>
                  <a:rPr lang="en-US" sz="1200" b="1" dirty="0"/>
                  <a:t>$500,000</a:t>
                </a:r>
              </a:p>
            </p:txBody>
          </p:sp>
        </p:grpSp>
        <p:grpSp>
          <p:nvGrpSpPr>
            <p:cNvPr id="16" name="Group 15">
              <a:extLst>
                <a:ext uri="{FF2B5EF4-FFF2-40B4-BE49-F238E27FC236}">
                  <a16:creationId xmlns:a16="http://schemas.microsoft.com/office/drawing/2014/main" id="{C1C2A818-170C-4B53-94E2-215BE23154CA}"/>
                </a:ext>
              </a:extLst>
            </p:cNvPr>
            <p:cNvGrpSpPr/>
            <p:nvPr/>
          </p:nvGrpSpPr>
          <p:grpSpPr>
            <a:xfrm>
              <a:off x="110625" y="53129"/>
              <a:ext cx="7423507" cy="461665"/>
              <a:chOff x="628895" y="2322064"/>
              <a:chExt cx="7423507" cy="461665"/>
            </a:xfrm>
          </p:grpSpPr>
          <p:sp>
            <p:nvSpPr>
              <p:cNvPr id="12" name="Rectangle 11">
                <a:extLst>
                  <a:ext uri="{FF2B5EF4-FFF2-40B4-BE49-F238E27FC236}">
                    <a16:creationId xmlns:a16="http://schemas.microsoft.com/office/drawing/2014/main" id="{6F6817ED-DA42-4C74-B7FC-AD66793364CC}"/>
                  </a:ext>
                </a:extLst>
              </p:cNvPr>
              <p:cNvSpPr/>
              <p:nvPr/>
            </p:nvSpPr>
            <p:spPr>
              <a:xfrm>
                <a:off x="628895" y="2322064"/>
                <a:ext cx="2656114" cy="461665"/>
              </a:xfrm>
              <a:prstGeom prst="rect">
                <a:avLst/>
              </a:prstGeom>
              <a:ln>
                <a:solidFill>
                  <a:schemeClr val="tx1"/>
                </a:solidFill>
              </a:ln>
            </p:spPr>
            <p:txBody>
              <a:bodyPr wrap="square">
                <a:spAutoFit/>
              </a:bodyPr>
              <a:lstStyle/>
              <a:p>
                <a:pPr algn="ctr"/>
                <a:r>
                  <a:rPr lang="en-US" sz="1200" b="1" dirty="0"/>
                  <a:t>1. </a:t>
                </a:r>
                <a:r>
                  <a:rPr lang="en-US" sz="1200" b="1" dirty="0">
                    <a:highlight>
                      <a:srgbClr val="FFFF00"/>
                    </a:highlight>
                  </a:rPr>
                  <a:t>TNDM UPGRADED Program </a:t>
                </a:r>
              </a:p>
              <a:p>
                <a:pPr algn="ctr"/>
                <a:r>
                  <a:rPr lang="en-US" sz="1200" b="1" dirty="0"/>
                  <a:t>(Ground/Air/Naval/Cyber/Space)</a:t>
                </a:r>
              </a:p>
            </p:txBody>
          </p:sp>
          <p:sp>
            <p:nvSpPr>
              <p:cNvPr id="13" name="TextBox 12">
                <a:extLst>
                  <a:ext uri="{FF2B5EF4-FFF2-40B4-BE49-F238E27FC236}">
                    <a16:creationId xmlns:a16="http://schemas.microsoft.com/office/drawing/2014/main" id="{6EF2F0A8-C6E6-4D57-9A06-409E49C70703}"/>
                  </a:ext>
                </a:extLst>
              </p:cNvPr>
              <p:cNvSpPr txBox="1"/>
              <p:nvPr/>
            </p:nvSpPr>
            <p:spPr>
              <a:xfrm>
                <a:off x="3285009" y="2322064"/>
                <a:ext cx="3466013" cy="461665"/>
              </a:xfrm>
              <a:prstGeom prst="rect">
                <a:avLst/>
              </a:prstGeom>
              <a:noFill/>
              <a:ln>
                <a:solidFill>
                  <a:schemeClr val="tx1"/>
                </a:solidFill>
              </a:ln>
            </p:spPr>
            <p:txBody>
              <a:bodyPr wrap="none" rtlCol="0">
                <a:spAutoFit/>
              </a:bodyPr>
              <a:lstStyle/>
              <a:p>
                <a:r>
                  <a:rPr lang="en-US" sz="1200" b="1" dirty="0"/>
                  <a:t>Institution Package &amp; Training:	$36,000</a:t>
                </a:r>
              </a:p>
              <a:p>
                <a:r>
                  <a:rPr lang="en-US" sz="1200" b="1" dirty="0"/>
                  <a:t>Individual TNDM War Game Variant:	$     250</a:t>
                </a:r>
              </a:p>
            </p:txBody>
          </p:sp>
          <p:sp>
            <p:nvSpPr>
              <p:cNvPr id="14" name="TextBox 13">
                <a:extLst>
                  <a:ext uri="{FF2B5EF4-FFF2-40B4-BE49-F238E27FC236}">
                    <a16:creationId xmlns:a16="http://schemas.microsoft.com/office/drawing/2014/main" id="{3AA15A30-D052-4AC7-B7AF-B5CB04C2B321}"/>
                  </a:ext>
                </a:extLst>
              </p:cNvPr>
              <p:cNvSpPr txBox="1"/>
              <p:nvPr/>
            </p:nvSpPr>
            <p:spPr>
              <a:xfrm>
                <a:off x="6751020" y="2322064"/>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$200,000</a:t>
                </a:r>
              </a:p>
            </p:txBody>
          </p:sp>
        </p:grpSp>
        <p:grpSp>
          <p:nvGrpSpPr>
            <p:cNvPr id="21" name="Group 20">
              <a:extLst>
                <a:ext uri="{FF2B5EF4-FFF2-40B4-BE49-F238E27FC236}">
                  <a16:creationId xmlns:a16="http://schemas.microsoft.com/office/drawing/2014/main" id="{24FAE078-9FED-4EDD-8F39-EA3992428C1F}"/>
                </a:ext>
              </a:extLst>
            </p:cNvPr>
            <p:cNvGrpSpPr/>
            <p:nvPr/>
          </p:nvGrpSpPr>
          <p:grpSpPr>
            <a:xfrm>
              <a:off x="156817" y="1594882"/>
              <a:ext cx="6369752" cy="1016531"/>
              <a:chOff x="574046" y="2991421"/>
              <a:chExt cx="6369752" cy="1016531"/>
            </a:xfrm>
          </p:grpSpPr>
          <p:sp>
            <p:nvSpPr>
              <p:cNvPr id="18" name="Rectangle 17">
                <a:extLst>
                  <a:ext uri="{FF2B5EF4-FFF2-40B4-BE49-F238E27FC236}">
                    <a16:creationId xmlns:a16="http://schemas.microsoft.com/office/drawing/2014/main" id="{1A5DB2E0-5B30-418C-B15A-12EF646B055D}"/>
                  </a:ext>
                </a:extLst>
              </p:cNvPr>
              <p:cNvSpPr/>
              <p:nvPr/>
            </p:nvSpPr>
            <p:spPr>
              <a:xfrm>
                <a:off x="574046" y="2991421"/>
                <a:ext cx="2591671" cy="461665"/>
              </a:xfrm>
              <a:prstGeom prst="rect">
                <a:avLst/>
              </a:prstGeom>
              <a:ln>
                <a:solidFill>
                  <a:schemeClr val="tx1"/>
                </a:solidFill>
              </a:ln>
            </p:spPr>
            <p:txBody>
              <a:bodyPr wrap="none">
                <a:spAutoFit/>
              </a:bodyPr>
              <a:lstStyle/>
              <a:p>
                <a:pPr algn="ctr"/>
                <a:r>
                  <a:rPr lang="en-US" sz="1200" b="1" dirty="0"/>
                  <a:t>3. </a:t>
                </a:r>
                <a:r>
                  <a:rPr lang="en-US" sz="1200" b="1" dirty="0">
                    <a:highlight>
                      <a:srgbClr val="00FF00"/>
                    </a:highlight>
                  </a:rPr>
                  <a:t>Annual “USA vs. China and Russia” </a:t>
                </a:r>
              </a:p>
              <a:p>
                <a:pPr algn="ctr"/>
                <a:r>
                  <a:rPr lang="en-US" sz="1200" b="1" dirty="0"/>
                  <a:t>TNDM Assessment(s)</a:t>
                </a:r>
              </a:p>
            </p:txBody>
          </p:sp>
          <p:sp>
            <p:nvSpPr>
              <p:cNvPr id="19" name="TextBox 18">
                <a:extLst>
                  <a:ext uri="{FF2B5EF4-FFF2-40B4-BE49-F238E27FC236}">
                    <a16:creationId xmlns:a16="http://schemas.microsoft.com/office/drawing/2014/main" id="{A967152D-6886-4304-B312-46A468436E92}"/>
                  </a:ext>
                </a:extLst>
              </p:cNvPr>
              <p:cNvSpPr txBox="1"/>
              <p:nvPr/>
            </p:nvSpPr>
            <p:spPr>
              <a:xfrm>
                <a:off x="3168915" y="2992289"/>
                <a:ext cx="2473498" cy="1015663"/>
              </a:xfrm>
              <a:prstGeom prst="rect">
                <a:avLst/>
              </a:prstGeom>
              <a:noFill/>
              <a:ln>
                <a:solidFill>
                  <a:schemeClr val="tx1"/>
                </a:solidFill>
              </a:ln>
            </p:spPr>
            <p:txBody>
              <a:bodyPr wrap="none" rtlCol="0">
                <a:spAutoFit/>
              </a:bodyPr>
              <a:lstStyle/>
              <a:p>
                <a:r>
                  <a:rPr lang="en-US" sz="1200" b="1" dirty="0"/>
                  <a:t>Hardback:      $100</a:t>
                </a:r>
              </a:p>
              <a:p>
                <a:r>
                  <a:rPr lang="en-US" sz="1200" b="1" dirty="0"/>
                  <a:t>Softcover:      $50</a:t>
                </a:r>
              </a:p>
              <a:p>
                <a:r>
                  <a:rPr lang="en-US" sz="1200" b="1" dirty="0"/>
                  <a:t>CD:                  $50</a:t>
                </a:r>
              </a:p>
              <a:p>
                <a:r>
                  <a:rPr lang="en-US" sz="1200" b="1" dirty="0"/>
                  <a:t>Online:           $50 (TDI Membership)</a:t>
                </a:r>
              </a:p>
              <a:p>
                <a:r>
                  <a:rPr lang="en-US" sz="1200" b="1" dirty="0"/>
                  <a:t>Advertising:  $20,000</a:t>
                </a:r>
              </a:p>
            </p:txBody>
          </p:sp>
          <p:sp>
            <p:nvSpPr>
              <p:cNvPr id="20" name="TextBox 19">
                <a:extLst>
                  <a:ext uri="{FF2B5EF4-FFF2-40B4-BE49-F238E27FC236}">
                    <a16:creationId xmlns:a16="http://schemas.microsoft.com/office/drawing/2014/main" id="{23E09F7F-5FC5-4D3C-91B1-EDFC26217C54}"/>
                  </a:ext>
                </a:extLst>
              </p:cNvPr>
              <p:cNvSpPr txBox="1"/>
              <p:nvPr/>
            </p:nvSpPr>
            <p:spPr>
              <a:xfrm>
                <a:off x="5642416" y="2992289"/>
                <a:ext cx="1301382" cy="646331"/>
              </a:xfrm>
              <a:prstGeom prst="rect">
                <a:avLst/>
              </a:prstGeom>
              <a:noFill/>
              <a:ln>
                <a:solidFill>
                  <a:schemeClr val="tx1"/>
                </a:solidFill>
              </a:ln>
            </p:spPr>
            <p:txBody>
              <a:bodyPr wrap="none" rtlCol="0">
                <a:spAutoFit/>
              </a:bodyPr>
              <a:lstStyle/>
              <a:p>
                <a:r>
                  <a:rPr lang="en-US" sz="1200" b="1" u="sng" dirty="0"/>
                  <a:t>Objective Income</a:t>
                </a:r>
              </a:p>
              <a:p>
                <a:endParaRPr lang="en-US" sz="1200" b="1" u="sng" dirty="0"/>
              </a:p>
              <a:p>
                <a:pPr algn="ctr"/>
                <a:r>
                  <a:rPr lang="en-US" sz="1200" b="1" dirty="0"/>
                  <a:t>$100,000</a:t>
                </a:r>
              </a:p>
            </p:txBody>
          </p:sp>
        </p:grpSp>
        <p:grpSp>
          <p:nvGrpSpPr>
            <p:cNvPr id="29" name="Group 28">
              <a:extLst>
                <a:ext uri="{FF2B5EF4-FFF2-40B4-BE49-F238E27FC236}">
                  <a16:creationId xmlns:a16="http://schemas.microsoft.com/office/drawing/2014/main" id="{812A4F14-EEDF-47E9-BCE8-AD86CF9C0F5A}"/>
                </a:ext>
              </a:extLst>
            </p:cNvPr>
            <p:cNvGrpSpPr/>
            <p:nvPr/>
          </p:nvGrpSpPr>
          <p:grpSpPr>
            <a:xfrm>
              <a:off x="75865" y="2653161"/>
              <a:ext cx="5204640" cy="461665"/>
              <a:chOff x="536636" y="3921829"/>
              <a:chExt cx="5204640" cy="461665"/>
            </a:xfrm>
          </p:grpSpPr>
          <p:sp>
            <p:nvSpPr>
              <p:cNvPr id="22" name="Rectangle 21">
                <a:extLst>
                  <a:ext uri="{FF2B5EF4-FFF2-40B4-BE49-F238E27FC236}">
                    <a16:creationId xmlns:a16="http://schemas.microsoft.com/office/drawing/2014/main" id="{878677B9-4F21-4A24-841D-B6005DD01A42}"/>
                  </a:ext>
                </a:extLst>
              </p:cNvPr>
              <p:cNvSpPr/>
              <p:nvPr/>
            </p:nvSpPr>
            <p:spPr>
              <a:xfrm>
                <a:off x="536636" y="3921829"/>
                <a:ext cx="2366289" cy="461665"/>
              </a:xfrm>
              <a:prstGeom prst="rect">
                <a:avLst/>
              </a:prstGeom>
              <a:ln>
                <a:solidFill>
                  <a:schemeClr val="tx1"/>
                </a:solidFill>
              </a:ln>
            </p:spPr>
            <p:txBody>
              <a:bodyPr wrap="none">
                <a:spAutoFit/>
              </a:bodyPr>
              <a:lstStyle/>
              <a:p>
                <a:pPr algn="ctr"/>
                <a:r>
                  <a:rPr lang="en-US" sz="1200" b="1" dirty="0"/>
                  <a:t>4. </a:t>
                </a:r>
                <a:r>
                  <a:rPr lang="en-US" sz="1200" b="1" dirty="0">
                    <a:highlight>
                      <a:srgbClr val="FF00FF"/>
                    </a:highlight>
                  </a:rPr>
                  <a:t>Updated Biography, Dictionary, </a:t>
                </a:r>
              </a:p>
              <a:p>
                <a:pPr algn="ctr"/>
                <a:r>
                  <a:rPr lang="en-US" sz="1200" b="1" dirty="0">
                    <a:highlight>
                      <a:srgbClr val="FF00FF"/>
                    </a:highlight>
                  </a:rPr>
                  <a:t>Encyclopedias &amp; Other</a:t>
                </a:r>
              </a:p>
            </p:txBody>
          </p:sp>
          <p:sp>
            <p:nvSpPr>
              <p:cNvPr id="27" name="TextBox 26">
                <a:extLst>
                  <a:ext uri="{FF2B5EF4-FFF2-40B4-BE49-F238E27FC236}">
                    <a16:creationId xmlns:a16="http://schemas.microsoft.com/office/drawing/2014/main" id="{2D5B6AA5-E8A5-4822-B4F0-21607443C3B4}"/>
                  </a:ext>
                </a:extLst>
              </p:cNvPr>
              <p:cNvSpPr txBox="1"/>
              <p:nvPr/>
            </p:nvSpPr>
            <p:spPr>
              <a:xfrm>
                <a:off x="2897749" y="3921829"/>
                <a:ext cx="1534587" cy="461665"/>
              </a:xfrm>
              <a:prstGeom prst="rect">
                <a:avLst/>
              </a:prstGeom>
              <a:noFill/>
              <a:ln>
                <a:solidFill>
                  <a:schemeClr val="tx1"/>
                </a:solidFill>
              </a:ln>
            </p:spPr>
            <p:txBody>
              <a:bodyPr wrap="none" rtlCol="0">
                <a:spAutoFit/>
              </a:bodyPr>
              <a:lstStyle/>
              <a:p>
                <a:r>
                  <a:rPr lang="en-US" sz="1200" b="1" dirty="0"/>
                  <a:t>Hardback:      $100</a:t>
                </a:r>
              </a:p>
              <a:p>
                <a:r>
                  <a:rPr lang="en-US" sz="1200" b="1" dirty="0"/>
                  <a:t>Advertising:  $10,000</a:t>
                </a:r>
              </a:p>
            </p:txBody>
          </p:sp>
          <p:sp>
            <p:nvSpPr>
              <p:cNvPr id="28" name="TextBox 27">
                <a:extLst>
                  <a:ext uri="{FF2B5EF4-FFF2-40B4-BE49-F238E27FC236}">
                    <a16:creationId xmlns:a16="http://schemas.microsoft.com/office/drawing/2014/main" id="{FE9B718A-2B11-463B-B7FB-115F72DBBBAC}"/>
                  </a:ext>
                </a:extLst>
              </p:cNvPr>
              <p:cNvSpPr txBox="1"/>
              <p:nvPr/>
            </p:nvSpPr>
            <p:spPr>
              <a:xfrm>
                <a:off x="4439894" y="3921829"/>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$100,000</a:t>
                </a:r>
              </a:p>
            </p:txBody>
          </p:sp>
        </p:grpSp>
        <p:grpSp>
          <p:nvGrpSpPr>
            <p:cNvPr id="35" name="Group 34">
              <a:extLst>
                <a:ext uri="{FF2B5EF4-FFF2-40B4-BE49-F238E27FC236}">
                  <a16:creationId xmlns:a16="http://schemas.microsoft.com/office/drawing/2014/main" id="{6191A1B6-7FFD-4F31-9A73-D0D297068721}"/>
                </a:ext>
              </a:extLst>
            </p:cNvPr>
            <p:cNvGrpSpPr/>
            <p:nvPr/>
          </p:nvGrpSpPr>
          <p:grpSpPr>
            <a:xfrm>
              <a:off x="77594" y="3166310"/>
              <a:ext cx="5429921" cy="658293"/>
              <a:chOff x="1438247" y="4653165"/>
              <a:chExt cx="5429921" cy="658293"/>
            </a:xfrm>
          </p:grpSpPr>
          <p:sp>
            <p:nvSpPr>
              <p:cNvPr id="30" name="Rectangle 29">
                <a:extLst>
                  <a:ext uri="{FF2B5EF4-FFF2-40B4-BE49-F238E27FC236}">
                    <a16:creationId xmlns:a16="http://schemas.microsoft.com/office/drawing/2014/main" id="{9059BF67-DF5E-4368-BE36-80A584A9A7F1}"/>
                  </a:ext>
                </a:extLst>
              </p:cNvPr>
              <p:cNvSpPr/>
              <p:nvPr/>
            </p:nvSpPr>
            <p:spPr>
              <a:xfrm>
                <a:off x="1438247" y="4653165"/>
                <a:ext cx="2509185" cy="461665"/>
              </a:xfrm>
              <a:prstGeom prst="rect">
                <a:avLst/>
              </a:prstGeom>
              <a:ln>
                <a:solidFill>
                  <a:schemeClr val="tx1"/>
                </a:solidFill>
              </a:ln>
            </p:spPr>
            <p:txBody>
              <a:bodyPr wrap="square">
                <a:spAutoFit/>
              </a:bodyPr>
              <a:lstStyle/>
              <a:p>
                <a:pPr algn="ctr"/>
                <a:r>
                  <a:rPr lang="en-US" sz="1200" b="1" dirty="0"/>
                  <a:t>5. </a:t>
                </a:r>
                <a:r>
                  <a:rPr lang="en-US" sz="1200" b="1" dirty="0">
                    <a:highlight>
                      <a:srgbClr val="00FF00"/>
                    </a:highlight>
                  </a:rPr>
                  <a:t>TDI Deterministic Assessments</a:t>
                </a:r>
              </a:p>
              <a:p>
                <a:pPr algn="ctr"/>
                <a:r>
                  <a:rPr lang="en-US" sz="1200" b="1" dirty="0"/>
                  <a:t>Forecasted  and Historic</a:t>
                </a:r>
              </a:p>
            </p:txBody>
          </p:sp>
          <p:sp>
            <p:nvSpPr>
              <p:cNvPr id="32" name="TextBox 31">
                <a:extLst>
                  <a:ext uri="{FF2B5EF4-FFF2-40B4-BE49-F238E27FC236}">
                    <a16:creationId xmlns:a16="http://schemas.microsoft.com/office/drawing/2014/main" id="{E4A6B78D-E447-4C62-B579-90134FF7B1D8}"/>
                  </a:ext>
                </a:extLst>
              </p:cNvPr>
              <p:cNvSpPr txBox="1"/>
              <p:nvPr/>
            </p:nvSpPr>
            <p:spPr>
              <a:xfrm>
                <a:off x="3947432" y="4665127"/>
                <a:ext cx="1619354" cy="646331"/>
              </a:xfrm>
              <a:prstGeom prst="rect">
                <a:avLst/>
              </a:prstGeom>
              <a:noFill/>
              <a:ln>
                <a:solidFill>
                  <a:schemeClr val="tx1"/>
                </a:solidFill>
              </a:ln>
            </p:spPr>
            <p:txBody>
              <a:bodyPr wrap="none" rtlCol="0">
                <a:spAutoFit/>
              </a:bodyPr>
              <a:lstStyle/>
              <a:p>
                <a:r>
                  <a:rPr lang="en-US" sz="1200" b="1" dirty="0"/>
                  <a:t>Published: 	$30,000</a:t>
                </a:r>
              </a:p>
              <a:p>
                <a:r>
                  <a:rPr lang="en-US" sz="1200" b="1" dirty="0"/>
                  <a:t>Private: 	$30,000</a:t>
                </a:r>
              </a:p>
              <a:p>
                <a:r>
                  <a:rPr lang="en-US" sz="1200" b="1" dirty="0"/>
                  <a:t>Grant: 	$30,000</a:t>
                </a:r>
              </a:p>
            </p:txBody>
          </p:sp>
          <p:sp>
            <p:nvSpPr>
              <p:cNvPr id="33" name="TextBox 32">
                <a:extLst>
                  <a:ext uri="{FF2B5EF4-FFF2-40B4-BE49-F238E27FC236}">
                    <a16:creationId xmlns:a16="http://schemas.microsoft.com/office/drawing/2014/main" id="{159143DD-8DB7-44AB-8258-D707DAC84D98}"/>
                  </a:ext>
                </a:extLst>
              </p:cNvPr>
              <p:cNvSpPr txBox="1"/>
              <p:nvPr/>
            </p:nvSpPr>
            <p:spPr>
              <a:xfrm>
                <a:off x="5566786" y="4665127"/>
                <a:ext cx="1301382" cy="646331"/>
              </a:xfrm>
              <a:prstGeom prst="rect">
                <a:avLst/>
              </a:prstGeom>
              <a:noFill/>
              <a:ln>
                <a:solidFill>
                  <a:schemeClr val="tx1"/>
                </a:solidFill>
              </a:ln>
            </p:spPr>
            <p:txBody>
              <a:bodyPr wrap="none" rtlCol="0">
                <a:spAutoFit/>
              </a:bodyPr>
              <a:lstStyle/>
              <a:p>
                <a:r>
                  <a:rPr lang="en-US" sz="1200" b="1" u="sng" dirty="0"/>
                  <a:t>Objective Income</a:t>
                </a:r>
              </a:p>
              <a:p>
                <a:endParaRPr lang="en-US" sz="1200" b="1" u="sng" dirty="0"/>
              </a:p>
              <a:p>
                <a:pPr algn="ctr"/>
                <a:r>
                  <a:rPr lang="en-US" sz="1200" b="1" dirty="0"/>
                  <a:t>$100,000</a:t>
                </a:r>
              </a:p>
            </p:txBody>
          </p:sp>
        </p:grpSp>
        <p:grpSp>
          <p:nvGrpSpPr>
            <p:cNvPr id="38" name="Group 37">
              <a:extLst>
                <a:ext uri="{FF2B5EF4-FFF2-40B4-BE49-F238E27FC236}">
                  <a16:creationId xmlns:a16="http://schemas.microsoft.com/office/drawing/2014/main" id="{AD69DDF2-DF3F-45D0-A297-B652D615A244}"/>
                </a:ext>
              </a:extLst>
            </p:cNvPr>
            <p:cNvGrpSpPr/>
            <p:nvPr/>
          </p:nvGrpSpPr>
          <p:grpSpPr>
            <a:xfrm>
              <a:off x="90105" y="3894614"/>
              <a:ext cx="4784354" cy="462086"/>
              <a:chOff x="594418" y="5163854"/>
              <a:chExt cx="4784354" cy="462086"/>
            </a:xfrm>
          </p:grpSpPr>
          <p:sp>
            <p:nvSpPr>
              <p:cNvPr id="36" name="Rectangle 35">
                <a:extLst>
                  <a:ext uri="{FF2B5EF4-FFF2-40B4-BE49-F238E27FC236}">
                    <a16:creationId xmlns:a16="http://schemas.microsoft.com/office/drawing/2014/main" id="{E04A9A99-2A1C-4B77-BFAB-C8A1BB8B837A}"/>
                  </a:ext>
                </a:extLst>
              </p:cNvPr>
              <p:cNvSpPr/>
              <p:nvPr/>
            </p:nvSpPr>
            <p:spPr>
              <a:xfrm>
                <a:off x="594418" y="5164275"/>
                <a:ext cx="3486256" cy="461665"/>
              </a:xfrm>
              <a:prstGeom prst="rect">
                <a:avLst/>
              </a:prstGeom>
              <a:ln>
                <a:solidFill>
                  <a:schemeClr val="tx1"/>
                </a:solidFill>
              </a:ln>
            </p:spPr>
            <p:txBody>
              <a:bodyPr wrap="square">
                <a:spAutoFit/>
              </a:bodyPr>
              <a:lstStyle/>
              <a:p>
                <a:pPr algn="ctr"/>
                <a:r>
                  <a:rPr lang="en-US" sz="1200" b="1" dirty="0"/>
                  <a:t>6. Congressional Testimony  &amp; Reports </a:t>
                </a:r>
              </a:p>
              <a:p>
                <a:pPr algn="ctr"/>
                <a:r>
                  <a:rPr lang="en-US" sz="1200" b="1" dirty="0"/>
                  <a:t>(Independent Analysis, Classified and Unclassified)</a:t>
                </a:r>
              </a:p>
            </p:txBody>
          </p:sp>
          <p:sp>
            <p:nvSpPr>
              <p:cNvPr id="37" name="TextBox 36">
                <a:extLst>
                  <a:ext uri="{FF2B5EF4-FFF2-40B4-BE49-F238E27FC236}">
                    <a16:creationId xmlns:a16="http://schemas.microsoft.com/office/drawing/2014/main" id="{179B6589-2A27-4583-B363-95938157061F}"/>
                  </a:ext>
                </a:extLst>
              </p:cNvPr>
              <p:cNvSpPr txBox="1"/>
              <p:nvPr/>
            </p:nvSpPr>
            <p:spPr>
              <a:xfrm>
                <a:off x="4077390" y="5163854"/>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$50,000*</a:t>
                </a:r>
              </a:p>
            </p:txBody>
          </p:sp>
        </p:grpSp>
        <p:grpSp>
          <p:nvGrpSpPr>
            <p:cNvPr id="43" name="Group 42">
              <a:extLst>
                <a:ext uri="{FF2B5EF4-FFF2-40B4-BE49-F238E27FC236}">
                  <a16:creationId xmlns:a16="http://schemas.microsoft.com/office/drawing/2014/main" id="{13E74412-E5BB-4CC8-93CD-3970B6D90EB1}"/>
                </a:ext>
              </a:extLst>
            </p:cNvPr>
            <p:cNvGrpSpPr/>
            <p:nvPr/>
          </p:nvGrpSpPr>
          <p:grpSpPr>
            <a:xfrm>
              <a:off x="87148" y="4408164"/>
              <a:ext cx="3488341" cy="472756"/>
              <a:chOff x="213629" y="5550936"/>
              <a:chExt cx="3488341" cy="472756"/>
            </a:xfrm>
          </p:grpSpPr>
          <p:sp>
            <p:nvSpPr>
              <p:cNvPr id="40" name="Rectangle 39">
                <a:extLst>
                  <a:ext uri="{FF2B5EF4-FFF2-40B4-BE49-F238E27FC236}">
                    <a16:creationId xmlns:a16="http://schemas.microsoft.com/office/drawing/2014/main" id="{807C69DB-6B02-4BFF-9375-82EC51038848}"/>
                  </a:ext>
                </a:extLst>
              </p:cNvPr>
              <p:cNvSpPr/>
              <p:nvPr/>
            </p:nvSpPr>
            <p:spPr>
              <a:xfrm>
                <a:off x="213629" y="5550936"/>
                <a:ext cx="2186959" cy="461665"/>
              </a:xfrm>
              <a:prstGeom prst="rect">
                <a:avLst/>
              </a:prstGeom>
              <a:ln>
                <a:solidFill>
                  <a:schemeClr val="tx1"/>
                </a:solidFill>
              </a:ln>
            </p:spPr>
            <p:txBody>
              <a:bodyPr wrap="square">
                <a:spAutoFit/>
              </a:bodyPr>
              <a:lstStyle/>
              <a:p>
                <a:pPr algn="ctr"/>
                <a:r>
                  <a:rPr lang="en-US" sz="1200" b="1" dirty="0"/>
                  <a:t>7. </a:t>
                </a:r>
                <a:r>
                  <a:rPr lang="en-US" sz="1200" b="1" dirty="0">
                    <a:highlight>
                      <a:srgbClr val="FF00FF"/>
                    </a:highlight>
                  </a:rPr>
                  <a:t>Partner Publications </a:t>
                </a:r>
              </a:p>
              <a:p>
                <a:pPr algn="ctr"/>
                <a:r>
                  <a:rPr lang="en-US" sz="1200" b="1" dirty="0"/>
                  <a:t>War Colleges, NPS, SOU, DAU</a:t>
                </a:r>
              </a:p>
            </p:txBody>
          </p:sp>
          <p:sp>
            <p:nvSpPr>
              <p:cNvPr id="41" name="TextBox 40">
                <a:extLst>
                  <a:ext uri="{FF2B5EF4-FFF2-40B4-BE49-F238E27FC236}">
                    <a16:creationId xmlns:a16="http://schemas.microsoft.com/office/drawing/2014/main" id="{60F98239-417F-4D24-BAC2-C3915CB33571}"/>
                  </a:ext>
                </a:extLst>
              </p:cNvPr>
              <p:cNvSpPr txBox="1"/>
              <p:nvPr/>
            </p:nvSpPr>
            <p:spPr>
              <a:xfrm>
                <a:off x="2400588" y="5562027"/>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$50,000*</a:t>
                </a:r>
              </a:p>
            </p:txBody>
          </p:sp>
        </p:grpSp>
        <p:grpSp>
          <p:nvGrpSpPr>
            <p:cNvPr id="56" name="Group 55">
              <a:extLst>
                <a:ext uri="{FF2B5EF4-FFF2-40B4-BE49-F238E27FC236}">
                  <a16:creationId xmlns:a16="http://schemas.microsoft.com/office/drawing/2014/main" id="{83BEAD99-0CE6-491C-9807-D087D0289DAC}"/>
                </a:ext>
              </a:extLst>
            </p:cNvPr>
            <p:cNvGrpSpPr/>
            <p:nvPr/>
          </p:nvGrpSpPr>
          <p:grpSpPr>
            <a:xfrm>
              <a:off x="90379" y="4935826"/>
              <a:ext cx="4488749" cy="461666"/>
              <a:chOff x="75865" y="5022910"/>
              <a:chExt cx="4488749" cy="461666"/>
            </a:xfrm>
          </p:grpSpPr>
          <p:sp>
            <p:nvSpPr>
              <p:cNvPr id="42" name="Rectangle 41">
                <a:extLst>
                  <a:ext uri="{FF2B5EF4-FFF2-40B4-BE49-F238E27FC236}">
                    <a16:creationId xmlns:a16="http://schemas.microsoft.com/office/drawing/2014/main" id="{33081988-A27B-4B46-847F-D8AE2D07CD15}"/>
                  </a:ext>
                </a:extLst>
              </p:cNvPr>
              <p:cNvSpPr/>
              <p:nvPr/>
            </p:nvSpPr>
            <p:spPr>
              <a:xfrm>
                <a:off x="75865" y="5022911"/>
                <a:ext cx="3187367" cy="461665"/>
              </a:xfrm>
              <a:prstGeom prst="rect">
                <a:avLst/>
              </a:prstGeom>
              <a:ln>
                <a:solidFill>
                  <a:schemeClr val="tx1"/>
                </a:solidFill>
              </a:ln>
            </p:spPr>
            <p:txBody>
              <a:bodyPr wrap="square">
                <a:spAutoFit/>
              </a:bodyPr>
              <a:lstStyle/>
              <a:p>
                <a:pPr algn="ctr"/>
                <a:r>
                  <a:rPr lang="en-US" sz="1200" b="1" dirty="0"/>
                  <a:t>8. All Trevor Dupuy Books and Institute Books </a:t>
                </a:r>
              </a:p>
              <a:p>
                <a:pPr algn="ctr"/>
                <a:r>
                  <a:rPr lang="en-US" sz="1200" b="1" dirty="0"/>
                  <a:t>(Single Point Sales/Globally)(New AND Used)</a:t>
                </a:r>
              </a:p>
            </p:txBody>
          </p:sp>
          <p:sp>
            <p:nvSpPr>
              <p:cNvPr id="44" name="TextBox 43">
                <a:extLst>
                  <a:ext uri="{FF2B5EF4-FFF2-40B4-BE49-F238E27FC236}">
                    <a16:creationId xmlns:a16="http://schemas.microsoft.com/office/drawing/2014/main" id="{FEEF8CD6-DE2C-4430-83CE-76B66577C070}"/>
                  </a:ext>
                </a:extLst>
              </p:cNvPr>
              <p:cNvSpPr txBox="1"/>
              <p:nvPr/>
            </p:nvSpPr>
            <p:spPr>
              <a:xfrm>
                <a:off x="3263232" y="5022910"/>
                <a:ext cx="1301382" cy="461665"/>
              </a:xfrm>
              <a:prstGeom prst="rect">
                <a:avLst/>
              </a:prstGeom>
              <a:noFill/>
              <a:ln>
                <a:solidFill>
                  <a:schemeClr val="tx1"/>
                </a:solidFill>
              </a:ln>
            </p:spPr>
            <p:txBody>
              <a:bodyPr wrap="none" rtlCol="0">
                <a:spAutoFit/>
              </a:bodyPr>
              <a:lstStyle/>
              <a:p>
                <a:r>
                  <a:rPr lang="en-US" sz="1200" b="1" u="sng" dirty="0"/>
                  <a:t>Objective Income</a:t>
                </a:r>
              </a:p>
              <a:p>
                <a:pPr algn="ctr"/>
                <a:r>
                  <a:rPr lang="en-US" sz="1200" b="1" dirty="0"/>
                  <a:t>$30,000</a:t>
                </a:r>
              </a:p>
            </p:txBody>
          </p:sp>
        </p:grpSp>
        <p:grpSp>
          <p:nvGrpSpPr>
            <p:cNvPr id="55" name="Group 54">
              <a:extLst>
                <a:ext uri="{FF2B5EF4-FFF2-40B4-BE49-F238E27FC236}">
                  <a16:creationId xmlns:a16="http://schemas.microsoft.com/office/drawing/2014/main" id="{D3308096-FA8F-496C-9AC7-4E84A8C654AD}"/>
                </a:ext>
              </a:extLst>
            </p:cNvPr>
            <p:cNvGrpSpPr/>
            <p:nvPr/>
          </p:nvGrpSpPr>
          <p:grpSpPr>
            <a:xfrm>
              <a:off x="75865" y="5436657"/>
              <a:ext cx="6412021" cy="1393870"/>
              <a:chOff x="75865" y="5552769"/>
              <a:chExt cx="6412021" cy="1393870"/>
            </a:xfrm>
          </p:grpSpPr>
          <p:sp>
            <p:nvSpPr>
              <p:cNvPr id="45" name="Rectangle 44">
                <a:extLst>
                  <a:ext uri="{FF2B5EF4-FFF2-40B4-BE49-F238E27FC236}">
                    <a16:creationId xmlns:a16="http://schemas.microsoft.com/office/drawing/2014/main" id="{3834E369-3F21-40D9-99B6-44180EEE2132}"/>
                  </a:ext>
                </a:extLst>
              </p:cNvPr>
              <p:cNvSpPr/>
              <p:nvPr/>
            </p:nvSpPr>
            <p:spPr>
              <a:xfrm>
                <a:off x="1864688" y="5561644"/>
                <a:ext cx="4623198" cy="1384995"/>
              </a:xfrm>
              <a:prstGeom prst="rect">
                <a:avLst/>
              </a:prstGeom>
              <a:ln>
                <a:solidFill>
                  <a:schemeClr val="tx1"/>
                </a:solidFill>
              </a:ln>
            </p:spPr>
            <p:txBody>
              <a:bodyPr wrap="square">
                <a:spAutoFit/>
              </a:bodyPr>
              <a:lstStyle/>
              <a:p>
                <a:pPr algn="ctr"/>
                <a:r>
                  <a:rPr lang="en-US" sz="1200" b="1" u="sng" dirty="0"/>
                  <a:t>Objective Income</a:t>
                </a:r>
              </a:p>
              <a:p>
                <a:r>
                  <a:rPr lang="en-US" sz="1200" b="1" dirty="0"/>
                  <a:t>Endowments (To Include PATREON)		$100,000</a:t>
                </a:r>
              </a:p>
              <a:p>
                <a:r>
                  <a:rPr lang="en-US" sz="1200" b="1" dirty="0">
                    <a:highlight>
                      <a:srgbClr val="FFFF00"/>
                    </a:highlight>
                  </a:rPr>
                  <a:t>Corporate Sponsors (Prime DOD Contractors)	$100,000</a:t>
                </a:r>
              </a:p>
              <a:p>
                <a:r>
                  <a:rPr lang="en-US" sz="1200" b="1" dirty="0">
                    <a:highlight>
                      <a:srgbClr val="FFFF00"/>
                    </a:highlight>
                  </a:rPr>
                  <a:t>Governmental Sponsors (CIA)		$500,000</a:t>
                </a:r>
                <a:r>
                  <a:rPr lang="en-US" sz="1200" b="1" dirty="0"/>
                  <a:t>**</a:t>
                </a:r>
              </a:p>
              <a:p>
                <a:r>
                  <a:rPr lang="en-US" sz="1200" b="1" dirty="0">
                    <a:highlight>
                      <a:srgbClr val="00FF00"/>
                    </a:highlight>
                  </a:rPr>
                  <a:t>Private Benefactors (Individuals)</a:t>
                </a:r>
                <a:r>
                  <a:rPr lang="en-US" sz="1200" b="1" dirty="0"/>
                  <a:t>		$  20,000</a:t>
                </a:r>
              </a:p>
              <a:p>
                <a:r>
                  <a:rPr lang="en-US" sz="1200" b="1" dirty="0">
                    <a:highlight>
                      <a:srgbClr val="FFFF00"/>
                    </a:highlight>
                  </a:rPr>
                  <a:t>Individual Members by Subscription (2000 at $50 Ea.)</a:t>
                </a:r>
                <a:r>
                  <a:rPr lang="en-US" sz="1200" b="1" dirty="0"/>
                  <a:t>	$100,000</a:t>
                </a:r>
              </a:p>
              <a:p>
                <a:r>
                  <a:rPr lang="en-US" sz="1200" b="1" dirty="0"/>
                  <a:t>Sustaining Endowment (To Build ASAP)		$            0</a:t>
                </a:r>
                <a:endParaRPr lang="en-US" sz="1200" dirty="0"/>
              </a:p>
            </p:txBody>
          </p:sp>
          <p:sp>
            <p:nvSpPr>
              <p:cNvPr id="47" name="TextBox 46">
                <a:extLst>
                  <a:ext uri="{FF2B5EF4-FFF2-40B4-BE49-F238E27FC236}">
                    <a16:creationId xmlns:a16="http://schemas.microsoft.com/office/drawing/2014/main" id="{29506B87-A5FD-41D9-8D53-0EE1D1890089}"/>
                  </a:ext>
                </a:extLst>
              </p:cNvPr>
              <p:cNvSpPr txBox="1"/>
              <p:nvPr/>
            </p:nvSpPr>
            <p:spPr>
              <a:xfrm>
                <a:off x="75865" y="5552769"/>
                <a:ext cx="1788823" cy="276999"/>
              </a:xfrm>
              <a:prstGeom prst="rect">
                <a:avLst/>
              </a:prstGeom>
              <a:noFill/>
              <a:ln>
                <a:solidFill>
                  <a:schemeClr val="tx1"/>
                </a:solidFill>
              </a:ln>
            </p:spPr>
            <p:txBody>
              <a:bodyPr wrap="none" rtlCol="0">
                <a:spAutoFit/>
              </a:bodyPr>
              <a:lstStyle/>
              <a:p>
                <a:r>
                  <a:rPr lang="en-US" sz="1200" b="1" dirty="0"/>
                  <a:t>9. Non-Profit Fundraising</a:t>
                </a:r>
              </a:p>
            </p:txBody>
          </p:sp>
        </p:grpSp>
        <p:grpSp>
          <p:nvGrpSpPr>
            <p:cNvPr id="64" name="Group 63">
              <a:extLst>
                <a:ext uri="{FF2B5EF4-FFF2-40B4-BE49-F238E27FC236}">
                  <a16:creationId xmlns:a16="http://schemas.microsoft.com/office/drawing/2014/main" id="{E84300E0-20D5-4770-9958-E69DCC29F511}"/>
                </a:ext>
              </a:extLst>
            </p:cNvPr>
            <p:cNvGrpSpPr/>
            <p:nvPr/>
          </p:nvGrpSpPr>
          <p:grpSpPr>
            <a:xfrm>
              <a:off x="5605433" y="2543571"/>
              <a:ext cx="4817155" cy="2418422"/>
              <a:chOff x="5590919" y="3051571"/>
              <a:chExt cx="4817155" cy="2418422"/>
            </a:xfrm>
          </p:grpSpPr>
          <p:grpSp>
            <p:nvGrpSpPr>
              <p:cNvPr id="51" name="Group 50">
                <a:extLst>
                  <a:ext uri="{FF2B5EF4-FFF2-40B4-BE49-F238E27FC236}">
                    <a16:creationId xmlns:a16="http://schemas.microsoft.com/office/drawing/2014/main" id="{2BC7B941-022C-4245-9220-737CFECC0965}"/>
                  </a:ext>
                </a:extLst>
              </p:cNvPr>
              <p:cNvGrpSpPr/>
              <p:nvPr/>
            </p:nvGrpSpPr>
            <p:grpSpPr>
              <a:xfrm>
                <a:off x="5590919" y="3051571"/>
                <a:ext cx="4289123" cy="830997"/>
                <a:chOff x="6769038" y="3882659"/>
                <a:chExt cx="4289123" cy="830997"/>
              </a:xfrm>
            </p:grpSpPr>
            <p:sp>
              <p:nvSpPr>
                <p:cNvPr id="49" name="TextBox 48">
                  <a:extLst>
                    <a:ext uri="{FF2B5EF4-FFF2-40B4-BE49-F238E27FC236}">
                      <a16:creationId xmlns:a16="http://schemas.microsoft.com/office/drawing/2014/main" id="{2598BF4C-FFFF-4125-AA0A-9AE53133C20C}"/>
                    </a:ext>
                  </a:extLst>
                </p:cNvPr>
                <p:cNvSpPr txBox="1"/>
                <p:nvPr/>
              </p:nvSpPr>
              <p:spPr>
                <a:xfrm>
                  <a:off x="6769038" y="3891989"/>
                  <a:ext cx="2404633" cy="461665"/>
                </a:xfrm>
                <a:prstGeom prst="rect">
                  <a:avLst/>
                </a:prstGeom>
                <a:noFill/>
                <a:ln>
                  <a:solidFill>
                    <a:schemeClr val="tx1"/>
                  </a:solidFill>
                </a:ln>
              </p:spPr>
              <p:txBody>
                <a:bodyPr wrap="none" rtlCol="0">
                  <a:spAutoFit/>
                </a:bodyPr>
                <a:lstStyle/>
                <a:p>
                  <a:pPr algn="ctr"/>
                  <a:r>
                    <a:rPr lang="en-US" sz="1200" b="1" dirty="0"/>
                    <a:t>10. CNN/MEDIA SME appearances </a:t>
                  </a:r>
                </a:p>
                <a:p>
                  <a:pPr algn="ctr"/>
                  <a:r>
                    <a:rPr lang="en-US" sz="1200" b="1" dirty="0"/>
                    <a:t>(Status)</a:t>
                  </a:r>
                </a:p>
              </p:txBody>
            </p:sp>
            <p:sp>
              <p:nvSpPr>
                <p:cNvPr id="50" name="TextBox 49">
                  <a:extLst>
                    <a:ext uri="{FF2B5EF4-FFF2-40B4-BE49-F238E27FC236}">
                      <a16:creationId xmlns:a16="http://schemas.microsoft.com/office/drawing/2014/main" id="{C02EBD86-3A48-4A83-ACED-9E9C523736F2}"/>
                    </a:ext>
                  </a:extLst>
                </p:cNvPr>
                <p:cNvSpPr txBox="1"/>
                <p:nvPr/>
              </p:nvSpPr>
              <p:spPr>
                <a:xfrm>
                  <a:off x="9173671" y="3882659"/>
                  <a:ext cx="1884490" cy="830997"/>
                </a:xfrm>
                <a:prstGeom prst="rect">
                  <a:avLst/>
                </a:prstGeom>
                <a:noFill/>
                <a:ln>
                  <a:solidFill>
                    <a:schemeClr val="tx1"/>
                  </a:solidFill>
                </a:ln>
              </p:spPr>
              <p:txBody>
                <a:bodyPr wrap="none" rtlCol="0">
                  <a:spAutoFit/>
                </a:bodyPr>
                <a:lstStyle/>
                <a:p>
                  <a:pPr algn="ctr"/>
                  <a:r>
                    <a:rPr lang="en-US" sz="1200" b="1" u="sng" dirty="0"/>
                    <a:t>Objective Income</a:t>
                  </a:r>
                </a:p>
                <a:p>
                  <a:pPr algn="ctr"/>
                  <a:r>
                    <a:rPr lang="en-US" sz="1200" b="1" dirty="0"/>
                    <a:t>No Cash Income </a:t>
                  </a:r>
                </a:p>
                <a:p>
                  <a:pPr algn="ctr"/>
                  <a:r>
                    <a:rPr lang="en-US" sz="1200" b="1" dirty="0"/>
                    <a:t>IN-KIND Promotion of TDI</a:t>
                  </a:r>
                </a:p>
                <a:p>
                  <a:pPr algn="ctr"/>
                  <a:r>
                    <a:rPr lang="en-US" sz="1200" b="1" dirty="0"/>
                    <a:t>Value: Priceless</a:t>
                  </a:r>
                </a:p>
              </p:txBody>
            </p:sp>
          </p:grpSp>
          <p:grpSp>
            <p:nvGrpSpPr>
              <p:cNvPr id="59" name="Group 58">
                <a:extLst>
                  <a:ext uri="{FF2B5EF4-FFF2-40B4-BE49-F238E27FC236}">
                    <a16:creationId xmlns:a16="http://schemas.microsoft.com/office/drawing/2014/main" id="{8C080619-2583-47F5-A1ED-FA0C44A862D7}"/>
                  </a:ext>
                </a:extLst>
              </p:cNvPr>
              <p:cNvGrpSpPr/>
              <p:nvPr/>
            </p:nvGrpSpPr>
            <p:grpSpPr>
              <a:xfrm>
                <a:off x="5590919" y="3946386"/>
                <a:ext cx="4817155" cy="646331"/>
                <a:chOff x="6400800" y="4683069"/>
                <a:chExt cx="4817155" cy="646331"/>
              </a:xfrm>
            </p:grpSpPr>
            <p:sp>
              <p:nvSpPr>
                <p:cNvPr id="53" name="Rectangle 52">
                  <a:extLst>
                    <a:ext uri="{FF2B5EF4-FFF2-40B4-BE49-F238E27FC236}">
                      <a16:creationId xmlns:a16="http://schemas.microsoft.com/office/drawing/2014/main" id="{33B0FF5E-8F7A-4F2B-9ED3-2CCACAF9C153}"/>
                    </a:ext>
                  </a:extLst>
                </p:cNvPr>
                <p:cNvSpPr/>
                <p:nvPr/>
              </p:nvSpPr>
              <p:spPr>
                <a:xfrm>
                  <a:off x="9535032" y="4683069"/>
                  <a:ext cx="1682923" cy="646331"/>
                </a:xfrm>
                <a:prstGeom prst="rect">
                  <a:avLst/>
                </a:prstGeom>
                <a:ln>
                  <a:solidFill>
                    <a:schemeClr val="tx1"/>
                  </a:solidFill>
                </a:ln>
              </p:spPr>
              <p:txBody>
                <a:bodyPr wrap="square">
                  <a:spAutoFit/>
                </a:bodyPr>
                <a:lstStyle/>
                <a:p>
                  <a:pPr algn="ctr"/>
                  <a:r>
                    <a:rPr lang="en-US" sz="1200" b="1" u="sng" dirty="0"/>
                    <a:t>Objective Income</a:t>
                  </a:r>
                </a:p>
                <a:p>
                  <a:r>
                    <a:rPr lang="en-US" sz="1200" b="1" dirty="0"/>
                    <a:t>$50,000 Annual Income</a:t>
                  </a:r>
                </a:p>
                <a:p>
                  <a:r>
                    <a:rPr lang="en-US" sz="1200" b="1" dirty="0"/>
                    <a:t>   &amp; Guerilla Marketing </a:t>
                  </a:r>
                  <a:endParaRPr lang="en-US" sz="1200" dirty="0"/>
                </a:p>
              </p:txBody>
            </p:sp>
            <p:grpSp>
              <p:nvGrpSpPr>
                <p:cNvPr id="57" name="Group 56">
                  <a:extLst>
                    <a:ext uri="{FF2B5EF4-FFF2-40B4-BE49-F238E27FC236}">
                      <a16:creationId xmlns:a16="http://schemas.microsoft.com/office/drawing/2014/main" id="{5FA6305A-A04D-4D5B-A3FC-95F9C2F5A540}"/>
                    </a:ext>
                  </a:extLst>
                </p:cNvPr>
                <p:cNvGrpSpPr/>
                <p:nvPr/>
              </p:nvGrpSpPr>
              <p:grpSpPr>
                <a:xfrm>
                  <a:off x="6400800" y="4683069"/>
                  <a:ext cx="3134232" cy="461665"/>
                  <a:chOff x="5675822" y="4624827"/>
                  <a:chExt cx="3134232" cy="461665"/>
                </a:xfrm>
              </p:grpSpPr>
              <p:sp>
                <p:nvSpPr>
                  <p:cNvPr id="52" name="Rectangle 51">
                    <a:extLst>
                      <a:ext uri="{FF2B5EF4-FFF2-40B4-BE49-F238E27FC236}">
                        <a16:creationId xmlns:a16="http://schemas.microsoft.com/office/drawing/2014/main" id="{03D34EF1-7989-4934-8032-43915E35A1BA}"/>
                      </a:ext>
                    </a:extLst>
                  </p:cNvPr>
                  <p:cNvSpPr/>
                  <p:nvPr/>
                </p:nvSpPr>
                <p:spPr>
                  <a:xfrm>
                    <a:off x="5675822" y="4624827"/>
                    <a:ext cx="1682922" cy="461665"/>
                  </a:xfrm>
                  <a:prstGeom prst="rect">
                    <a:avLst/>
                  </a:prstGeom>
                  <a:ln>
                    <a:solidFill>
                      <a:schemeClr val="tx1"/>
                    </a:solidFill>
                  </a:ln>
                </p:spPr>
                <p:txBody>
                  <a:bodyPr wrap="square">
                    <a:spAutoFit/>
                  </a:bodyPr>
                  <a:lstStyle/>
                  <a:p>
                    <a:r>
                      <a:rPr lang="en-US" sz="1200" b="1" dirty="0"/>
                      <a:t> 11. </a:t>
                    </a:r>
                    <a:r>
                      <a:rPr lang="en-US" sz="1200" b="1" dirty="0">
                        <a:highlight>
                          <a:srgbClr val="00FF00"/>
                        </a:highlight>
                      </a:rPr>
                      <a:t>You-Tube</a:t>
                    </a:r>
                    <a:r>
                      <a:rPr lang="en-US" sz="1200" b="1" dirty="0"/>
                      <a:t> (Documentaries)</a:t>
                    </a:r>
                  </a:p>
                </p:txBody>
              </p:sp>
              <p:sp>
                <p:nvSpPr>
                  <p:cNvPr id="54" name="TextBox 53">
                    <a:extLst>
                      <a:ext uri="{FF2B5EF4-FFF2-40B4-BE49-F238E27FC236}">
                        <a16:creationId xmlns:a16="http://schemas.microsoft.com/office/drawing/2014/main" id="{045F8A13-7FE2-4380-B733-30F997B37E61}"/>
                      </a:ext>
                    </a:extLst>
                  </p:cNvPr>
                  <p:cNvSpPr txBox="1"/>
                  <p:nvPr/>
                </p:nvSpPr>
                <p:spPr>
                  <a:xfrm>
                    <a:off x="7348820" y="4624827"/>
                    <a:ext cx="1461234" cy="276999"/>
                  </a:xfrm>
                  <a:prstGeom prst="rect">
                    <a:avLst/>
                  </a:prstGeom>
                  <a:noFill/>
                  <a:ln>
                    <a:solidFill>
                      <a:schemeClr val="tx1"/>
                    </a:solidFill>
                  </a:ln>
                </p:spPr>
                <p:txBody>
                  <a:bodyPr wrap="none" rtlCol="0">
                    <a:spAutoFit/>
                  </a:bodyPr>
                  <a:lstStyle/>
                  <a:p>
                    <a:r>
                      <a:rPr lang="en-US" sz="1200" b="1" dirty="0"/>
                      <a:t>250,000 Subscribers</a:t>
                    </a:r>
                  </a:p>
                </p:txBody>
              </p:sp>
            </p:grpSp>
          </p:grpSp>
          <p:grpSp>
            <p:nvGrpSpPr>
              <p:cNvPr id="61" name="Group 60">
                <a:extLst>
                  <a:ext uri="{FF2B5EF4-FFF2-40B4-BE49-F238E27FC236}">
                    <a16:creationId xmlns:a16="http://schemas.microsoft.com/office/drawing/2014/main" id="{E1BA069F-C60B-4B70-BB9E-9F9DBCAC3C17}"/>
                  </a:ext>
                </a:extLst>
              </p:cNvPr>
              <p:cNvGrpSpPr/>
              <p:nvPr/>
            </p:nvGrpSpPr>
            <p:grpSpPr>
              <a:xfrm>
                <a:off x="5590919" y="4638996"/>
                <a:ext cx="4395382" cy="830997"/>
                <a:chOff x="5931930" y="4768725"/>
                <a:chExt cx="4395382" cy="830997"/>
              </a:xfrm>
            </p:grpSpPr>
            <p:sp>
              <p:nvSpPr>
                <p:cNvPr id="58" name="Rectangle 57">
                  <a:extLst>
                    <a:ext uri="{FF2B5EF4-FFF2-40B4-BE49-F238E27FC236}">
                      <a16:creationId xmlns:a16="http://schemas.microsoft.com/office/drawing/2014/main" id="{D6499A04-0605-4495-8C10-049A7A5F2F0E}"/>
                    </a:ext>
                  </a:extLst>
                </p:cNvPr>
                <p:cNvSpPr/>
                <p:nvPr/>
              </p:nvSpPr>
              <p:spPr>
                <a:xfrm>
                  <a:off x="5931930" y="4768725"/>
                  <a:ext cx="2500941" cy="276999"/>
                </a:xfrm>
                <a:prstGeom prst="rect">
                  <a:avLst/>
                </a:prstGeom>
                <a:ln>
                  <a:solidFill>
                    <a:schemeClr val="tx1"/>
                  </a:solidFill>
                </a:ln>
              </p:spPr>
              <p:txBody>
                <a:bodyPr wrap="none">
                  <a:spAutoFit/>
                </a:bodyPr>
                <a:lstStyle/>
                <a:p>
                  <a:r>
                    <a:rPr lang="en-US" sz="1200" b="1" dirty="0"/>
                    <a:t>12. Online “Webinars” and Lectures </a:t>
                  </a:r>
                  <a:endParaRPr lang="en-US" sz="1200" dirty="0"/>
                </a:p>
              </p:txBody>
            </p:sp>
            <p:sp>
              <p:nvSpPr>
                <p:cNvPr id="60" name="TextBox 59">
                  <a:extLst>
                    <a:ext uri="{FF2B5EF4-FFF2-40B4-BE49-F238E27FC236}">
                      <a16:creationId xmlns:a16="http://schemas.microsoft.com/office/drawing/2014/main" id="{47636EE1-E590-43AF-AB4B-CE312F9BE961}"/>
                    </a:ext>
                  </a:extLst>
                </p:cNvPr>
                <p:cNvSpPr txBox="1"/>
                <p:nvPr/>
              </p:nvSpPr>
              <p:spPr>
                <a:xfrm>
                  <a:off x="8442822" y="4768725"/>
                  <a:ext cx="1884490" cy="830997"/>
                </a:xfrm>
                <a:prstGeom prst="rect">
                  <a:avLst/>
                </a:prstGeom>
                <a:noFill/>
                <a:ln>
                  <a:solidFill>
                    <a:schemeClr val="tx1"/>
                  </a:solidFill>
                </a:ln>
              </p:spPr>
              <p:txBody>
                <a:bodyPr wrap="none" rtlCol="0">
                  <a:spAutoFit/>
                </a:bodyPr>
                <a:lstStyle/>
                <a:p>
                  <a:pPr algn="ctr"/>
                  <a:r>
                    <a:rPr lang="en-US" sz="1200" b="1" u="sng" dirty="0"/>
                    <a:t>Objective Income</a:t>
                  </a:r>
                </a:p>
                <a:p>
                  <a:pPr algn="ctr"/>
                  <a:r>
                    <a:rPr lang="en-US" sz="1200" b="1" dirty="0"/>
                    <a:t>No Cash Income </a:t>
                  </a:r>
                </a:p>
                <a:p>
                  <a:pPr algn="ctr"/>
                  <a:r>
                    <a:rPr lang="en-US" sz="1200" b="1" dirty="0"/>
                    <a:t>IN-KIND Promotion of TDI</a:t>
                  </a:r>
                </a:p>
                <a:p>
                  <a:pPr algn="ctr"/>
                  <a:r>
                    <a:rPr lang="en-US" sz="1200" b="1" dirty="0"/>
                    <a:t>Value: Priceless</a:t>
                  </a:r>
                </a:p>
              </p:txBody>
            </p:sp>
          </p:grpSp>
        </p:grpSp>
        <p:sp>
          <p:nvSpPr>
            <p:cNvPr id="2" name="TextBox 1">
              <a:extLst>
                <a:ext uri="{FF2B5EF4-FFF2-40B4-BE49-F238E27FC236}">
                  <a16:creationId xmlns:a16="http://schemas.microsoft.com/office/drawing/2014/main" id="{8623C7C9-B63A-4864-9077-04E963F8ED53}"/>
                </a:ext>
              </a:extLst>
            </p:cNvPr>
            <p:cNvSpPr txBox="1"/>
            <p:nvPr/>
          </p:nvSpPr>
          <p:spPr>
            <a:xfrm>
              <a:off x="7727062" y="802654"/>
              <a:ext cx="1108124" cy="1569660"/>
            </a:xfrm>
            <a:prstGeom prst="rect">
              <a:avLst/>
            </a:prstGeom>
            <a:noFill/>
            <a:ln>
              <a:solidFill>
                <a:schemeClr val="tx1"/>
              </a:solidFill>
            </a:ln>
          </p:spPr>
          <p:txBody>
            <a:bodyPr wrap="none" rtlCol="0">
              <a:spAutoFit/>
            </a:bodyPr>
            <a:lstStyle/>
            <a:p>
              <a:pPr algn="ctr"/>
              <a:r>
                <a:rPr lang="en-US" sz="2400" b="1" dirty="0">
                  <a:highlight>
                    <a:srgbClr val="FFFF00"/>
                  </a:highlight>
                </a:rPr>
                <a:t>First</a:t>
              </a:r>
            </a:p>
            <a:p>
              <a:pPr algn="ctr"/>
              <a:r>
                <a:rPr lang="en-US" sz="2400" b="1" dirty="0">
                  <a:highlight>
                    <a:srgbClr val="00FF00"/>
                  </a:highlight>
                </a:rPr>
                <a:t>Second</a:t>
              </a:r>
            </a:p>
            <a:p>
              <a:pPr algn="ctr"/>
              <a:r>
                <a:rPr lang="en-US" sz="2400" b="1" dirty="0">
                  <a:highlight>
                    <a:srgbClr val="FF00FF"/>
                  </a:highlight>
                </a:rPr>
                <a:t>Third</a:t>
              </a:r>
            </a:p>
            <a:p>
              <a:pPr algn="ctr"/>
              <a:r>
                <a:rPr lang="en-US" sz="2400" b="1" dirty="0"/>
                <a:t>Fourth</a:t>
              </a:r>
            </a:p>
          </p:txBody>
        </p:sp>
        <p:sp>
          <p:nvSpPr>
            <p:cNvPr id="62" name="Rectangle 61">
              <a:extLst>
                <a:ext uri="{FF2B5EF4-FFF2-40B4-BE49-F238E27FC236}">
                  <a16:creationId xmlns:a16="http://schemas.microsoft.com/office/drawing/2014/main" id="{133D87E6-1FA6-4DF3-B583-E81DCB5F0476}"/>
                </a:ext>
              </a:extLst>
            </p:cNvPr>
            <p:cNvSpPr/>
            <p:nvPr/>
          </p:nvSpPr>
          <p:spPr>
            <a:xfrm>
              <a:off x="5619946" y="5054804"/>
              <a:ext cx="2323649" cy="276999"/>
            </a:xfrm>
            <a:prstGeom prst="rect">
              <a:avLst/>
            </a:prstGeom>
            <a:ln>
              <a:solidFill>
                <a:schemeClr val="tx1"/>
              </a:solidFill>
            </a:ln>
          </p:spPr>
          <p:txBody>
            <a:bodyPr wrap="none">
              <a:spAutoFit/>
            </a:bodyPr>
            <a:lstStyle/>
            <a:p>
              <a:r>
                <a:rPr lang="en-US" sz="1200" b="1" dirty="0"/>
                <a:t>13. Weapons Encyclopedia w/TLI </a:t>
              </a:r>
              <a:endParaRPr lang="en-US" sz="1200" dirty="0"/>
            </a:p>
          </p:txBody>
        </p:sp>
        <p:sp>
          <p:nvSpPr>
            <p:cNvPr id="63" name="TextBox 62">
              <a:extLst>
                <a:ext uri="{FF2B5EF4-FFF2-40B4-BE49-F238E27FC236}">
                  <a16:creationId xmlns:a16="http://schemas.microsoft.com/office/drawing/2014/main" id="{0EA268AC-DAE9-4FF8-8E1F-0CEE39BA3914}"/>
                </a:ext>
              </a:extLst>
            </p:cNvPr>
            <p:cNvSpPr txBox="1"/>
            <p:nvPr/>
          </p:nvSpPr>
          <p:spPr>
            <a:xfrm>
              <a:off x="7932213" y="5037297"/>
              <a:ext cx="1704056" cy="830997"/>
            </a:xfrm>
            <a:prstGeom prst="rect">
              <a:avLst/>
            </a:prstGeom>
            <a:noFill/>
            <a:ln>
              <a:solidFill>
                <a:schemeClr val="tx1"/>
              </a:solidFill>
            </a:ln>
          </p:spPr>
          <p:txBody>
            <a:bodyPr wrap="none" rtlCol="0">
              <a:spAutoFit/>
            </a:bodyPr>
            <a:lstStyle/>
            <a:p>
              <a:pPr algn="ctr"/>
              <a:r>
                <a:rPr lang="en-US" sz="1200" b="1" u="sng" dirty="0"/>
                <a:t>Objective Income</a:t>
              </a:r>
            </a:p>
            <a:p>
              <a:pPr algn="ctr"/>
              <a:r>
                <a:rPr lang="en-US" sz="1200" b="1" dirty="0"/>
                <a:t>$50,000 Annual Income</a:t>
              </a:r>
            </a:p>
            <a:p>
              <a:pPr algn="ctr"/>
              <a:r>
                <a:rPr lang="en-US" sz="1200" b="1" dirty="0"/>
                <a:t>Promotion of TDI</a:t>
              </a:r>
            </a:p>
            <a:p>
              <a:pPr algn="ctr"/>
              <a:r>
                <a:rPr lang="en-US" sz="1200" b="1" dirty="0"/>
                <a:t>Value: Priceless</a:t>
              </a:r>
            </a:p>
          </p:txBody>
        </p:sp>
      </p:grpSp>
    </p:spTree>
    <p:extLst>
      <p:ext uri="{BB962C8B-B14F-4D97-AF65-F5344CB8AC3E}">
        <p14:creationId xmlns:p14="http://schemas.microsoft.com/office/powerpoint/2010/main" val="2981926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E207994-22F5-44F6-BA50-E17D16F4D44F}"/>
              </a:ext>
            </a:extLst>
          </p:cNvPr>
          <p:cNvGrpSpPr/>
          <p:nvPr/>
        </p:nvGrpSpPr>
        <p:grpSpPr>
          <a:xfrm>
            <a:off x="218021" y="-4502"/>
            <a:ext cx="12004745" cy="6791272"/>
            <a:chOff x="218021" y="-4502"/>
            <a:chExt cx="12004745" cy="6791272"/>
          </a:xfrm>
        </p:grpSpPr>
        <p:grpSp>
          <p:nvGrpSpPr>
            <p:cNvPr id="16" name="Group 15">
              <a:extLst>
                <a:ext uri="{FF2B5EF4-FFF2-40B4-BE49-F238E27FC236}">
                  <a16:creationId xmlns:a16="http://schemas.microsoft.com/office/drawing/2014/main" id="{A9A2ECC6-57E2-4EEF-A65F-6406DDE8F0DA}"/>
                </a:ext>
              </a:extLst>
            </p:cNvPr>
            <p:cNvGrpSpPr/>
            <p:nvPr/>
          </p:nvGrpSpPr>
          <p:grpSpPr>
            <a:xfrm>
              <a:off x="218021" y="-4502"/>
              <a:ext cx="12004745" cy="6791272"/>
              <a:chOff x="218021" y="-4502"/>
              <a:chExt cx="12004745" cy="6791272"/>
            </a:xfrm>
          </p:grpSpPr>
          <p:pic>
            <p:nvPicPr>
              <p:cNvPr id="4" name="Picture 2" descr="The Myth of Soviet Military Supremacy">
                <a:extLst>
                  <a:ext uri="{FF2B5EF4-FFF2-40B4-BE49-F238E27FC236}">
                    <a16:creationId xmlns:a16="http://schemas.microsoft.com/office/drawing/2014/main" id="{B7B45136-F03A-4488-BC0D-B34A5B74F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18" y="3980963"/>
                <a:ext cx="1836261" cy="28058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Soviet-Military Power by Tom Gervasi">
                <a:extLst>
                  <a:ext uri="{FF2B5EF4-FFF2-40B4-BE49-F238E27FC236}">
                    <a16:creationId xmlns:a16="http://schemas.microsoft.com/office/drawing/2014/main" id="{C7C3CB91-89B0-4879-8719-A6CB7BE1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858" y="1135895"/>
                <a:ext cx="2029121" cy="27720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B1877F34-B03D-46D0-8A99-7D0E93349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007" y="1155754"/>
                <a:ext cx="2889398" cy="37847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D76DDD-05A5-427D-8EAA-4B2F305B6485}"/>
                  </a:ext>
                </a:extLst>
              </p:cNvPr>
              <p:cNvSpPr txBox="1"/>
              <p:nvPr/>
            </p:nvSpPr>
            <p:spPr>
              <a:xfrm>
                <a:off x="218021" y="464637"/>
                <a:ext cx="6141681" cy="646331"/>
              </a:xfrm>
              <a:prstGeom prst="rect">
                <a:avLst/>
              </a:prstGeom>
              <a:noFill/>
              <a:ln>
                <a:solidFill>
                  <a:schemeClr val="tx1"/>
                </a:solidFill>
              </a:ln>
            </p:spPr>
            <p:txBody>
              <a:bodyPr wrap="square" rtlCol="0">
                <a:spAutoFit/>
              </a:bodyPr>
              <a:lstStyle/>
              <a:p>
                <a:r>
                  <a:rPr lang="en-US" sz="1200" b="1" dirty="0"/>
                  <a:t>Dwight D. Eisenhower:</a:t>
                </a:r>
                <a:r>
                  <a:rPr lang="en-US" sz="600" b="1" dirty="0"/>
                  <a:t> </a:t>
                </a:r>
                <a:r>
                  <a:rPr lang="en-US" sz="1200" b="1" dirty="0"/>
                  <a:t>In the councils of government, we must guard against the acquisition of unwarranted influence whether sought or unsought, by the MILITARY INDUSTRIAL COMPLEX.  The potential for the disastrous rise of misplaced power exists and will persist.</a:t>
                </a:r>
              </a:p>
            </p:txBody>
          </p:sp>
          <p:sp>
            <p:nvSpPr>
              <p:cNvPr id="3" name="TextBox 2">
                <a:extLst>
                  <a:ext uri="{FF2B5EF4-FFF2-40B4-BE49-F238E27FC236}">
                    <a16:creationId xmlns:a16="http://schemas.microsoft.com/office/drawing/2014/main" id="{FD084D9D-9064-4ABB-B806-784901CFEC34}"/>
                  </a:ext>
                </a:extLst>
              </p:cNvPr>
              <p:cNvSpPr txBox="1"/>
              <p:nvPr/>
            </p:nvSpPr>
            <p:spPr>
              <a:xfrm>
                <a:off x="330858" y="-4502"/>
                <a:ext cx="11542647" cy="461665"/>
              </a:xfrm>
              <a:prstGeom prst="rect">
                <a:avLst/>
              </a:prstGeom>
              <a:noFill/>
            </p:spPr>
            <p:txBody>
              <a:bodyPr wrap="none" rtlCol="0">
                <a:spAutoFit/>
              </a:bodyPr>
              <a:lstStyle/>
              <a:p>
                <a:r>
                  <a:rPr lang="en-US" b="1" u="sng" dirty="0"/>
                  <a:t>SOLUTION 5: Replace “TOM GERVASI”; BE THE RELEVANT </a:t>
                </a:r>
                <a:r>
                  <a:rPr lang="en-US" sz="2400" b="1" i="1" u="sng" dirty="0"/>
                  <a:t>QUALIFIED</a:t>
                </a:r>
                <a:r>
                  <a:rPr lang="en-US" b="1" u="sng" dirty="0"/>
                  <a:t> WATCHDOGS OF THE USA VS. RUSSIA &amp; CHINA</a:t>
                </a:r>
              </a:p>
            </p:txBody>
          </p:sp>
          <p:sp>
            <p:nvSpPr>
              <p:cNvPr id="7" name="TextBox 6">
                <a:extLst>
                  <a:ext uri="{FF2B5EF4-FFF2-40B4-BE49-F238E27FC236}">
                    <a16:creationId xmlns:a16="http://schemas.microsoft.com/office/drawing/2014/main" id="{5EC8CA86-A751-457B-8FC4-9483FA996A40}"/>
                  </a:ext>
                </a:extLst>
              </p:cNvPr>
              <p:cNvSpPr txBox="1"/>
              <p:nvPr/>
            </p:nvSpPr>
            <p:spPr>
              <a:xfrm>
                <a:off x="7344228" y="693520"/>
                <a:ext cx="1760418" cy="369332"/>
              </a:xfrm>
              <a:prstGeom prst="rect">
                <a:avLst/>
              </a:prstGeom>
              <a:noFill/>
            </p:spPr>
            <p:txBody>
              <a:bodyPr wrap="none" rtlCol="0">
                <a:spAutoFit/>
              </a:bodyPr>
              <a:lstStyle/>
              <a:p>
                <a:r>
                  <a:rPr lang="en-US" b="1" u="sng" dirty="0"/>
                  <a:t>DOD PUBLISHED</a:t>
                </a:r>
              </a:p>
            </p:txBody>
          </p:sp>
          <p:sp>
            <p:nvSpPr>
              <p:cNvPr id="10" name="TextBox 9">
                <a:extLst>
                  <a:ext uri="{FF2B5EF4-FFF2-40B4-BE49-F238E27FC236}">
                    <a16:creationId xmlns:a16="http://schemas.microsoft.com/office/drawing/2014/main" id="{FBFA1A67-3175-4D18-B0CB-2F7A96BC520C}"/>
                  </a:ext>
                </a:extLst>
              </p:cNvPr>
              <p:cNvSpPr txBox="1"/>
              <p:nvPr/>
            </p:nvSpPr>
            <p:spPr>
              <a:xfrm>
                <a:off x="9888933" y="693520"/>
                <a:ext cx="2333833" cy="369332"/>
              </a:xfrm>
              <a:prstGeom prst="rect">
                <a:avLst/>
              </a:prstGeom>
              <a:noFill/>
            </p:spPr>
            <p:txBody>
              <a:bodyPr wrap="square" rtlCol="0">
                <a:spAutoFit/>
              </a:bodyPr>
              <a:lstStyle/>
              <a:p>
                <a:r>
                  <a:rPr lang="en-US" b="1" u="sng" dirty="0"/>
                  <a:t>GERVASI COUNTERED</a:t>
                </a:r>
              </a:p>
            </p:txBody>
          </p:sp>
          <p:sp>
            <p:nvSpPr>
              <p:cNvPr id="9" name="TextBox 8">
                <a:extLst>
                  <a:ext uri="{FF2B5EF4-FFF2-40B4-BE49-F238E27FC236}">
                    <a16:creationId xmlns:a16="http://schemas.microsoft.com/office/drawing/2014/main" id="{6FF8DCB7-BE22-4338-90E5-B3EC20E92146}"/>
                  </a:ext>
                </a:extLst>
              </p:cNvPr>
              <p:cNvSpPr txBox="1"/>
              <p:nvPr/>
            </p:nvSpPr>
            <p:spPr>
              <a:xfrm>
                <a:off x="218021" y="1122541"/>
                <a:ext cx="6352556" cy="5201424"/>
              </a:xfrm>
              <a:prstGeom prst="rect">
                <a:avLst/>
              </a:prstGeom>
              <a:noFill/>
            </p:spPr>
            <p:txBody>
              <a:bodyPr wrap="square" rtlCol="0">
                <a:spAutoFit/>
              </a:bodyPr>
              <a:lstStyle/>
              <a:p>
                <a:r>
                  <a:rPr lang="en-US" sz="1200" b="1" dirty="0"/>
                  <a:t>The US Military is a world class defender of democracy and Is one of the most trusted of any</a:t>
                </a:r>
              </a:p>
              <a:p>
                <a:r>
                  <a:rPr lang="en-US" sz="1200" b="1" dirty="0"/>
                  <a:t>Organizations in the USA with a historical public confidence rating at the highest of 85%.</a:t>
                </a:r>
              </a:p>
              <a:p>
                <a:endParaRPr lang="en-US" sz="800" b="1" dirty="0"/>
              </a:p>
              <a:p>
                <a:r>
                  <a:rPr lang="en-US" sz="1200" b="1" dirty="0"/>
                  <a:t>I believe this trusted is merited.   I loved and trusted DOD in all my 33 years of uniform service. However, the US Military is subject to political leadership, essential in democracy, and that political leadership has control over the military.   And regardless of who controls it per-se,</a:t>
                </a:r>
              </a:p>
              <a:p>
                <a:r>
                  <a:rPr lang="en-US" sz="1200" b="1" dirty="0"/>
                  <a:t>It remains the single most powerful institution in the US by far, and </a:t>
                </a:r>
                <a:r>
                  <a:rPr lang="en-US" sz="1200" b="1" dirty="0" err="1"/>
                  <a:t>alsoglobally</a:t>
                </a:r>
                <a:r>
                  <a:rPr lang="en-US" sz="1200" b="1" dirty="0"/>
                  <a:t>.   It needs to </a:t>
                </a:r>
              </a:p>
              <a:p>
                <a:r>
                  <a:rPr lang="en-US" sz="1200" b="1" dirty="0"/>
                  <a:t>be kept ethical to the greatest extent possible.</a:t>
                </a:r>
              </a:p>
              <a:p>
                <a:endParaRPr lang="en-US" sz="800" b="1" dirty="0"/>
              </a:p>
              <a:p>
                <a:r>
                  <a:rPr lang="en-US" sz="1200" b="1" dirty="0"/>
                  <a:t>In the late 80’s, the DOD was publishing SOVIET MILITARY POWER.  They ELEVATED the power</a:t>
                </a:r>
              </a:p>
              <a:p>
                <a:r>
                  <a:rPr lang="en-US" sz="1200" b="1" dirty="0"/>
                  <a:t>representation of the Soviet Union.   This contributed to the end of the cold war, as we built</a:t>
                </a:r>
              </a:p>
              <a:p>
                <a:r>
                  <a:rPr lang="en-US" sz="1200" b="1" dirty="0"/>
                  <a:t>overwhelming conventional power while they spent themselves into failure.  This was a superb result, from which the territory actual Russian control was substantially reduced, and as a result the actual territorial size of NATO was expanded and continues to grow.  So I celebrate the multiple “SOVIET MILITARY POWER” publications themselves and their end results.</a:t>
                </a:r>
              </a:p>
              <a:p>
                <a:endParaRPr lang="en-US" sz="800" b="1" dirty="0"/>
              </a:p>
              <a:p>
                <a:r>
                  <a:rPr lang="en-US" sz="1200" b="1" dirty="0"/>
                  <a:t>Tom Gervasi and a small group of supporters – exposed this over representation of Soviet</a:t>
                </a:r>
              </a:p>
              <a:p>
                <a:r>
                  <a:rPr lang="en-US" sz="1200" b="1" dirty="0"/>
                  <a:t>Military Power.   They reprinted the actual reports in oversize publications, and in the expanded margins – pointed out all of the exaggerations and embellishments.  There were THOUSANDS.  DOD political leadership likely did not like this, but – in a democracy – in</a:t>
                </a:r>
              </a:p>
              <a:p>
                <a:r>
                  <a:rPr lang="en-US" sz="1200" b="1" dirty="0"/>
                  <a:t>direct consonance with the Eisenhower quote above – we need to be WARY of the </a:t>
                </a:r>
              </a:p>
              <a:p>
                <a:r>
                  <a:rPr lang="en-US" sz="1200" b="1" dirty="0"/>
                  <a:t>MILITARY INDUSTRIAL COMPLEX lest it become too aggressive in its portrayal of threats</a:t>
                </a:r>
              </a:p>
              <a:p>
                <a:r>
                  <a:rPr lang="en-US" sz="1200" b="1" dirty="0"/>
                  <a:t>to the American People.</a:t>
                </a:r>
              </a:p>
              <a:p>
                <a:endParaRPr lang="en-US" sz="800" b="1" dirty="0"/>
              </a:p>
              <a:p>
                <a:r>
                  <a:rPr lang="en-US" sz="1200" b="1" dirty="0"/>
                  <a:t>I believe The Dupuy Institute can optimally replace Tom Gervasi’s role with one that is as relevant, but one actually  welcomed by the MILITARY INDUSTRIAL COMPLEX.  And this role is to serve as an Independent team overseeing superpower related deterministic combat models, with the intent of not only ensuring the US DOD does not inflate our opponent's abilities,</a:t>
                </a:r>
                <a:r>
                  <a:rPr lang="en-US" sz="1200" b="1" i="1" u="sng" dirty="0"/>
                  <a:t> BUT MORE CRITICALLY DOES  NOT UNDERESTIMATE THEM.</a:t>
                </a:r>
              </a:p>
            </p:txBody>
          </p:sp>
          <p:sp>
            <p:nvSpPr>
              <p:cNvPr id="11" name="TextBox 10">
                <a:extLst>
                  <a:ext uri="{FF2B5EF4-FFF2-40B4-BE49-F238E27FC236}">
                    <a16:creationId xmlns:a16="http://schemas.microsoft.com/office/drawing/2014/main" id="{26968778-0247-475F-A6FD-147EEE4C4CC9}"/>
                  </a:ext>
                </a:extLst>
              </p:cNvPr>
              <p:cNvSpPr txBox="1"/>
              <p:nvPr/>
            </p:nvSpPr>
            <p:spPr>
              <a:xfrm>
                <a:off x="6981525" y="5163637"/>
                <a:ext cx="2302362" cy="1569660"/>
              </a:xfrm>
              <a:prstGeom prst="rect">
                <a:avLst/>
              </a:prstGeom>
              <a:noFill/>
              <a:ln>
                <a:solidFill>
                  <a:schemeClr val="tx1"/>
                </a:solidFill>
              </a:ln>
            </p:spPr>
            <p:txBody>
              <a:bodyPr wrap="none" rtlCol="0">
                <a:spAutoFit/>
              </a:bodyPr>
              <a:lstStyle/>
              <a:p>
                <a:pPr algn="ctr"/>
                <a:r>
                  <a:rPr lang="en-US" sz="1600" b="1" dirty="0"/>
                  <a:t>1 VISIONED TDI</a:t>
                </a:r>
              </a:p>
              <a:p>
                <a:pPr algn="ctr"/>
                <a:r>
                  <a:rPr lang="en-US" sz="1600" b="1" u="sng" dirty="0"/>
                  <a:t>PUBLICATION</a:t>
                </a:r>
              </a:p>
              <a:p>
                <a:pPr algn="ctr"/>
                <a:endParaRPr lang="en-US" sz="1600" b="1" u="sng" dirty="0"/>
              </a:p>
              <a:p>
                <a:pPr algn="ctr"/>
                <a:r>
                  <a:rPr lang="en-US" sz="1600" b="1" dirty="0"/>
                  <a:t>USA vs. China and Russia</a:t>
                </a:r>
              </a:p>
              <a:p>
                <a:pPr algn="ctr"/>
                <a:r>
                  <a:rPr lang="en-US" sz="1600" b="1" dirty="0"/>
                  <a:t>with</a:t>
                </a:r>
              </a:p>
              <a:p>
                <a:pPr algn="ctr"/>
                <a:r>
                  <a:rPr lang="en-US" sz="1600" b="1" dirty="0"/>
                  <a:t>TNDM Assessments</a:t>
                </a:r>
              </a:p>
            </p:txBody>
          </p:sp>
          <p:cxnSp>
            <p:nvCxnSpPr>
              <p:cNvPr id="13" name="Straight Arrow Connector 12">
                <a:extLst>
                  <a:ext uri="{FF2B5EF4-FFF2-40B4-BE49-F238E27FC236}">
                    <a16:creationId xmlns:a16="http://schemas.microsoft.com/office/drawing/2014/main" id="{BE3A50A1-4AF9-4DC8-BE0A-7E82DB0C0A0B}"/>
                  </a:ext>
                </a:extLst>
              </p:cNvPr>
              <p:cNvCxnSpPr>
                <a:cxnSpLocks/>
              </p:cNvCxnSpPr>
              <p:nvPr/>
            </p:nvCxnSpPr>
            <p:spPr>
              <a:xfrm>
                <a:off x="2801257" y="6502400"/>
                <a:ext cx="405019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AD4D50BA-27A3-449E-9A38-0E0F9F0A3E23}"/>
                </a:ext>
              </a:extLst>
            </p:cNvPr>
            <p:cNvSpPr txBox="1"/>
            <p:nvPr/>
          </p:nvSpPr>
          <p:spPr>
            <a:xfrm>
              <a:off x="9944858" y="464637"/>
              <a:ext cx="2051267" cy="369332"/>
            </a:xfrm>
            <a:prstGeom prst="rect">
              <a:avLst/>
            </a:prstGeom>
            <a:noFill/>
          </p:spPr>
          <p:txBody>
            <a:bodyPr wrap="none" rtlCol="0">
              <a:spAutoFit/>
            </a:bodyPr>
            <a:lstStyle/>
            <a:p>
              <a:r>
                <a:rPr lang="en-US" b="1" dirty="0"/>
                <a:t>“Truth and Beauty”</a:t>
              </a:r>
            </a:p>
          </p:txBody>
        </p:sp>
      </p:grpSp>
    </p:spTree>
    <p:extLst>
      <p:ext uri="{BB962C8B-B14F-4D97-AF65-F5344CB8AC3E}">
        <p14:creationId xmlns:p14="http://schemas.microsoft.com/office/powerpoint/2010/main" val="2117181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60A19-8355-4EAC-8AF7-92B52D7B8E5A}"/>
              </a:ext>
            </a:extLst>
          </p:cNvPr>
          <p:cNvSpPr txBox="1"/>
          <p:nvPr/>
        </p:nvSpPr>
        <p:spPr>
          <a:xfrm>
            <a:off x="0" y="25360"/>
            <a:ext cx="12191999" cy="5770811"/>
          </a:xfrm>
          <a:prstGeom prst="rect">
            <a:avLst/>
          </a:prstGeom>
          <a:noFill/>
        </p:spPr>
        <p:txBody>
          <a:bodyPr wrap="square" rtlCol="0">
            <a:spAutoFit/>
          </a:bodyPr>
          <a:lstStyle/>
          <a:p>
            <a:pPr algn="ctr"/>
            <a:r>
              <a:rPr lang="en-US" sz="2400" b="1" u="sng" dirty="0"/>
              <a:t>SOLUTION 6: Rename the Institute</a:t>
            </a:r>
          </a:p>
          <a:p>
            <a:endParaRPr lang="en-US" sz="900" dirty="0"/>
          </a:p>
          <a:p>
            <a:r>
              <a:rPr lang="en-US" sz="1600" b="1" dirty="0"/>
              <a:t>CHALLENGE:  Despite his martial genius and incredible accomplishments, Colonel Trevor Dupuy was so busy and fully engaged in his efforts at the Trevor Dupuy Institute that he did not establish an optimal succession plan nor build the institution for perpetual operations.   This omission is completely understandable given the fact that he was a powerhouse of energy and talent the like of which is rarely seen on this planet, and he did not himself anticipate leaving us as early as he did.</a:t>
            </a:r>
          </a:p>
          <a:p>
            <a:endParaRPr lang="en-US" sz="1600" b="1" dirty="0"/>
          </a:p>
          <a:p>
            <a:r>
              <a:rPr lang="en-US" sz="1600" b="1" dirty="0"/>
              <a:t>Christopher A. Lawrence has preserved the Trevor Dupuy  Institute almost single handedly since 1995.   He has published priceless works advancing the findings of the institute, maintained internet website and blog activity, maintained the institute archives, and much more.</a:t>
            </a:r>
          </a:p>
          <a:p>
            <a:r>
              <a:rPr lang="en-US" sz="1600" b="1" dirty="0"/>
              <a:t>This effort has been foundational to his publication of “Kursk, The Battle of ProKhorovka”, which is defendably the single greatest assessment of a battle ever to be published in global history, at 1,700 pages and 10 pounds with numerous fold out maps, establishing a precedent of analysis that will be only equaled with great investment.    The entire story of this book alone, to include the involvement of Professors of the Frunze military academy following the fall of the Berlin Wall and collapse of the Soviet Union, is literally worthy of a Hollywood movie.  That movie – should someday be scripted – without exaggeration.   </a:t>
            </a:r>
          </a:p>
          <a:p>
            <a:endParaRPr lang="en-US" sz="1600" dirty="0"/>
          </a:p>
          <a:p>
            <a:r>
              <a:rPr lang="en-US" sz="1600" b="1" dirty="0"/>
              <a:t>SOLUTION(s):  Christopher A. Lawrence merits inclusion in the renaming of the Trevor Dupuy Institute to the “Dupuy – Lawrence Institute”.  This merited retitling should be paralleled with the immediate assumption of the intention to make the institution a permanent U.S. resource with a targeted staff of approximately 20, supported by a carefully cultivated volunteer researcher group of 50 and 9 unpaid interns, as well as 10 associate researchers.     </a:t>
            </a:r>
          </a:p>
          <a:p>
            <a:endParaRPr lang="en-US" sz="1600" b="1" dirty="0"/>
          </a:p>
          <a:p>
            <a:r>
              <a:rPr lang="en-US" sz="1600" b="1" dirty="0"/>
              <a:t>Dupuy should remain primary in homage to the exceptional work of Colonel Dupuy, but Lawrence should be added due to the success of Christopher A. Lawrence in keeping the Institute alive, leading to the publication of the greatest battle assessment – of the greatest battle – in global history.</a:t>
            </a:r>
            <a:endParaRPr lang="en-US" sz="1600" dirty="0"/>
          </a:p>
        </p:txBody>
      </p:sp>
    </p:spTree>
    <p:extLst>
      <p:ext uri="{BB962C8B-B14F-4D97-AF65-F5344CB8AC3E}">
        <p14:creationId xmlns:p14="http://schemas.microsoft.com/office/powerpoint/2010/main" val="258132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ystics &amp; Statistics | A blog on quantitative historical analysis hosted by The  Dupuy Institute">
            <a:extLst>
              <a:ext uri="{FF2B5EF4-FFF2-40B4-BE49-F238E27FC236}">
                <a16:creationId xmlns:a16="http://schemas.microsoft.com/office/drawing/2014/main" id="{C7A87A96-789F-4C6D-94AD-D601B56DC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45" y="1355218"/>
            <a:ext cx="1854456" cy="1854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D5EADB-ECAE-43AD-AC09-B7B1F51C3ED0}"/>
              </a:ext>
            </a:extLst>
          </p:cNvPr>
          <p:cNvSpPr txBox="1"/>
          <p:nvPr/>
        </p:nvSpPr>
        <p:spPr>
          <a:xfrm>
            <a:off x="1436915" y="834094"/>
            <a:ext cx="1583062" cy="523220"/>
          </a:xfrm>
          <a:prstGeom prst="rect">
            <a:avLst/>
          </a:prstGeom>
          <a:noFill/>
        </p:spPr>
        <p:txBody>
          <a:bodyPr wrap="none" rtlCol="0">
            <a:spAutoFit/>
          </a:bodyPr>
          <a:lstStyle/>
          <a:p>
            <a:r>
              <a:rPr lang="en-US" sz="2800" b="1" dirty="0"/>
              <a:t>REPLACE:</a:t>
            </a:r>
          </a:p>
        </p:txBody>
      </p:sp>
      <p:sp>
        <p:nvSpPr>
          <p:cNvPr id="3" name="TextBox 2">
            <a:extLst>
              <a:ext uri="{FF2B5EF4-FFF2-40B4-BE49-F238E27FC236}">
                <a16:creationId xmlns:a16="http://schemas.microsoft.com/office/drawing/2014/main" id="{4246F0EF-8436-4ED3-A68A-885C2A9C56E5}"/>
              </a:ext>
            </a:extLst>
          </p:cNvPr>
          <p:cNvSpPr txBox="1"/>
          <p:nvPr/>
        </p:nvSpPr>
        <p:spPr>
          <a:xfrm>
            <a:off x="5440726" y="701295"/>
            <a:ext cx="6228052" cy="5016758"/>
          </a:xfrm>
          <a:prstGeom prst="rect">
            <a:avLst/>
          </a:prstGeom>
          <a:solidFill>
            <a:schemeClr val="accent4">
              <a:lumMod val="75000"/>
            </a:schemeClr>
          </a:solidFill>
          <a:ln w="57150">
            <a:solidFill>
              <a:srgbClr val="FFFF00"/>
            </a:solidFill>
          </a:ln>
        </p:spPr>
        <p:txBody>
          <a:bodyPr wrap="none" rtlCol="0">
            <a:spAutoFit/>
          </a:bodyPr>
          <a:lstStyle/>
          <a:p>
            <a:pPr algn="ctr"/>
            <a:r>
              <a:rPr lang="en-US" sz="10000" b="1" dirty="0">
                <a:solidFill>
                  <a:schemeClr val="bg1"/>
                </a:solidFill>
              </a:rPr>
              <a:t>DLI</a:t>
            </a:r>
          </a:p>
          <a:p>
            <a:pPr algn="ctr"/>
            <a:r>
              <a:rPr lang="en-US" sz="4400" b="1" dirty="0">
                <a:solidFill>
                  <a:schemeClr val="bg1"/>
                </a:solidFill>
              </a:rPr>
              <a:t>Dupuy-Lawrence Institute</a:t>
            </a:r>
          </a:p>
          <a:p>
            <a:pPr algn="ctr"/>
            <a:endParaRPr lang="en-US" sz="4400" b="1" dirty="0">
              <a:solidFill>
                <a:schemeClr val="bg1"/>
              </a:solidFill>
            </a:endParaRPr>
          </a:p>
          <a:p>
            <a:pPr algn="ctr"/>
            <a:r>
              <a:rPr lang="en-US" sz="4400" b="1" dirty="0">
                <a:solidFill>
                  <a:schemeClr val="bg1"/>
                </a:solidFill>
              </a:rPr>
              <a:t>Predicting War Outcomes</a:t>
            </a:r>
          </a:p>
          <a:p>
            <a:pPr algn="ctr"/>
            <a:r>
              <a:rPr lang="en-US" sz="4400" b="1" dirty="0">
                <a:solidFill>
                  <a:schemeClr val="bg1"/>
                </a:solidFill>
              </a:rPr>
              <a:t>To</a:t>
            </a:r>
          </a:p>
          <a:p>
            <a:pPr algn="ctr"/>
            <a:r>
              <a:rPr lang="en-US" sz="4400" b="1" dirty="0">
                <a:solidFill>
                  <a:schemeClr val="bg1"/>
                </a:solidFill>
              </a:rPr>
              <a:t>Create Peace</a:t>
            </a:r>
          </a:p>
        </p:txBody>
      </p:sp>
      <p:sp>
        <p:nvSpPr>
          <p:cNvPr id="10" name="TextBox 9">
            <a:extLst>
              <a:ext uri="{FF2B5EF4-FFF2-40B4-BE49-F238E27FC236}">
                <a16:creationId xmlns:a16="http://schemas.microsoft.com/office/drawing/2014/main" id="{2D07781F-188F-4FD4-A951-4A2C9282C112}"/>
              </a:ext>
            </a:extLst>
          </p:cNvPr>
          <p:cNvSpPr txBox="1"/>
          <p:nvPr/>
        </p:nvSpPr>
        <p:spPr>
          <a:xfrm>
            <a:off x="197526" y="5448646"/>
            <a:ext cx="3439724" cy="923330"/>
          </a:xfrm>
          <a:prstGeom prst="rect">
            <a:avLst/>
          </a:prstGeom>
          <a:noFill/>
          <a:ln>
            <a:solidFill>
              <a:schemeClr val="tx1"/>
            </a:solidFill>
          </a:ln>
        </p:spPr>
        <p:txBody>
          <a:bodyPr wrap="none" rtlCol="0">
            <a:spAutoFit/>
          </a:bodyPr>
          <a:lstStyle/>
          <a:p>
            <a:pPr algn="ctr"/>
            <a:r>
              <a:rPr lang="en-US" b="1" dirty="0"/>
              <a:t>The Baton was passed in 1995.</a:t>
            </a:r>
          </a:p>
          <a:p>
            <a:pPr algn="ctr"/>
            <a:r>
              <a:rPr lang="en-US" b="1" dirty="0"/>
              <a:t>recognizing the founder and </a:t>
            </a:r>
          </a:p>
          <a:p>
            <a:pPr algn="ctr"/>
            <a:r>
              <a:rPr lang="en-US" b="1" dirty="0"/>
              <a:t>successor – is relevant historically.</a:t>
            </a:r>
          </a:p>
        </p:txBody>
      </p:sp>
    </p:spTree>
    <p:extLst>
      <p:ext uri="{BB962C8B-B14F-4D97-AF65-F5344CB8AC3E}">
        <p14:creationId xmlns:p14="http://schemas.microsoft.com/office/powerpoint/2010/main" val="3634352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AF4E-9AF7-4AEA-9BCB-275950B66428}"/>
              </a:ext>
            </a:extLst>
          </p:cNvPr>
          <p:cNvSpPr>
            <a:spLocks noGrp="1"/>
          </p:cNvSpPr>
          <p:nvPr>
            <p:ph type="title"/>
          </p:nvPr>
        </p:nvSpPr>
        <p:spPr>
          <a:xfrm>
            <a:off x="567499" y="0"/>
            <a:ext cx="10515600" cy="1325563"/>
          </a:xfrm>
        </p:spPr>
        <p:txBody>
          <a:bodyPr/>
          <a:lstStyle/>
          <a:p>
            <a:pPr algn="ctr"/>
            <a:r>
              <a:rPr lang="en-US" b="1" u="sng" dirty="0"/>
              <a:t>ONE OPTIONAL CONSIDERATION</a:t>
            </a:r>
          </a:p>
        </p:txBody>
      </p:sp>
      <p:pic>
        <p:nvPicPr>
          <p:cNvPr id="4" name="Picture 2" descr="Mystics &amp; Statistics | A blog on quantitative historical analysis hosted by The  Dupuy Institute">
            <a:extLst>
              <a:ext uri="{FF2B5EF4-FFF2-40B4-BE49-F238E27FC236}">
                <a16:creationId xmlns:a16="http://schemas.microsoft.com/office/drawing/2014/main" id="{C7A87A96-789F-4C6D-94AD-D601B56DC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5" y="2878574"/>
            <a:ext cx="2704522" cy="27045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D5EADB-ECAE-43AD-AC09-B7B1F51C3ED0}"/>
              </a:ext>
            </a:extLst>
          </p:cNvPr>
          <p:cNvSpPr txBox="1"/>
          <p:nvPr/>
        </p:nvSpPr>
        <p:spPr>
          <a:xfrm>
            <a:off x="827315" y="2331571"/>
            <a:ext cx="1583062" cy="523220"/>
          </a:xfrm>
          <a:prstGeom prst="rect">
            <a:avLst/>
          </a:prstGeom>
          <a:noFill/>
        </p:spPr>
        <p:txBody>
          <a:bodyPr wrap="none" rtlCol="0">
            <a:spAutoFit/>
          </a:bodyPr>
          <a:lstStyle/>
          <a:p>
            <a:r>
              <a:rPr lang="en-US" sz="2800" b="1" dirty="0"/>
              <a:t>REPLACE:</a:t>
            </a:r>
          </a:p>
        </p:txBody>
      </p:sp>
      <p:sp>
        <p:nvSpPr>
          <p:cNvPr id="6" name="TextBox 5">
            <a:extLst>
              <a:ext uri="{FF2B5EF4-FFF2-40B4-BE49-F238E27FC236}">
                <a16:creationId xmlns:a16="http://schemas.microsoft.com/office/drawing/2014/main" id="{6923B3BB-2810-46F0-A16B-282ABE03C9C4}"/>
              </a:ext>
            </a:extLst>
          </p:cNvPr>
          <p:cNvSpPr txBox="1"/>
          <p:nvPr/>
        </p:nvSpPr>
        <p:spPr>
          <a:xfrm>
            <a:off x="4655303" y="3860800"/>
            <a:ext cx="1335622" cy="584775"/>
          </a:xfrm>
          <a:prstGeom prst="rect">
            <a:avLst/>
          </a:prstGeom>
          <a:noFill/>
        </p:spPr>
        <p:txBody>
          <a:bodyPr wrap="none" rtlCol="0">
            <a:spAutoFit/>
          </a:bodyPr>
          <a:lstStyle/>
          <a:p>
            <a:r>
              <a:rPr lang="en-US" sz="3200" b="1" dirty="0"/>
              <a:t>WITH: </a:t>
            </a:r>
          </a:p>
        </p:txBody>
      </p:sp>
      <p:grpSp>
        <p:nvGrpSpPr>
          <p:cNvPr id="9" name="Group 8">
            <a:extLst>
              <a:ext uri="{FF2B5EF4-FFF2-40B4-BE49-F238E27FC236}">
                <a16:creationId xmlns:a16="http://schemas.microsoft.com/office/drawing/2014/main" id="{98FE7744-0363-42CC-B3B4-F04EA65EF569}"/>
              </a:ext>
            </a:extLst>
          </p:cNvPr>
          <p:cNvGrpSpPr/>
          <p:nvPr/>
        </p:nvGrpSpPr>
        <p:grpSpPr>
          <a:xfrm>
            <a:off x="6648494" y="1256682"/>
            <a:ext cx="4976007" cy="4976007"/>
            <a:chOff x="6315156" y="1057173"/>
            <a:chExt cx="4976007" cy="4976007"/>
          </a:xfrm>
        </p:grpSpPr>
        <p:pic>
          <p:nvPicPr>
            <p:cNvPr id="8" name="Picture 2" descr="Mystics &amp; Statistics | A blog on quantitative historical analysis hosted by The  Dupuy Institute">
              <a:extLst>
                <a:ext uri="{FF2B5EF4-FFF2-40B4-BE49-F238E27FC236}">
                  <a16:creationId xmlns:a16="http://schemas.microsoft.com/office/drawing/2014/main" id="{30075192-C51F-4E99-80F9-B877145A4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156" y="1057173"/>
              <a:ext cx="4976007" cy="49760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5ECA341-B1D8-4436-93CA-A0AD6C83C113}"/>
                </a:ext>
              </a:extLst>
            </p:cNvPr>
            <p:cNvSpPr/>
            <p:nvPr/>
          </p:nvSpPr>
          <p:spPr>
            <a:xfrm>
              <a:off x="6691576" y="4929610"/>
              <a:ext cx="4339771" cy="1015663"/>
            </a:xfrm>
            <a:prstGeom prst="rect">
              <a:avLst/>
            </a:prstGeom>
          </p:spPr>
          <p:txBody>
            <a:bodyPr wrap="square">
              <a:spAutoFit/>
            </a:bodyPr>
            <a:lstStyle/>
            <a:p>
              <a:pPr algn="ctr"/>
              <a:r>
                <a:rPr lang="en-US" sz="2000" b="1" dirty="0">
                  <a:solidFill>
                    <a:schemeClr val="bg1"/>
                  </a:solidFill>
                  <a:latin typeface="Aharoni" panose="02010803020104030203" pitchFamily="2" charset="-79"/>
                  <a:cs typeface="Aharoni" panose="02010803020104030203" pitchFamily="2" charset="-79"/>
                </a:rPr>
                <a:t>PREDICTING WAR OUTCOMES</a:t>
              </a:r>
            </a:p>
            <a:p>
              <a:pPr algn="ctr"/>
              <a:r>
                <a:rPr lang="en-US" sz="2000" b="1" dirty="0">
                  <a:solidFill>
                    <a:schemeClr val="bg1"/>
                  </a:solidFill>
                  <a:latin typeface="Aharoni" panose="02010803020104030203" pitchFamily="2" charset="-79"/>
                  <a:cs typeface="Aharoni" panose="02010803020104030203" pitchFamily="2" charset="-79"/>
                </a:rPr>
                <a:t>TO </a:t>
              </a:r>
            </a:p>
            <a:p>
              <a:pPr algn="ctr"/>
              <a:r>
                <a:rPr lang="en-US" sz="2000" b="1" dirty="0">
                  <a:solidFill>
                    <a:schemeClr val="bg1"/>
                  </a:solidFill>
                  <a:latin typeface="Aharoni" panose="02010803020104030203" pitchFamily="2" charset="-79"/>
                  <a:cs typeface="Aharoni" panose="02010803020104030203" pitchFamily="2" charset="-79"/>
                </a:rPr>
                <a:t>CREATE PEACE</a:t>
              </a:r>
            </a:p>
          </p:txBody>
        </p:sp>
      </p:grpSp>
    </p:spTree>
    <p:extLst>
      <p:ext uri="{BB962C8B-B14F-4D97-AF65-F5344CB8AC3E}">
        <p14:creationId xmlns:p14="http://schemas.microsoft.com/office/powerpoint/2010/main" val="4190206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816E51-C13B-FFBA-945C-63AA66274ADA}"/>
              </a:ext>
            </a:extLst>
          </p:cNvPr>
          <p:cNvSpPr txBox="1"/>
          <p:nvPr/>
        </p:nvSpPr>
        <p:spPr>
          <a:xfrm>
            <a:off x="3600451" y="185738"/>
            <a:ext cx="4306692" cy="369332"/>
          </a:xfrm>
          <a:prstGeom prst="rect">
            <a:avLst/>
          </a:prstGeom>
          <a:noFill/>
        </p:spPr>
        <p:txBody>
          <a:bodyPr wrap="none" rtlCol="0">
            <a:spAutoFit/>
          </a:bodyPr>
          <a:lstStyle/>
          <a:p>
            <a:r>
              <a:rPr lang="en-US" b="1" u="sng" dirty="0"/>
              <a:t>FUTURE ANNUAL TDI MILITARY ALMANACS</a:t>
            </a:r>
          </a:p>
        </p:txBody>
      </p:sp>
      <p:sp>
        <p:nvSpPr>
          <p:cNvPr id="5" name="TextBox 4">
            <a:extLst>
              <a:ext uri="{FF2B5EF4-FFF2-40B4-BE49-F238E27FC236}">
                <a16:creationId xmlns:a16="http://schemas.microsoft.com/office/drawing/2014/main" id="{92F235A2-DA6F-7962-F5CC-B24A86A08050}"/>
              </a:ext>
            </a:extLst>
          </p:cNvPr>
          <p:cNvSpPr txBox="1"/>
          <p:nvPr/>
        </p:nvSpPr>
        <p:spPr>
          <a:xfrm>
            <a:off x="3114675" y="2238840"/>
            <a:ext cx="8415637" cy="2862322"/>
          </a:xfrm>
          <a:prstGeom prst="rect">
            <a:avLst/>
          </a:prstGeom>
          <a:noFill/>
        </p:spPr>
        <p:txBody>
          <a:bodyPr wrap="none" rtlCol="0">
            <a:spAutoFit/>
          </a:bodyPr>
          <a:lstStyle/>
          <a:p>
            <a:pPr marL="342900" indent="-342900">
              <a:buAutoNum type="arabicPeriod"/>
            </a:pPr>
            <a:r>
              <a:rPr lang="en-US" b="1" dirty="0"/>
              <a:t>Provides additional information than IISS Military Balance (Maps, Influence, More)</a:t>
            </a:r>
          </a:p>
          <a:p>
            <a:pPr marL="342900" indent="-342900">
              <a:buAutoNum type="arabicPeriod"/>
            </a:pPr>
            <a:r>
              <a:rPr lang="en-US" b="1" dirty="0"/>
              <a:t>Key Calculations of national military power for key nations</a:t>
            </a:r>
          </a:p>
          <a:p>
            <a:pPr marL="342900" indent="-342900">
              <a:buAutoNum type="arabicPeriod"/>
            </a:pPr>
            <a:r>
              <a:rPr lang="en-US" b="1" dirty="0"/>
              <a:t>Key comparison tables of potential conflict military between adversarial nations</a:t>
            </a:r>
          </a:p>
          <a:p>
            <a:pPr marL="342900" indent="-342900">
              <a:buAutoNum type="arabicPeriod"/>
            </a:pPr>
            <a:r>
              <a:rPr lang="en-US" b="1" dirty="0"/>
              <a:t>Itemization(s) of key weapons calculated power – and capabilities</a:t>
            </a:r>
          </a:p>
          <a:p>
            <a:pPr marL="342900" indent="-342900">
              <a:buAutoNum type="arabicPeriod"/>
            </a:pPr>
            <a:r>
              <a:rPr lang="en-US" b="1" dirty="0"/>
              <a:t>Vital historical facts of key national military power beyond weapons count</a:t>
            </a:r>
          </a:p>
          <a:p>
            <a:pPr marL="342900" indent="-342900">
              <a:buAutoNum type="arabicPeriod"/>
            </a:pPr>
            <a:r>
              <a:rPr lang="en-US" b="1" dirty="0"/>
              <a:t>Recently declassified key information</a:t>
            </a:r>
          </a:p>
          <a:p>
            <a:pPr marL="342900" indent="-342900">
              <a:buAutoNum type="arabicPeriod"/>
            </a:pPr>
            <a:r>
              <a:rPr lang="en-US" b="1" dirty="0"/>
              <a:t>Key captures of emergent strategy and technology</a:t>
            </a:r>
          </a:p>
          <a:p>
            <a:pPr marL="342900" indent="-342900">
              <a:buAutoNum type="arabicPeriod"/>
            </a:pPr>
            <a:r>
              <a:rPr lang="en-US" b="1" dirty="0"/>
              <a:t>Select interviews of key global military leaders</a:t>
            </a:r>
          </a:p>
          <a:p>
            <a:pPr marL="342900" indent="-342900">
              <a:buAutoNum type="arabicPeriod"/>
            </a:pPr>
            <a:r>
              <a:rPr lang="en-US" b="1" dirty="0"/>
              <a:t>Directory to global military referential websites and libraries</a:t>
            </a:r>
          </a:p>
          <a:p>
            <a:pPr marL="342900" indent="-342900">
              <a:buAutoNum type="arabicPeriod"/>
            </a:pPr>
            <a:r>
              <a:rPr lang="en-US" b="1" dirty="0"/>
              <a:t>More</a:t>
            </a:r>
          </a:p>
        </p:txBody>
      </p:sp>
      <p:grpSp>
        <p:nvGrpSpPr>
          <p:cNvPr id="2" name="Group 1">
            <a:extLst>
              <a:ext uri="{FF2B5EF4-FFF2-40B4-BE49-F238E27FC236}">
                <a16:creationId xmlns:a16="http://schemas.microsoft.com/office/drawing/2014/main" id="{65E11E1B-3452-84A7-1F3B-05F0531ED91F}"/>
              </a:ext>
            </a:extLst>
          </p:cNvPr>
          <p:cNvGrpSpPr/>
          <p:nvPr/>
        </p:nvGrpSpPr>
        <p:grpSpPr>
          <a:xfrm>
            <a:off x="424166" y="1800225"/>
            <a:ext cx="2476197" cy="3560639"/>
            <a:chOff x="385179" y="511948"/>
            <a:chExt cx="2929536" cy="3863729"/>
          </a:xfrm>
        </p:grpSpPr>
        <p:pic>
          <p:nvPicPr>
            <p:cNvPr id="3" name="Picture 2">
              <a:extLst>
                <a:ext uri="{FF2B5EF4-FFF2-40B4-BE49-F238E27FC236}">
                  <a16:creationId xmlns:a16="http://schemas.microsoft.com/office/drawing/2014/main" id="{73FAE353-A97A-6385-3E8D-66627B4FC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614" y="511948"/>
              <a:ext cx="1406888" cy="1861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3932979. sx318 ">
              <a:extLst>
                <a:ext uri="{FF2B5EF4-FFF2-40B4-BE49-F238E27FC236}">
                  <a16:creationId xmlns:a16="http://schemas.microsoft.com/office/drawing/2014/main" id="{2D591B36-01FF-A863-F3F1-ADC464424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614" y="2389337"/>
              <a:ext cx="1413101" cy="1986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7344AD7-652D-42C7-758D-B07FD46651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83" t="7466" r="6349" b="11899"/>
            <a:stretch/>
          </p:blipFill>
          <p:spPr bwMode="auto">
            <a:xfrm>
              <a:off x="385179" y="511949"/>
              <a:ext cx="1490114" cy="1861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7BF80BA0-2860-4D6B-0035-7AA6820D3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79" y="2389336"/>
              <a:ext cx="1496110" cy="198634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EF4A9C-6BC7-A976-DBB9-B16A0D642B37}"/>
              </a:ext>
            </a:extLst>
          </p:cNvPr>
          <p:cNvSpPr txBox="1"/>
          <p:nvPr/>
        </p:nvSpPr>
        <p:spPr>
          <a:xfrm>
            <a:off x="3114675" y="1615559"/>
            <a:ext cx="6912662" cy="369332"/>
          </a:xfrm>
          <a:prstGeom prst="rect">
            <a:avLst/>
          </a:prstGeom>
          <a:noFill/>
        </p:spPr>
        <p:txBody>
          <a:bodyPr wrap="none" rtlCol="0">
            <a:spAutoFit/>
          </a:bodyPr>
          <a:lstStyle/>
          <a:p>
            <a:r>
              <a:rPr lang="en-US" b="1" u="sng" dirty="0"/>
              <a:t>Duplicates the Military Balance accounting of military power but adds:</a:t>
            </a:r>
          </a:p>
        </p:txBody>
      </p:sp>
    </p:spTree>
    <p:extLst>
      <p:ext uri="{BB962C8B-B14F-4D97-AF65-F5344CB8AC3E}">
        <p14:creationId xmlns:p14="http://schemas.microsoft.com/office/powerpoint/2010/main" val="2614393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ISS LOGO">
            <a:extLst>
              <a:ext uri="{FF2B5EF4-FFF2-40B4-BE49-F238E27FC236}">
                <a16:creationId xmlns:a16="http://schemas.microsoft.com/office/drawing/2014/main" id="{DD7E6572-F088-4647-B4C4-FB7DDD877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51"/>
          <a:stretch/>
        </p:blipFill>
        <p:spPr bwMode="auto">
          <a:xfrm>
            <a:off x="3619290" y="933818"/>
            <a:ext cx="1949781" cy="18247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Mystics &amp; Statistics | A blog on quantitative historical analysis hosted by The  Dupuy Institute">
            <a:extLst>
              <a:ext uri="{FF2B5EF4-FFF2-40B4-BE49-F238E27FC236}">
                <a16:creationId xmlns:a16="http://schemas.microsoft.com/office/drawing/2014/main" id="{DDB201C4-0258-45D9-8A4D-9F260A5C7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249" y="845915"/>
            <a:ext cx="1912674" cy="1912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1FF5CD-7F66-4B1F-8BB1-247F9C239B2D}"/>
              </a:ext>
            </a:extLst>
          </p:cNvPr>
          <p:cNvSpPr txBox="1"/>
          <p:nvPr/>
        </p:nvSpPr>
        <p:spPr>
          <a:xfrm>
            <a:off x="2047487" y="88094"/>
            <a:ext cx="8097025" cy="584775"/>
          </a:xfrm>
          <a:prstGeom prst="rect">
            <a:avLst/>
          </a:prstGeom>
          <a:noFill/>
        </p:spPr>
        <p:txBody>
          <a:bodyPr wrap="none" rtlCol="0">
            <a:spAutoFit/>
          </a:bodyPr>
          <a:lstStyle/>
          <a:p>
            <a:r>
              <a:rPr lang="en-US" sz="3200" b="1" u="sng" dirty="0"/>
              <a:t>A “POTENTIAL” INTERNATIONAL PARTNERSHIP</a:t>
            </a:r>
          </a:p>
        </p:txBody>
      </p:sp>
      <p:sp>
        <p:nvSpPr>
          <p:cNvPr id="6" name="TextBox 5">
            <a:extLst>
              <a:ext uri="{FF2B5EF4-FFF2-40B4-BE49-F238E27FC236}">
                <a16:creationId xmlns:a16="http://schemas.microsoft.com/office/drawing/2014/main" id="{A1F519BE-1D01-4A66-AC0F-042F0F7F9652}"/>
              </a:ext>
            </a:extLst>
          </p:cNvPr>
          <p:cNvSpPr txBox="1"/>
          <p:nvPr/>
        </p:nvSpPr>
        <p:spPr>
          <a:xfrm>
            <a:off x="58294" y="2929004"/>
            <a:ext cx="12133706" cy="3693319"/>
          </a:xfrm>
          <a:prstGeom prst="rect">
            <a:avLst/>
          </a:prstGeom>
          <a:noFill/>
        </p:spPr>
        <p:txBody>
          <a:bodyPr wrap="none" rtlCol="0">
            <a:spAutoFit/>
          </a:bodyPr>
          <a:lstStyle/>
          <a:p>
            <a:r>
              <a:rPr lang="en-US" dirty="0"/>
              <a:t>IISS is a superb military analysis organization in the free world.  Their annual publications “The Military Balance” and</a:t>
            </a:r>
          </a:p>
          <a:p>
            <a:r>
              <a:rPr lang="en-US" dirty="0"/>
              <a:t>“The Strategic Survey” are critical unequaled annual documents that look in depth at detailed military orders of battle, </a:t>
            </a:r>
          </a:p>
          <a:p>
            <a:r>
              <a:rPr lang="en-US" dirty="0"/>
              <a:t>and provide analysis of same.    They are established, and TDI should not view them as a threat or an opponent, but instead, an </a:t>
            </a:r>
          </a:p>
          <a:p>
            <a:r>
              <a:rPr lang="en-US" dirty="0"/>
              <a:t>Ally.</a:t>
            </a:r>
          </a:p>
          <a:p>
            <a:endParaRPr lang="en-US" dirty="0"/>
          </a:p>
          <a:p>
            <a:r>
              <a:rPr lang="en-US" dirty="0"/>
              <a:t>However, the IISS is </a:t>
            </a:r>
            <a:r>
              <a:rPr lang="en-US" b="1" dirty="0"/>
              <a:t>clearly absent of any deterministic modeling system internally.  </a:t>
            </a:r>
            <a:r>
              <a:rPr lang="en-US" dirty="0"/>
              <a:t>The Dupuy Institute has the best </a:t>
            </a:r>
          </a:p>
          <a:p>
            <a:r>
              <a:rPr lang="en-US" dirty="0"/>
              <a:t>unclassified battle proven deterministic modeling system on the planet today.    A partnership is potentially warranted.</a:t>
            </a:r>
          </a:p>
          <a:p>
            <a:endParaRPr lang="en-US" dirty="0"/>
          </a:p>
          <a:p>
            <a:r>
              <a:rPr lang="en-US" dirty="0"/>
              <a:t>Adding TDI inputs will elevate IISS products.</a:t>
            </a:r>
          </a:p>
          <a:p>
            <a:endParaRPr lang="en-US" b="1" dirty="0"/>
          </a:p>
          <a:p>
            <a:r>
              <a:rPr lang="en-US" b="1" dirty="0"/>
              <a:t>IISS needs TDI.  They just don’t know it today.  TDI needs to change that in my opinion.  It will immediately enhance both</a:t>
            </a:r>
          </a:p>
          <a:p>
            <a:r>
              <a:rPr lang="en-US" b="1" dirty="0"/>
              <a:t>organizations in terms of their global impact and outreach.   And the independence of TDI will compliment the known</a:t>
            </a:r>
          </a:p>
          <a:p>
            <a:r>
              <a:rPr lang="en-US" b="1" dirty="0"/>
              <a:t>Independence of IISS.</a:t>
            </a:r>
          </a:p>
        </p:txBody>
      </p:sp>
    </p:spTree>
    <p:extLst>
      <p:ext uri="{BB962C8B-B14F-4D97-AF65-F5344CB8AC3E}">
        <p14:creationId xmlns:p14="http://schemas.microsoft.com/office/powerpoint/2010/main" val="324814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9F50BA-5B31-43F5-98D7-6F4E50397A7D}"/>
              </a:ext>
            </a:extLst>
          </p:cNvPr>
          <p:cNvSpPr/>
          <p:nvPr/>
        </p:nvSpPr>
        <p:spPr>
          <a:xfrm>
            <a:off x="717030" y="948192"/>
            <a:ext cx="10757940" cy="6124754"/>
          </a:xfrm>
          <a:prstGeom prst="rect">
            <a:avLst/>
          </a:prstGeom>
        </p:spPr>
        <p:txBody>
          <a:bodyPr wrap="square">
            <a:spAutoFit/>
          </a:bodyPr>
          <a:lstStyle/>
          <a:p>
            <a:r>
              <a:rPr lang="en-US" sz="2800" b="1" dirty="0"/>
              <a:t>1. The American People need the independent TDI to be perpetuated – and don’t know this.   The capacity in this institution </a:t>
            </a:r>
            <a:r>
              <a:rPr lang="en-US" sz="2800" b="1" i="1" u="sng" dirty="0"/>
              <a:t>strengthens democracy</a:t>
            </a:r>
            <a:r>
              <a:rPr lang="en-US" sz="2800" b="1" dirty="0"/>
              <a:t>.   Democracy – must always be the smartest at war – or it will perish.  TDI helps keep the American Warrior brain as the most dangerous weapon that it truly is of all our weapons in the arsenal.   This system –  elevates actual warrior leader cognitive understanding of war substantially.  </a:t>
            </a:r>
            <a:r>
              <a:rPr lang="en-US" sz="2800" b="1" i="1" u="sng" dirty="0"/>
              <a:t>We cannot afford to lose it.</a:t>
            </a:r>
          </a:p>
          <a:p>
            <a:endParaRPr lang="en-US" sz="2800" b="1" i="1" u="sng" dirty="0"/>
          </a:p>
          <a:p>
            <a:r>
              <a:rPr lang="en-US" sz="2800" b="1" dirty="0"/>
              <a:t>2. Margaret Mead said, “Never doubt that a small group of thoughtful, committed citizens can change the world; indeed, it’s the only thing that ever has.”  This brief is an attempt to help the current leaders of TDI band together this group to change the world through the perpetuation of TDI.</a:t>
            </a:r>
          </a:p>
          <a:p>
            <a:endParaRPr lang="en-US" sz="2800" b="1" i="1" u="sng" dirty="0"/>
          </a:p>
        </p:txBody>
      </p:sp>
      <p:sp>
        <p:nvSpPr>
          <p:cNvPr id="5" name="Rectangle 4">
            <a:extLst>
              <a:ext uri="{FF2B5EF4-FFF2-40B4-BE49-F238E27FC236}">
                <a16:creationId xmlns:a16="http://schemas.microsoft.com/office/drawing/2014/main" id="{8800D009-6F7D-4018-817F-829E6F282034}"/>
              </a:ext>
            </a:extLst>
          </p:cNvPr>
          <p:cNvSpPr/>
          <p:nvPr/>
        </p:nvSpPr>
        <p:spPr>
          <a:xfrm>
            <a:off x="4569909" y="123764"/>
            <a:ext cx="3052182" cy="646331"/>
          </a:xfrm>
          <a:prstGeom prst="rect">
            <a:avLst/>
          </a:prstGeom>
        </p:spPr>
        <p:txBody>
          <a:bodyPr wrap="none">
            <a:spAutoFit/>
          </a:bodyPr>
          <a:lstStyle/>
          <a:p>
            <a:r>
              <a:rPr lang="en-US" sz="3600" b="1" u="sng" dirty="0"/>
              <a:t>CONCLUSIONS</a:t>
            </a:r>
            <a:endParaRPr lang="en-US" sz="3600" dirty="0"/>
          </a:p>
        </p:txBody>
      </p:sp>
    </p:spTree>
    <p:extLst>
      <p:ext uri="{BB962C8B-B14F-4D97-AF65-F5344CB8AC3E}">
        <p14:creationId xmlns:p14="http://schemas.microsoft.com/office/powerpoint/2010/main" val="4181261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2FBF88-7B6F-4F95-BED7-64E8F9F0160F}"/>
              </a:ext>
            </a:extLst>
          </p:cNvPr>
          <p:cNvSpPr txBox="1"/>
          <p:nvPr/>
        </p:nvSpPr>
        <p:spPr>
          <a:xfrm>
            <a:off x="3432260" y="25360"/>
            <a:ext cx="4661661" cy="584775"/>
          </a:xfrm>
          <a:prstGeom prst="rect">
            <a:avLst/>
          </a:prstGeom>
          <a:noFill/>
        </p:spPr>
        <p:txBody>
          <a:bodyPr wrap="none" rtlCol="0">
            <a:spAutoFit/>
          </a:bodyPr>
          <a:lstStyle/>
          <a:p>
            <a:r>
              <a:rPr lang="en-US" sz="3200" b="1" u="sng" dirty="0"/>
              <a:t>CONCLUSION ADDENDUM</a:t>
            </a:r>
          </a:p>
        </p:txBody>
      </p:sp>
      <p:sp>
        <p:nvSpPr>
          <p:cNvPr id="5" name="TextBox 4">
            <a:extLst>
              <a:ext uri="{FF2B5EF4-FFF2-40B4-BE49-F238E27FC236}">
                <a16:creationId xmlns:a16="http://schemas.microsoft.com/office/drawing/2014/main" id="{9FBFC71E-122D-4A91-B131-5DD9AA720979}"/>
              </a:ext>
            </a:extLst>
          </p:cNvPr>
          <p:cNvSpPr txBox="1"/>
          <p:nvPr/>
        </p:nvSpPr>
        <p:spPr>
          <a:xfrm>
            <a:off x="68933" y="738664"/>
            <a:ext cx="11969687" cy="6093976"/>
          </a:xfrm>
          <a:prstGeom prst="rect">
            <a:avLst/>
          </a:prstGeom>
          <a:noFill/>
        </p:spPr>
        <p:txBody>
          <a:bodyPr wrap="none" rtlCol="0">
            <a:spAutoFit/>
          </a:bodyPr>
          <a:lstStyle/>
          <a:p>
            <a:r>
              <a:rPr lang="en-US" sz="2400" b="1" u="sng" dirty="0"/>
              <a:t>“TRUTH AND BEAUTY”:</a:t>
            </a:r>
            <a:r>
              <a:rPr lang="en-US" sz="2400" b="1" dirty="0"/>
              <a:t>   </a:t>
            </a:r>
            <a:r>
              <a:rPr lang="en-US" b="1" dirty="0"/>
              <a:t>There is an ongoing and ever likely future conflict within the DOD between </a:t>
            </a:r>
          </a:p>
          <a:p>
            <a:r>
              <a:rPr lang="en-US" b="1" dirty="0"/>
              <a:t>“Truth and Beauty” and politics.     The examples are many, but the TDI examples include QJM/TNDM military </a:t>
            </a:r>
          </a:p>
          <a:p>
            <a:r>
              <a:rPr lang="en-US" b="1" dirty="0"/>
              <a:t>science-based claims of early WW2 German ground combat tactical superiority over allied ground forces by the TDI being</a:t>
            </a:r>
          </a:p>
          <a:p>
            <a:r>
              <a:rPr lang="en-US" b="1" dirty="0"/>
              <a:t>REJECTED by US a very small but positionally influential group of specific Generals (a long time ago) to the </a:t>
            </a:r>
          </a:p>
          <a:p>
            <a:r>
              <a:rPr lang="en-US" b="1" dirty="0"/>
              <a:t>POLITICAL DETRIMENT of TDI.</a:t>
            </a:r>
          </a:p>
          <a:p>
            <a:endParaRPr lang="en-US" b="1" dirty="0"/>
          </a:p>
          <a:p>
            <a:r>
              <a:rPr lang="en-US" b="1" dirty="0"/>
              <a:t>This was a failing by Generals, resulting in negative impacts on a STELLAR TDI.</a:t>
            </a:r>
          </a:p>
          <a:p>
            <a:endParaRPr lang="en-US" b="1" dirty="0"/>
          </a:p>
          <a:p>
            <a:r>
              <a:rPr lang="en-US" b="1" dirty="0"/>
              <a:t>Trevor Dupuy stood his ground for “Truth and Beauty” in face of these politics.  </a:t>
            </a:r>
            <a:r>
              <a:rPr lang="en-US" b="1" u="sng" dirty="0"/>
              <a:t>This was the correct thing to do.</a:t>
            </a:r>
          </a:p>
          <a:p>
            <a:endParaRPr lang="en-US" b="1" u="sng" dirty="0"/>
          </a:p>
          <a:p>
            <a:r>
              <a:rPr lang="en-US" b="1" dirty="0"/>
              <a:t>The TDI needs to ALWAYS prioritize “Truth and Beauty” over politics. </a:t>
            </a:r>
          </a:p>
          <a:p>
            <a:endParaRPr lang="en-US" dirty="0"/>
          </a:p>
          <a:p>
            <a:endParaRPr lang="en-US" dirty="0"/>
          </a:p>
          <a:p>
            <a:r>
              <a:rPr lang="en-US" sz="2400" b="1" u="sng" dirty="0"/>
              <a:t>“ITS LIKE A NATURAL LAW”:</a:t>
            </a:r>
            <a:r>
              <a:rPr lang="en-US" sz="2400" dirty="0"/>
              <a:t>  </a:t>
            </a:r>
            <a:r>
              <a:rPr lang="en-US" b="1" dirty="0"/>
              <a:t>The genius of QJM/TNDM (as a permutation of the </a:t>
            </a:r>
            <a:r>
              <a:rPr lang="en-US" b="1" dirty="0" err="1"/>
              <a:t>Lanchester</a:t>
            </a:r>
            <a:r>
              <a:rPr lang="en-US" b="1" dirty="0"/>
              <a:t> Method) is that it </a:t>
            </a:r>
          </a:p>
          <a:p>
            <a:r>
              <a:rPr lang="en-US" b="1" dirty="0"/>
              <a:t>consistently works almost “like a natural law”.   There is room to improve and expand upon past methodology, but this</a:t>
            </a:r>
          </a:p>
          <a:p>
            <a:r>
              <a:rPr lang="en-US" b="1" dirty="0"/>
              <a:t>expansion will not dissipate the “natural law” reality of the elevated future TNDM.  </a:t>
            </a:r>
          </a:p>
          <a:p>
            <a:endParaRPr lang="en-US" b="1" dirty="0"/>
          </a:p>
          <a:p>
            <a:r>
              <a:rPr lang="en-US" b="1" dirty="0"/>
              <a:t>Expansions should include inclusion of Naval and Air Warfare Components, and likely the expansion of tank TLI’s from the h</a:t>
            </a:r>
          </a:p>
          <a:p>
            <a:r>
              <a:rPr lang="en-US" b="1" dirty="0"/>
              <a:t>Historic “Heavy-Medium-Light” tank general scores to very specific individual weapon systems scoring with greater expanse</a:t>
            </a:r>
          </a:p>
          <a:p>
            <a:r>
              <a:rPr lang="en-US" b="1" dirty="0"/>
              <a:t>for detailed technical variations.     For example, a M-60A3 on the battlefield today should not be scored the same as a </a:t>
            </a:r>
          </a:p>
          <a:p>
            <a:r>
              <a:rPr lang="en-US" b="1" dirty="0"/>
              <a:t>Merkava IV tank.</a:t>
            </a:r>
          </a:p>
        </p:txBody>
      </p:sp>
    </p:spTree>
    <p:extLst>
      <p:ext uri="{BB962C8B-B14F-4D97-AF65-F5344CB8AC3E}">
        <p14:creationId xmlns:p14="http://schemas.microsoft.com/office/powerpoint/2010/main" val="163193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693D9-06E2-422B-9FDA-C0A3F93EA76D}"/>
              </a:ext>
            </a:extLst>
          </p:cNvPr>
          <p:cNvSpPr txBox="1"/>
          <p:nvPr/>
        </p:nvSpPr>
        <p:spPr>
          <a:xfrm>
            <a:off x="4953700" y="0"/>
            <a:ext cx="2284600" cy="584775"/>
          </a:xfrm>
          <a:prstGeom prst="rect">
            <a:avLst/>
          </a:prstGeom>
          <a:noFill/>
        </p:spPr>
        <p:txBody>
          <a:bodyPr wrap="none" rtlCol="0">
            <a:spAutoFit/>
          </a:bodyPr>
          <a:lstStyle/>
          <a:p>
            <a:r>
              <a:rPr lang="en-US" sz="3200" b="1" u="sng" dirty="0"/>
              <a:t>DISCLAIMER</a:t>
            </a:r>
          </a:p>
        </p:txBody>
      </p:sp>
      <p:sp>
        <p:nvSpPr>
          <p:cNvPr id="5" name="TextBox 4">
            <a:extLst>
              <a:ext uri="{FF2B5EF4-FFF2-40B4-BE49-F238E27FC236}">
                <a16:creationId xmlns:a16="http://schemas.microsoft.com/office/drawing/2014/main" id="{A70DFAAB-1D09-4207-8C65-AC570168376C}"/>
              </a:ext>
            </a:extLst>
          </p:cNvPr>
          <p:cNvSpPr txBox="1"/>
          <p:nvPr/>
        </p:nvSpPr>
        <p:spPr>
          <a:xfrm>
            <a:off x="0" y="1107290"/>
            <a:ext cx="12192000" cy="5016758"/>
          </a:xfrm>
          <a:prstGeom prst="rect">
            <a:avLst/>
          </a:prstGeom>
          <a:noFill/>
        </p:spPr>
        <p:txBody>
          <a:bodyPr wrap="square" rtlCol="0">
            <a:spAutoFit/>
          </a:bodyPr>
          <a:lstStyle/>
          <a:p>
            <a:r>
              <a:rPr lang="en-US" sz="1600" dirty="0"/>
              <a:t>This briefing is a </a:t>
            </a:r>
            <a:r>
              <a:rPr lang="en-US" sz="1600" u="sng" dirty="0"/>
              <a:t>voluntary</a:t>
            </a:r>
            <a:r>
              <a:rPr lang="en-US" sz="1600" dirty="0"/>
              <a:t> effort with the goal of increasing friends and fans of the Trevor Dupuy Institute (TDI) quickly leading to a major resurrection of this national asset.   </a:t>
            </a:r>
          </a:p>
          <a:p>
            <a:endParaRPr lang="en-US" sz="800" dirty="0"/>
          </a:p>
          <a:p>
            <a:r>
              <a:rPr lang="en-US" sz="1600" dirty="0"/>
              <a:t>This is not intended to be an advanced briefing for instructors of deterministic modeling as a component of operational research. It is intended to rapidly elevate professionals new or non-fluent to deterministic modeling on the value of what TDI has done, and can do in the future.</a:t>
            </a:r>
          </a:p>
          <a:p>
            <a:endParaRPr lang="en-US" sz="800" dirty="0"/>
          </a:p>
          <a:p>
            <a:r>
              <a:rPr lang="en-US" sz="1600" dirty="0"/>
              <a:t>It does not represent any adopted position or intent of the TDI nor is intended to present itself as doing so.  </a:t>
            </a:r>
          </a:p>
          <a:p>
            <a:endParaRPr lang="en-US" sz="800" dirty="0"/>
          </a:p>
          <a:p>
            <a:r>
              <a:rPr lang="en-US" sz="1600" dirty="0"/>
              <a:t>This briefing is intended to provide an “out of box” perspective on TDI to it’s current principal safekeeper, Christopher Lawrence.     Also safekeeping TDI are Arnold Dupuy and Ernie Blair, both SME’s in QJM/TNDM and both very experienced with the founder Colonel Trevor Dupuy.  </a:t>
            </a:r>
          </a:p>
          <a:p>
            <a:endParaRPr lang="en-US" sz="800" dirty="0"/>
          </a:p>
          <a:p>
            <a:r>
              <a:rPr lang="en-US" sz="1600" dirty="0"/>
              <a:t>TDI is a NATIONAL ASSET, and it needs to be PERMANENTLY IN EXISTENCE, in my strongest opinion.  I’m just not Bill Gates or it would already have happened.</a:t>
            </a:r>
          </a:p>
          <a:p>
            <a:endParaRPr lang="en-US" sz="800" dirty="0"/>
          </a:p>
          <a:p>
            <a:endParaRPr lang="en-US" sz="800" dirty="0"/>
          </a:p>
          <a:p>
            <a:r>
              <a:rPr lang="en-US" sz="1600" i="1" u="sng" dirty="0"/>
              <a:t>This document is not formally sanctioned nor approved by the Trevor Dupuy Institute in any way.</a:t>
            </a:r>
            <a:r>
              <a:rPr lang="en-US" sz="1600" dirty="0"/>
              <a:t>  It has been fully shared with them, in both draft and final version, but it is completely independent of them in all ways DELIBERATELY.     It is however developed to assist Christopher A. Lawrence in visioning a possible resurrection of the Trevor Dupuy Institute.    </a:t>
            </a:r>
          </a:p>
          <a:p>
            <a:endParaRPr lang="en-US" sz="1600" dirty="0"/>
          </a:p>
          <a:p>
            <a:endParaRPr lang="en-US" sz="1600" dirty="0"/>
          </a:p>
          <a:p>
            <a:pPr algn="ctr"/>
            <a:r>
              <a:rPr lang="en-US" sz="1600" b="1" u="sng" dirty="0"/>
              <a:t>Any errors or omissions in this briefing are completely mine.  </a:t>
            </a:r>
          </a:p>
          <a:p>
            <a:endParaRPr lang="en-US" sz="1600" dirty="0"/>
          </a:p>
          <a:p>
            <a:endParaRPr lang="en-US" sz="1600" dirty="0"/>
          </a:p>
        </p:txBody>
      </p:sp>
    </p:spTree>
    <p:extLst>
      <p:ext uri="{BB962C8B-B14F-4D97-AF65-F5344CB8AC3E}">
        <p14:creationId xmlns:p14="http://schemas.microsoft.com/office/powerpoint/2010/main" val="218351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2FBF88-7B6F-4F95-BED7-64E8F9F0160F}"/>
              </a:ext>
            </a:extLst>
          </p:cNvPr>
          <p:cNvSpPr txBox="1"/>
          <p:nvPr/>
        </p:nvSpPr>
        <p:spPr>
          <a:xfrm>
            <a:off x="3432260" y="25360"/>
            <a:ext cx="4661661" cy="584775"/>
          </a:xfrm>
          <a:prstGeom prst="rect">
            <a:avLst/>
          </a:prstGeom>
          <a:noFill/>
        </p:spPr>
        <p:txBody>
          <a:bodyPr wrap="none" rtlCol="0">
            <a:spAutoFit/>
          </a:bodyPr>
          <a:lstStyle/>
          <a:p>
            <a:r>
              <a:rPr lang="en-US" sz="3200" b="1" u="sng" dirty="0"/>
              <a:t>CONCLUSION ADDENDUM</a:t>
            </a:r>
          </a:p>
        </p:txBody>
      </p:sp>
      <p:sp>
        <p:nvSpPr>
          <p:cNvPr id="5" name="TextBox 4">
            <a:extLst>
              <a:ext uri="{FF2B5EF4-FFF2-40B4-BE49-F238E27FC236}">
                <a16:creationId xmlns:a16="http://schemas.microsoft.com/office/drawing/2014/main" id="{9FBFC71E-122D-4A91-B131-5DD9AA720979}"/>
              </a:ext>
            </a:extLst>
          </p:cNvPr>
          <p:cNvSpPr txBox="1"/>
          <p:nvPr/>
        </p:nvSpPr>
        <p:spPr>
          <a:xfrm>
            <a:off x="68933" y="738664"/>
            <a:ext cx="11872096" cy="1569660"/>
          </a:xfrm>
          <a:prstGeom prst="rect">
            <a:avLst/>
          </a:prstGeom>
          <a:noFill/>
        </p:spPr>
        <p:txBody>
          <a:bodyPr wrap="none" rtlCol="0">
            <a:spAutoFit/>
          </a:bodyPr>
          <a:lstStyle/>
          <a:p>
            <a:r>
              <a:rPr lang="en-US" sz="2400" b="1" u="sng" dirty="0"/>
              <a:t>“INCREASE PROFESSIONAL WRITING AND READING”</a:t>
            </a:r>
            <a:r>
              <a:rPr lang="en-US" sz="2400" b="1" dirty="0"/>
              <a:t> within DOD allowing increased </a:t>
            </a:r>
          </a:p>
          <a:p>
            <a:r>
              <a:rPr lang="en-US" sz="2400" b="1" dirty="0"/>
              <a:t>opportunities for Officers and NCO’s to publish and be introduced to higher level strategy at</a:t>
            </a:r>
          </a:p>
          <a:p>
            <a:r>
              <a:rPr lang="en-US" sz="2400" b="1" dirty="0"/>
              <a:t>early career developmental levels enriching full careers and enhancing PME (Professional </a:t>
            </a:r>
          </a:p>
          <a:p>
            <a:r>
              <a:rPr lang="en-US" sz="2400" b="1" dirty="0"/>
              <a:t>Military Education) systems in place.   FILL THE GAPS in PME, by design and deliberately.    </a:t>
            </a:r>
            <a:endParaRPr lang="en-US" b="1" dirty="0"/>
          </a:p>
        </p:txBody>
      </p:sp>
    </p:spTree>
    <p:extLst>
      <p:ext uri="{BB962C8B-B14F-4D97-AF65-F5344CB8AC3E}">
        <p14:creationId xmlns:p14="http://schemas.microsoft.com/office/powerpoint/2010/main" val="76351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Strategy: A Primer">
            <a:extLst>
              <a:ext uri="{FF2B5EF4-FFF2-40B4-BE49-F238E27FC236}">
                <a16:creationId xmlns:a16="http://schemas.microsoft.com/office/drawing/2014/main" id="{6917F630-0B4C-4CD3-9F58-5FA027FBE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5" y="1"/>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FCB813-43A2-4B71-9804-EA488EEC905B}"/>
              </a:ext>
            </a:extLst>
          </p:cNvPr>
          <p:cNvSpPr txBox="1"/>
          <p:nvPr/>
        </p:nvSpPr>
        <p:spPr>
          <a:xfrm>
            <a:off x="5290132" y="2835265"/>
            <a:ext cx="6521785" cy="3416320"/>
          </a:xfrm>
          <a:prstGeom prst="rect">
            <a:avLst/>
          </a:prstGeom>
          <a:noFill/>
          <a:ln>
            <a:solidFill>
              <a:schemeClr val="tx1"/>
            </a:solidFill>
          </a:ln>
        </p:spPr>
        <p:txBody>
          <a:bodyPr wrap="none" rtlCol="0">
            <a:spAutoFit/>
          </a:bodyPr>
          <a:lstStyle/>
          <a:p>
            <a:pPr algn="ctr"/>
            <a:r>
              <a:rPr lang="en-US" sz="3600" b="1" dirty="0"/>
              <a:t>DR. BOB HUMBEL </a:t>
            </a:r>
          </a:p>
          <a:p>
            <a:pPr algn="ctr"/>
            <a:r>
              <a:rPr lang="en-US" sz="3600" b="1" dirty="0"/>
              <a:t>DR. DEAN HARTLEY</a:t>
            </a:r>
          </a:p>
          <a:p>
            <a:pPr algn="ctr"/>
            <a:endParaRPr lang="en-US" sz="3600" b="1" dirty="0"/>
          </a:p>
          <a:p>
            <a:pPr algn="ctr"/>
            <a:r>
              <a:rPr lang="en-US" sz="3600" b="1" dirty="0"/>
              <a:t>MORS BOARD MEMBERS</a:t>
            </a:r>
          </a:p>
          <a:p>
            <a:pPr algn="ctr"/>
            <a:br>
              <a:rPr lang="en-US" sz="3600" b="1" dirty="0"/>
            </a:br>
            <a:r>
              <a:rPr lang="en-US" sz="3600" b="1" dirty="0"/>
              <a:t>(FUTURE DLI BOARD MEMBERS?)</a:t>
            </a:r>
          </a:p>
        </p:txBody>
      </p:sp>
      <p:sp>
        <p:nvSpPr>
          <p:cNvPr id="2" name="TextBox 1">
            <a:extLst>
              <a:ext uri="{FF2B5EF4-FFF2-40B4-BE49-F238E27FC236}">
                <a16:creationId xmlns:a16="http://schemas.microsoft.com/office/drawing/2014/main" id="{36E4C8C4-A38F-B65E-1ADF-296021A88FFB}"/>
              </a:ext>
            </a:extLst>
          </p:cNvPr>
          <p:cNvSpPr txBox="1"/>
          <p:nvPr/>
        </p:nvSpPr>
        <p:spPr>
          <a:xfrm>
            <a:off x="5684790" y="171450"/>
            <a:ext cx="5732467" cy="584775"/>
          </a:xfrm>
          <a:prstGeom prst="rect">
            <a:avLst/>
          </a:prstGeom>
          <a:noFill/>
        </p:spPr>
        <p:txBody>
          <a:bodyPr wrap="none" rtlCol="0">
            <a:spAutoFit/>
          </a:bodyPr>
          <a:lstStyle/>
          <a:p>
            <a:r>
              <a:rPr lang="en-US" sz="3200" b="1" u="sng" dirty="0"/>
              <a:t>EXAMPLE: TARGET TDI RECRUITS</a:t>
            </a:r>
          </a:p>
        </p:txBody>
      </p:sp>
    </p:spTree>
    <p:extLst>
      <p:ext uri="{BB962C8B-B14F-4D97-AF65-F5344CB8AC3E}">
        <p14:creationId xmlns:p14="http://schemas.microsoft.com/office/powerpoint/2010/main" val="3168698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596FC69-A4DE-42F5-BF2F-4216629F3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53" y="1"/>
            <a:ext cx="4439175" cy="687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BA6F42-51C3-4B01-90B7-0A2552A9759F}"/>
              </a:ext>
            </a:extLst>
          </p:cNvPr>
          <p:cNvSpPr txBox="1"/>
          <p:nvPr/>
        </p:nvSpPr>
        <p:spPr>
          <a:xfrm>
            <a:off x="4755541" y="1246410"/>
            <a:ext cx="7436459" cy="5201424"/>
          </a:xfrm>
          <a:prstGeom prst="rect">
            <a:avLst/>
          </a:prstGeom>
          <a:noFill/>
        </p:spPr>
        <p:txBody>
          <a:bodyPr wrap="none" rtlCol="0">
            <a:spAutoFit/>
          </a:bodyPr>
          <a:lstStyle/>
          <a:p>
            <a:r>
              <a:rPr lang="en-US" b="1" dirty="0"/>
              <a:t>THE USE OF OPERATIONAL RESEARCH BY SCIENTISTS IN WW2 HELPED</a:t>
            </a:r>
          </a:p>
          <a:p>
            <a:r>
              <a:rPr lang="en-US" b="1" dirty="0"/>
              <a:t>DEFEAT U-BOATS, WITHOUT WHICH WE WOULD HAVE LOST WW2.</a:t>
            </a:r>
          </a:p>
          <a:p>
            <a:endParaRPr lang="en-US" b="1" dirty="0"/>
          </a:p>
          <a:p>
            <a:r>
              <a:rPr lang="en-US" b="1" dirty="0"/>
              <a:t>LOGISTICS WINS WARS.  SHIPS MOVED LOGISTICS. </a:t>
            </a:r>
          </a:p>
          <a:p>
            <a:endParaRPr lang="en-US" b="1" dirty="0"/>
          </a:p>
          <a:p>
            <a:r>
              <a:rPr lang="en-US" b="1" dirty="0"/>
              <a:t>THIS WAS BOOK CAPTURES ONE OF THE VERY FIRST DOCUMENTED </a:t>
            </a:r>
          </a:p>
          <a:p>
            <a:r>
              <a:rPr lang="en-US" b="1" dirty="0"/>
              <a:t>USES OF OPERATIONAL RESEARCH BEING INTEGRATED INTO MILITARY</a:t>
            </a:r>
          </a:p>
          <a:p>
            <a:r>
              <a:rPr lang="en-US" b="1" dirty="0"/>
              <a:t>DECISION MAKING –  WITH SPECTACULAR RESULTS.</a:t>
            </a:r>
          </a:p>
          <a:p>
            <a:endParaRPr lang="en-US" b="1" dirty="0"/>
          </a:p>
          <a:p>
            <a:r>
              <a:rPr lang="en-US" b="1" dirty="0"/>
              <a:t>THE DUPUY INSTITUTE IS AN INDEPENDENT OPERATIONAL RESEARCH</a:t>
            </a:r>
          </a:p>
          <a:p>
            <a:r>
              <a:rPr lang="en-US" b="1" dirty="0"/>
              <a:t>ORGANIZATION WITH A LEGACY THAT UNQUESTIONABLY QUALIFIES IT AS A </a:t>
            </a:r>
          </a:p>
          <a:p>
            <a:r>
              <a:rPr lang="en-US" b="1" dirty="0"/>
              <a:t>NATIONAL RESOURCE ABLE TO REPLICATE THIS WAR WINNING RESEARCH</a:t>
            </a:r>
          </a:p>
          <a:p>
            <a:r>
              <a:rPr lang="en-US" b="1" dirty="0"/>
              <a:t>IN THE FUTURE.</a:t>
            </a:r>
          </a:p>
          <a:p>
            <a:endParaRPr lang="en-US" b="1" dirty="0"/>
          </a:p>
          <a:p>
            <a:r>
              <a:rPr lang="en-US" sz="2000" b="1" u="sng" dirty="0">
                <a:highlight>
                  <a:srgbClr val="FFFF00"/>
                </a:highlight>
              </a:rPr>
              <a:t>THE FUTURE OF THE DUPUY INSTITUTE MUST BE PRESERVED.</a:t>
            </a:r>
          </a:p>
          <a:p>
            <a:endParaRPr lang="en-US" sz="2000" b="1" u="sng" dirty="0">
              <a:highlight>
                <a:srgbClr val="FFFF00"/>
              </a:highlight>
            </a:endParaRPr>
          </a:p>
          <a:p>
            <a:r>
              <a:rPr lang="en-US" sz="2000" b="1" u="sng" dirty="0">
                <a:highlight>
                  <a:srgbClr val="FFFF00"/>
                </a:highlight>
              </a:rPr>
              <a:t>IT IS NOT ONLY A NATIONAL TREASURE DURING PEACETIME, BUT</a:t>
            </a:r>
          </a:p>
          <a:p>
            <a:r>
              <a:rPr lang="en-US" sz="2000" b="1" u="sng" dirty="0">
                <a:highlight>
                  <a:srgbClr val="FFFF00"/>
                </a:highlight>
              </a:rPr>
              <a:t>CAN BE DURING FUTURE PERIODS OF WARFARE.</a:t>
            </a:r>
          </a:p>
        </p:txBody>
      </p:sp>
      <p:sp>
        <p:nvSpPr>
          <p:cNvPr id="5" name="Rectangle 4">
            <a:extLst>
              <a:ext uri="{FF2B5EF4-FFF2-40B4-BE49-F238E27FC236}">
                <a16:creationId xmlns:a16="http://schemas.microsoft.com/office/drawing/2014/main" id="{8263A762-BDA2-45F9-B0F3-22CC77D634AB}"/>
              </a:ext>
            </a:extLst>
          </p:cNvPr>
          <p:cNvSpPr/>
          <p:nvPr/>
        </p:nvSpPr>
        <p:spPr>
          <a:xfrm>
            <a:off x="6255857" y="87000"/>
            <a:ext cx="3949864" cy="646331"/>
          </a:xfrm>
          <a:prstGeom prst="rect">
            <a:avLst/>
          </a:prstGeom>
        </p:spPr>
        <p:txBody>
          <a:bodyPr wrap="none">
            <a:spAutoFit/>
          </a:bodyPr>
          <a:lstStyle/>
          <a:p>
            <a:r>
              <a:rPr lang="en-US" sz="3600" b="1" u="sng" dirty="0"/>
              <a:t>FINAL CONCLUSION</a:t>
            </a:r>
            <a:endParaRPr lang="en-US" sz="3600" dirty="0"/>
          </a:p>
        </p:txBody>
      </p:sp>
    </p:spTree>
    <p:extLst>
      <p:ext uri="{BB962C8B-B14F-4D97-AF65-F5344CB8AC3E}">
        <p14:creationId xmlns:p14="http://schemas.microsoft.com/office/powerpoint/2010/main" val="311901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EE1F98-3056-439E-8D4E-618096BF3397}"/>
              </a:ext>
            </a:extLst>
          </p:cNvPr>
          <p:cNvSpPr/>
          <p:nvPr/>
        </p:nvSpPr>
        <p:spPr>
          <a:xfrm>
            <a:off x="0" y="0"/>
            <a:ext cx="12192000" cy="6771084"/>
          </a:xfrm>
          <a:prstGeom prst="rect">
            <a:avLst/>
          </a:prstGeom>
        </p:spPr>
        <p:txBody>
          <a:bodyPr wrap="square">
            <a:spAutoFit/>
          </a:bodyPr>
          <a:lstStyle/>
          <a:p>
            <a:r>
              <a:rPr lang="en-US" dirty="0"/>
              <a:t>My reason for becoming an advocate for TDI include:</a:t>
            </a:r>
          </a:p>
          <a:p>
            <a:endParaRPr lang="en-US" dirty="0"/>
          </a:p>
          <a:p>
            <a:pPr marL="342900" indent="-342900">
              <a:buAutoNum type="arabicPeriod"/>
            </a:pPr>
            <a:r>
              <a:rPr lang="en-US" dirty="0"/>
              <a:t>I co-own a weapons company called Combat Weapons Development, have co-patented as the primary inventor the</a:t>
            </a:r>
          </a:p>
          <a:p>
            <a:r>
              <a:rPr lang="en-US" dirty="0"/>
              <a:t>most brutal conventional weapon ever to be issued to an American warrior in the history of human warfare.  </a:t>
            </a:r>
          </a:p>
          <a:p>
            <a:endParaRPr lang="en-US" dirty="0"/>
          </a:p>
          <a:p>
            <a:r>
              <a:rPr lang="en-US" dirty="0"/>
              <a:t>2.   In doing National Science Foundation I-CORPS methodology research to justify this weapon, I found the Theoretical Weapons Lethality Indices  (TLI) subcomponent of TNDM (formerly QJM) to be a </a:t>
            </a:r>
            <a:r>
              <a:rPr lang="en-US" b="1" dirty="0"/>
              <a:t>PRICELESS TOOL </a:t>
            </a:r>
            <a:r>
              <a:rPr lang="en-US" dirty="0"/>
              <a:t>with which to calculate the lethality of my system in comparison to other contemporary weapons, without which my understanding of my own invention would be incomplete.  </a:t>
            </a:r>
          </a:p>
          <a:p>
            <a:endParaRPr lang="en-US" dirty="0"/>
          </a:p>
          <a:p>
            <a:r>
              <a:rPr lang="en-US" dirty="0"/>
              <a:t>3. The fact that this tool is </a:t>
            </a:r>
            <a:r>
              <a:rPr lang="en-US" b="1" dirty="0"/>
              <a:t>UNCLASSIFIED, BATTLE TESTED, </a:t>
            </a:r>
            <a:r>
              <a:rPr lang="en-US" dirty="0"/>
              <a:t>and </a:t>
            </a:r>
            <a:r>
              <a:rPr lang="en-US" b="1" dirty="0"/>
              <a:t>EXTERNALLY VETTED </a:t>
            </a:r>
            <a:r>
              <a:rPr lang="en-US" dirty="0"/>
              <a:t>by the Naval Postgraduate School and USMC Command and General Staff College (among others), make it a </a:t>
            </a:r>
            <a:r>
              <a:rPr lang="en-US" b="1" dirty="0"/>
              <a:t>PRICELESS ASSET </a:t>
            </a:r>
            <a:r>
              <a:rPr lang="en-US" dirty="0"/>
              <a:t>to my company and company mission.    </a:t>
            </a:r>
          </a:p>
          <a:p>
            <a:endParaRPr lang="en-US" dirty="0"/>
          </a:p>
          <a:p>
            <a:r>
              <a:rPr lang="en-US" dirty="0"/>
              <a:t>4. The QJM/TNDM SYSTEM under which TLI exists, is also a PRICELESS ASSET but is currently outside the scope of my company mission.   We are not doing deterministic battle evaluations.   However, in my extensive efforts to fully understand the TLI system, I became fully exposed to the AMAZING and PRICELESS QJM/TNDM system.</a:t>
            </a:r>
          </a:p>
          <a:p>
            <a:endParaRPr lang="en-US" dirty="0"/>
          </a:p>
          <a:p>
            <a:r>
              <a:rPr lang="en-US" dirty="0"/>
              <a:t>5. I strongly believe that the QJM/TNDM system is a </a:t>
            </a:r>
            <a:r>
              <a:rPr lang="en-US" b="1" u="sng" dirty="0"/>
              <a:t>PRICELESS </a:t>
            </a:r>
            <a:r>
              <a:rPr lang="en-US" sz="2000" b="1" u="sng" dirty="0"/>
              <a:t>UNCLASSIFIED NATIONAL ASSET </a:t>
            </a:r>
            <a:r>
              <a:rPr lang="en-US" dirty="0"/>
              <a:t>that </a:t>
            </a:r>
            <a:r>
              <a:rPr lang="en-US" sz="2000" b="1" i="1" u="sng" dirty="0"/>
              <a:t>must</a:t>
            </a:r>
            <a:r>
              <a:rPr lang="en-US" dirty="0"/>
              <a:t> be resurrected/modernized fully for the next 100 years or more.</a:t>
            </a:r>
          </a:p>
          <a:p>
            <a:endParaRPr lang="en-US" dirty="0"/>
          </a:p>
          <a:p>
            <a:r>
              <a:rPr lang="en-US" dirty="0"/>
              <a:t>6. The current masters and keepers of TDI, Christopher Lawrence and Professor Arnold Dupuy, are truly superb professionals who have retained the methodology and are able to pass it on to their successors.    Their key supporters include Ernie Blair, a retired USAF civilian with an amazing research and operational research inclusive career within the Air Force, who had direct relations and experiences with Trevor Dupuy professionally.     If there is any good in this briefing, these 3 are primary key to that good.</a:t>
            </a:r>
          </a:p>
        </p:txBody>
      </p:sp>
    </p:spTree>
    <p:extLst>
      <p:ext uri="{BB962C8B-B14F-4D97-AF65-F5344CB8AC3E}">
        <p14:creationId xmlns:p14="http://schemas.microsoft.com/office/powerpoint/2010/main" val="63294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643EE4-9A11-4E71-8B8A-224642D5FA82}"/>
              </a:ext>
            </a:extLst>
          </p:cNvPr>
          <p:cNvSpPr txBox="1"/>
          <p:nvPr/>
        </p:nvSpPr>
        <p:spPr>
          <a:xfrm>
            <a:off x="2441570" y="2821318"/>
            <a:ext cx="7308860" cy="954107"/>
          </a:xfrm>
          <a:prstGeom prst="rect">
            <a:avLst/>
          </a:prstGeom>
          <a:noFill/>
        </p:spPr>
        <p:txBody>
          <a:bodyPr wrap="none" rtlCol="0">
            <a:spAutoFit/>
          </a:bodyPr>
          <a:lstStyle/>
          <a:p>
            <a:r>
              <a:rPr lang="en-US" sz="2800" b="1" dirty="0"/>
              <a:t>NOW LET ME SHOW YOU WHY I FEEL THIS WAY, </a:t>
            </a:r>
          </a:p>
          <a:p>
            <a:r>
              <a:rPr lang="en-US" sz="2800" b="1" dirty="0"/>
              <a:t>AND WHAT I BELIEVE SOLUTIONS MIGHT BE</a:t>
            </a:r>
          </a:p>
        </p:txBody>
      </p:sp>
    </p:spTree>
    <p:extLst>
      <p:ext uri="{BB962C8B-B14F-4D97-AF65-F5344CB8AC3E}">
        <p14:creationId xmlns:p14="http://schemas.microsoft.com/office/powerpoint/2010/main" val="150608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38565E-D620-4F66-97C9-F3D941648B72}"/>
              </a:ext>
            </a:extLst>
          </p:cNvPr>
          <p:cNvSpPr txBox="1"/>
          <p:nvPr/>
        </p:nvSpPr>
        <p:spPr>
          <a:xfrm>
            <a:off x="5127529" y="2875002"/>
            <a:ext cx="1936941" cy="1107996"/>
          </a:xfrm>
          <a:prstGeom prst="rect">
            <a:avLst/>
          </a:prstGeom>
          <a:noFill/>
        </p:spPr>
        <p:txBody>
          <a:bodyPr wrap="none" rtlCol="0">
            <a:spAutoFit/>
          </a:bodyPr>
          <a:lstStyle/>
          <a:p>
            <a:r>
              <a:rPr lang="en-US" sz="6600" b="1" dirty="0"/>
              <a:t>BLUF</a:t>
            </a:r>
          </a:p>
        </p:txBody>
      </p:sp>
    </p:spTree>
    <p:extLst>
      <p:ext uri="{BB962C8B-B14F-4D97-AF65-F5344CB8AC3E}">
        <p14:creationId xmlns:p14="http://schemas.microsoft.com/office/powerpoint/2010/main" val="3155168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13568</Words>
  <Application>Microsoft Office PowerPoint</Application>
  <PresentationFormat>Widescreen</PresentationFormat>
  <Paragraphs>1153</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OPTIONAL CONSIDERATION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Follansbee</dc:creator>
  <cp:lastModifiedBy>Chris Lawrence</cp:lastModifiedBy>
  <cp:revision>200</cp:revision>
  <cp:lastPrinted>2021-03-04T00:44:10Z</cp:lastPrinted>
  <dcterms:created xsi:type="dcterms:W3CDTF">2020-09-21T02:20:22Z</dcterms:created>
  <dcterms:modified xsi:type="dcterms:W3CDTF">2022-11-17T23:50:17Z</dcterms:modified>
</cp:coreProperties>
</file>