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1" r:id="rId2"/>
    <p:sldId id="262" r:id="rId3"/>
    <p:sldId id="263" r:id="rId4"/>
    <p:sldId id="264" r:id="rId5"/>
    <p:sldId id="265" r:id="rId6"/>
    <p:sldId id="266"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3" autoAdjust="0"/>
    <p:restoredTop sz="94660"/>
  </p:normalViewPr>
  <p:slideViewPr>
    <p:cSldViewPr snapToGrid="0">
      <p:cViewPr varScale="1">
        <p:scale>
          <a:sx n="114" d="100"/>
          <a:sy n="114" d="100"/>
        </p:scale>
        <p:origin x="18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7C4645-6284-4792-A367-8C68FDDE8F2F}" type="datetimeFigureOut">
              <a:rPr lang="en-US" smtClean="0"/>
              <a:t>9/20/2022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95541-D74A-47BF-9331-85686C66A12E}" type="slidenum">
              <a:rPr lang="en-US" smtClean="0"/>
              <a:t>‹#›</a:t>
            </a:fld>
            <a:endParaRPr lang="en-US"/>
          </a:p>
        </p:txBody>
      </p:sp>
    </p:spTree>
    <p:extLst>
      <p:ext uri="{BB962C8B-B14F-4D97-AF65-F5344CB8AC3E}">
        <p14:creationId xmlns:p14="http://schemas.microsoft.com/office/powerpoint/2010/main" val="63755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1">
            <a:extLst>
              <a:ext uri="{FF2B5EF4-FFF2-40B4-BE49-F238E27FC236}">
                <a16:creationId xmlns:a16="http://schemas.microsoft.com/office/drawing/2014/main" id="{E866240A-0EB1-CFA3-1BC6-C87E5EE44776}"/>
              </a:ext>
            </a:extLst>
          </p:cNvPr>
          <p:cNvSpPr>
            <a:spLocks noGrp="1" noChangeArrowheads="1"/>
          </p:cNvSpPr>
          <p:nvPr>
            <p:ph type="dt" idx="1"/>
          </p:nvPr>
        </p:nvSpPr>
        <p:spPr>
          <a:ln/>
        </p:spPr>
        <p:txBody>
          <a:bodyPr/>
          <a:lstStyle/>
          <a:p>
            <a:pPr marL="0" marR="0" lvl="0" indent="0" algn="r" defTabSz="938213" rtl="0" eaLnBrk="0" fontAlgn="base" latinLnBrk="0" hangingPunct="0">
              <a:lnSpc>
                <a:spcPct val="100000"/>
              </a:lnSpc>
              <a:spcBef>
                <a:spcPct val="0"/>
              </a:spcBef>
              <a:spcAft>
                <a:spcPct val="0"/>
              </a:spcAft>
              <a:buClrTx/>
              <a:buSzTx/>
              <a:buFontTx/>
              <a:buNone/>
              <a:tabLst/>
              <a:defRPr/>
            </a:pPr>
            <a:fld id="{88BCD0D2-6878-48D5-BA90-21F49037A8E6}" type="datetime1">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8213" rtl="0" eaLnBrk="0" fontAlgn="base" latinLnBrk="0" hangingPunct="0">
                <a:lnSpc>
                  <a:spcPct val="100000"/>
                </a:lnSpc>
                <a:spcBef>
                  <a:spcPct val="0"/>
                </a:spcBef>
                <a:spcAft>
                  <a:spcPct val="0"/>
                </a:spcAft>
                <a:buClrTx/>
                <a:buSzTx/>
                <a:buFontTx/>
                <a:buNone/>
                <a:tabLst/>
                <a:defRPr/>
              </a:pPr>
              <a:t>9/20/2022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 name="Rectangle 13">
            <a:extLst>
              <a:ext uri="{FF2B5EF4-FFF2-40B4-BE49-F238E27FC236}">
                <a16:creationId xmlns:a16="http://schemas.microsoft.com/office/drawing/2014/main" id="{B3246664-0897-6A47-79CD-0DE1995FDF51}"/>
              </a:ext>
            </a:extLst>
          </p:cNvPr>
          <p:cNvSpPr>
            <a:spLocks noGrp="1" noChangeArrowheads="1"/>
          </p:cNvSpPr>
          <p:nvPr>
            <p:ph type="sldNum" sz="quarter" idx="5"/>
          </p:nvPr>
        </p:nvSpPr>
        <p:spPr>
          <a:ln/>
        </p:spPr>
        <p:txBody>
          <a:bodyPr/>
          <a:lstStyle/>
          <a:p>
            <a:pPr marL="0" marR="0" lvl="0" indent="0" algn="r" defTabSz="938213" rtl="0" eaLnBrk="0" fontAlgn="base" latinLnBrk="0" hangingPunct="0">
              <a:lnSpc>
                <a:spcPct val="100000"/>
              </a:lnSpc>
              <a:spcBef>
                <a:spcPct val="0"/>
              </a:spcBef>
              <a:spcAft>
                <a:spcPct val="0"/>
              </a:spcAft>
              <a:buClrTx/>
              <a:buSzTx/>
              <a:buFontTx/>
              <a:buNone/>
              <a:tabLst/>
              <a:defRPr/>
            </a:pPr>
            <a:fld id="{B03A7F1A-96CF-4BE8-A112-23DD52A9123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8213"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7410" name="Rectangle 2">
            <a:extLst>
              <a:ext uri="{FF2B5EF4-FFF2-40B4-BE49-F238E27FC236}">
                <a16:creationId xmlns:a16="http://schemas.microsoft.com/office/drawing/2014/main" id="{FC347BC2-D523-FEDE-7827-F73174FD8F74}"/>
              </a:ext>
            </a:extLst>
          </p:cNvPr>
          <p:cNvSpPr>
            <a:spLocks noGrp="1" noRot="1" noChangeAspect="1" noChangeArrowheads="1"/>
          </p:cNvSpPr>
          <p:nvPr>
            <p:ph type="sldImg"/>
          </p:nvPr>
        </p:nvSpPr>
        <p:spPr>
          <a:ln/>
        </p:spPr>
      </p:sp>
      <p:sp>
        <p:nvSpPr>
          <p:cNvPr id="17411" name="Rectangle 3">
            <a:extLst>
              <a:ext uri="{FF2B5EF4-FFF2-40B4-BE49-F238E27FC236}">
                <a16:creationId xmlns:a16="http://schemas.microsoft.com/office/drawing/2014/main" id="{A8D27ADA-4516-0D02-CA85-2AE06991DAA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61790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1">
            <a:extLst>
              <a:ext uri="{FF2B5EF4-FFF2-40B4-BE49-F238E27FC236}">
                <a16:creationId xmlns:a16="http://schemas.microsoft.com/office/drawing/2014/main" id="{E866240A-0EB1-CFA3-1BC6-C87E5EE44776}"/>
              </a:ext>
            </a:extLst>
          </p:cNvPr>
          <p:cNvSpPr>
            <a:spLocks noGrp="1" noChangeArrowheads="1"/>
          </p:cNvSpPr>
          <p:nvPr>
            <p:ph type="dt" idx="1"/>
          </p:nvPr>
        </p:nvSpPr>
        <p:spPr>
          <a:ln/>
        </p:spPr>
        <p:txBody>
          <a:bodyPr/>
          <a:lstStyle/>
          <a:p>
            <a:pPr marL="0" marR="0" lvl="0" indent="0" algn="r" defTabSz="938213" rtl="0" eaLnBrk="0" fontAlgn="base" latinLnBrk="0" hangingPunct="0">
              <a:lnSpc>
                <a:spcPct val="100000"/>
              </a:lnSpc>
              <a:spcBef>
                <a:spcPct val="0"/>
              </a:spcBef>
              <a:spcAft>
                <a:spcPct val="0"/>
              </a:spcAft>
              <a:buClrTx/>
              <a:buSzTx/>
              <a:buFontTx/>
              <a:buNone/>
              <a:tabLst/>
              <a:defRPr/>
            </a:pPr>
            <a:fld id="{88BCD0D2-6878-48D5-BA90-21F49037A8E6}" type="datetime1">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8213" rtl="0" eaLnBrk="0" fontAlgn="base" latinLnBrk="0" hangingPunct="0">
                <a:lnSpc>
                  <a:spcPct val="100000"/>
                </a:lnSpc>
                <a:spcBef>
                  <a:spcPct val="0"/>
                </a:spcBef>
                <a:spcAft>
                  <a:spcPct val="0"/>
                </a:spcAft>
                <a:buClrTx/>
                <a:buSzTx/>
                <a:buFontTx/>
                <a:buNone/>
                <a:tabLst/>
                <a:defRPr/>
              </a:pPr>
              <a:t>9/20/2022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 name="Rectangle 13">
            <a:extLst>
              <a:ext uri="{FF2B5EF4-FFF2-40B4-BE49-F238E27FC236}">
                <a16:creationId xmlns:a16="http://schemas.microsoft.com/office/drawing/2014/main" id="{B3246664-0897-6A47-79CD-0DE1995FDF51}"/>
              </a:ext>
            </a:extLst>
          </p:cNvPr>
          <p:cNvSpPr>
            <a:spLocks noGrp="1" noChangeArrowheads="1"/>
          </p:cNvSpPr>
          <p:nvPr>
            <p:ph type="sldNum" sz="quarter" idx="5"/>
          </p:nvPr>
        </p:nvSpPr>
        <p:spPr>
          <a:ln/>
        </p:spPr>
        <p:txBody>
          <a:bodyPr/>
          <a:lstStyle/>
          <a:p>
            <a:pPr marL="0" marR="0" lvl="0" indent="0" algn="r" defTabSz="938213" rtl="0" eaLnBrk="0" fontAlgn="base" latinLnBrk="0" hangingPunct="0">
              <a:lnSpc>
                <a:spcPct val="100000"/>
              </a:lnSpc>
              <a:spcBef>
                <a:spcPct val="0"/>
              </a:spcBef>
              <a:spcAft>
                <a:spcPct val="0"/>
              </a:spcAft>
              <a:buClrTx/>
              <a:buSzTx/>
              <a:buFontTx/>
              <a:buNone/>
              <a:tabLst/>
              <a:defRPr/>
            </a:pPr>
            <a:fld id="{B03A7F1A-96CF-4BE8-A112-23DD52A9123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8213"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7410" name="Rectangle 2">
            <a:extLst>
              <a:ext uri="{FF2B5EF4-FFF2-40B4-BE49-F238E27FC236}">
                <a16:creationId xmlns:a16="http://schemas.microsoft.com/office/drawing/2014/main" id="{FC347BC2-D523-FEDE-7827-F73174FD8F74}"/>
              </a:ext>
            </a:extLst>
          </p:cNvPr>
          <p:cNvSpPr>
            <a:spLocks noGrp="1" noRot="1" noChangeAspect="1" noChangeArrowheads="1"/>
          </p:cNvSpPr>
          <p:nvPr>
            <p:ph type="sldImg"/>
          </p:nvPr>
        </p:nvSpPr>
        <p:spPr>
          <a:ln/>
        </p:spPr>
      </p:sp>
      <p:sp>
        <p:nvSpPr>
          <p:cNvPr id="17411" name="Rectangle 3">
            <a:extLst>
              <a:ext uri="{FF2B5EF4-FFF2-40B4-BE49-F238E27FC236}">
                <a16:creationId xmlns:a16="http://schemas.microsoft.com/office/drawing/2014/main" id="{A8D27ADA-4516-0D02-CA85-2AE06991DAA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77110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Line 2">
            <a:extLst>
              <a:ext uri="{FF2B5EF4-FFF2-40B4-BE49-F238E27FC236}">
                <a16:creationId xmlns:a16="http://schemas.microsoft.com/office/drawing/2014/main" id="{30CAA4C1-6463-BE09-9DB6-3C4A8BE162A9}"/>
              </a:ext>
            </a:extLst>
          </p:cNvPr>
          <p:cNvSpPr>
            <a:spLocks noChangeShapeType="1"/>
          </p:cNvSpPr>
          <p:nvPr/>
        </p:nvSpPr>
        <p:spPr bwMode="auto">
          <a:xfrm>
            <a:off x="1" y="1708150"/>
            <a:ext cx="12196233"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800"/>
          </a:p>
        </p:txBody>
      </p:sp>
      <p:sp>
        <p:nvSpPr>
          <p:cNvPr id="3075" name="Arc 3">
            <a:extLst>
              <a:ext uri="{FF2B5EF4-FFF2-40B4-BE49-F238E27FC236}">
                <a16:creationId xmlns:a16="http://schemas.microsoft.com/office/drawing/2014/main" id="{D549504E-73DB-B00B-D982-42727D6AC161}"/>
              </a:ext>
            </a:extLst>
          </p:cNvPr>
          <p:cNvSpPr>
            <a:spLocks/>
          </p:cNvSpPr>
          <p:nvPr/>
        </p:nvSpPr>
        <p:spPr bwMode="auto">
          <a:xfrm>
            <a:off x="0" y="842963"/>
            <a:ext cx="38608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800"/>
          </a:p>
        </p:txBody>
      </p:sp>
      <p:sp>
        <p:nvSpPr>
          <p:cNvPr id="3076" name="Rectangle 4">
            <a:extLst>
              <a:ext uri="{FF2B5EF4-FFF2-40B4-BE49-F238E27FC236}">
                <a16:creationId xmlns:a16="http://schemas.microsoft.com/office/drawing/2014/main" id="{F9E4F390-7836-16BB-1D45-22D387F9DB93}"/>
              </a:ext>
            </a:extLst>
          </p:cNvPr>
          <p:cNvSpPr>
            <a:spLocks noGrp="1" noChangeArrowheads="1"/>
          </p:cNvSpPr>
          <p:nvPr>
            <p:ph type="ctrTitle" sz="quarter"/>
          </p:nvPr>
        </p:nvSpPr>
        <p:spPr>
          <a:xfrm>
            <a:off x="3657601" y="427038"/>
            <a:ext cx="8532284" cy="1524000"/>
          </a:xfrm>
        </p:spPr>
        <p:txBody>
          <a:bodyPr anchor="b"/>
          <a:lstStyle>
            <a:lvl1pPr>
              <a:lnSpc>
                <a:spcPct val="80000"/>
              </a:lnSpc>
              <a:defRPr sz="6600"/>
            </a:lvl1pPr>
          </a:lstStyle>
          <a:p>
            <a:pPr lvl="0"/>
            <a:r>
              <a:rPr lang="en-US" altLang="en-US" noProof="0"/>
              <a:t>Click to edit Master title style</a:t>
            </a:r>
          </a:p>
        </p:txBody>
      </p:sp>
      <p:sp>
        <p:nvSpPr>
          <p:cNvPr id="3077" name="Rectangle 5">
            <a:extLst>
              <a:ext uri="{FF2B5EF4-FFF2-40B4-BE49-F238E27FC236}">
                <a16:creationId xmlns:a16="http://schemas.microsoft.com/office/drawing/2014/main" id="{CCF64306-3E91-3C52-0509-8430F15FE965}"/>
              </a:ext>
            </a:extLst>
          </p:cNvPr>
          <p:cNvSpPr>
            <a:spLocks noGrp="1" noChangeArrowheads="1"/>
          </p:cNvSpPr>
          <p:nvPr>
            <p:ph type="subTitle" sz="quarter" idx="1"/>
          </p:nvPr>
        </p:nvSpPr>
        <p:spPr>
          <a:xfrm>
            <a:off x="5588000" y="1752600"/>
            <a:ext cx="6096000" cy="1752600"/>
          </a:xfrm>
        </p:spPr>
        <p:txBody>
          <a:bodyPr/>
          <a:lstStyle>
            <a:lvl1pPr marL="0" indent="0">
              <a:buFont typeface="Monotype Sorts" pitchFamily="2" charset="2"/>
              <a:buNone/>
              <a:defRPr sz="2400"/>
            </a:lvl1pPr>
          </a:lstStyle>
          <a:p>
            <a:pPr lvl="0"/>
            <a:r>
              <a:rPr lang="en-US" altLang="en-US" noProof="0"/>
              <a:t>Click to edit Master subtitle style</a:t>
            </a:r>
          </a:p>
        </p:txBody>
      </p:sp>
      <p:sp>
        <p:nvSpPr>
          <p:cNvPr id="3078" name="Rectangle 6">
            <a:extLst>
              <a:ext uri="{FF2B5EF4-FFF2-40B4-BE49-F238E27FC236}">
                <a16:creationId xmlns:a16="http://schemas.microsoft.com/office/drawing/2014/main" id="{D4FD934D-4964-5834-C17E-3AF5D4A1BC70}"/>
              </a:ext>
            </a:extLst>
          </p:cNvPr>
          <p:cNvSpPr>
            <a:spLocks noGrp="1" noChangeArrowheads="1"/>
          </p:cNvSpPr>
          <p:nvPr>
            <p:ph type="dt" sz="quarter" idx="2"/>
          </p:nvPr>
        </p:nvSpPr>
        <p:spPr/>
        <p:txBody>
          <a:bodyPr/>
          <a:lstStyle>
            <a:lvl1pPr>
              <a:defRPr/>
            </a:lvl1pPr>
          </a:lstStyle>
          <a:p>
            <a:endParaRPr lang="en-US" altLang="en-US"/>
          </a:p>
        </p:txBody>
      </p:sp>
      <p:sp>
        <p:nvSpPr>
          <p:cNvPr id="3079" name="Rectangle 7">
            <a:extLst>
              <a:ext uri="{FF2B5EF4-FFF2-40B4-BE49-F238E27FC236}">
                <a16:creationId xmlns:a16="http://schemas.microsoft.com/office/drawing/2014/main" id="{38D5BFA8-B8D7-7906-BC89-C64260BA3F02}"/>
              </a:ext>
            </a:extLst>
          </p:cNvPr>
          <p:cNvSpPr>
            <a:spLocks noGrp="1" noChangeArrowheads="1"/>
          </p:cNvSpPr>
          <p:nvPr>
            <p:ph type="ftr" sz="quarter" idx="3"/>
          </p:nvPr>
        </p:nvSpPr>
        <p:spPr/>
        <p:txBody>
          <a:bodyPr/>
          <a:lstStyle>
            <a:lvl1pPr>
              <a:defRPr/>
            </a:lvl1pPr>
          </a:lstStyle>
          <a:p>
            <a:endParaRPr lang="en-US" altLang="en-US"/>
          </a:p>
        </p:txBody>
      </p:sp>
      <p:sp>
        <p:nvSpPr>
          <p:cNvPr id="3080" name="Rectangle 8">
            <a:extLst>
              <a:ext uri="{FF2B5EF4-FFF2-40B4-BE49-F238E27FC236}">
                <a16:creationId xmlns:a16="http://schemas.microsoft.com/office/drawing/2014/main" id="{707961D5-4B38-FF4A-A924-488C5BF196F7}"/>
              </a:ext>
            </a:extLst>
          </p:cNvPr>
          <p:cNvSpPr>
            <a:spLocks noGrp="1" noChangeArrowheads="1"/>
          </p:cNvSpPr>
          <p:nvPr>
            <p:ph type="sldNum" sz="quarter" idx="4"/>
          </p:nvPr>
        </p:nvSpPr>
        <p:spPr/>
        <p:txBody>
          <a:bodyPr/>
          <a:lstStyle>
            <a:lvl1pPr>
              <a:defRPr/>
            </a:lvl1pPr>
          </a:lstStyle>
          <a:p>
            <a:fld id="{A25AF3D5-CA77-4F24-980E-5B236AEFA994}" type="slidenum">
              <a:rPr lang="en-US" altLang="en-US"/>
              <a:pPr/>
              <a:t>‹#›</a:t>
            </a:fld>
            <a:endParaRPr lang="en-US" altLang="en-US"/>
          </a:p>
        </p:txBody>
      </p:sp>
    </p:spTree>
    <p:extLst>
      <p:ext uri="{BB962C8B-B14F-4D97-AF65-F5344CB8AC3E}">
        <p14:creationId xmlns:p14="http://schemas.microsoft.com/office/powerpoint/2010/main" val="420322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3D741-00E5-F919-AA2D-941880FB1E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FE4A48-92A1-8ECF-10F4-A0D33017A5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D58C9-0F6D-3D9A-F9BF-265A77625BC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4EDD1F5-2433-13A8-AB75-A9336ADA053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5AC77EF-B377-9FB9-3809-242AA72062B7}"/>
              </a:ext>
            </a:extLst>
          </p:cNvPr>
          <p:cNvSpPr>
            <a:spLocks noGrp="1"/>
          </p:cNvSpPr>
          <p:nvPr>
            <p:ph type="sldNum" sz="quarter" idx="12"/>
          </p:nvPr>
        </p:nvSpPr>
        <p:spPr/>
        <p:txBody>
          <a:bodyPr/>
          <a:lstStyle>
            <a:lvl1pPr>
              <a:defRPr/>
            </a:lvl1pPr>
          </a:lstStyle>
          <a:p>
            <a:fld id="{C166C031-0371-4FDF-BEB4-6413E81F8C57}" type="slidenum">
              <a:rPr lang="en-US" altLang="en-US"/>
              <a:pPr/>
              <a:t>‹#›</a:t>
            </a:fld>
            <a:endParaRPr lang="en-US" altLang="en-US"/>
          </a:p>
        </p:txBody>
      </p:sp>
    </p:spTree>
    <p:extLst>
      <p:ext uri="{BB962C8B-B14F-4D97-AF65-F5344CB8AC3E}">
        <p14:creationId xmlns:p14="http://schemas.microsoft.com/office/powerpoint/2010/main" val="13672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0AD5A9-570A-FB1C-9A19-C26D232D66F6}"/>
              </a:ext>
            </a:extLst>
          </p:cNvPr>
          <p:cNvSpPr>
            <a:spLocks noGrp="1"/>
          </p:cNvSpPr>
          <p:nvPr>
            <p:ph type="title" orient="vert"/>
          </p:nvPr>
        </p:nvSpPr>
        <p:spPr>
          <a:xfrm>
            <a:off x="9855200" y="609600"/>
            <a:ext cx="20320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0F2594-476B-AA0F-3676-7CACD7E6831E}"/>
              </a:ext>
            </a:extLst>
          </p:cNvPr>
          <p:cNvSpPr>
            <a:spLocks noGrp="1"/>
          </p:cNvSpPr>
          <p:nvPr>
            <p:ph type="body" orient="vert" idx="1"/>
          </p:nvPr>
        </p:nvSpPr>
        <p:spPr>
          <a:xfrm>
            <a:off x="3759200" y="609600"/>
            <a:ext cx="58928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DFC25C-3973-203C-E327-0FC363D2AE8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81E5427-979B-B021-9F23-8CBC0692D2D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8363AD4-A576-2CE9-D4AE-2A5ECDCB26D6}"/>
              </a:ext>
            </a:extLst>
          </p:cNvPr>
          <p:cNvSpPr>
            <a:spLocks noGrp="1"/>
          </p:cNvSpPr>
          <p:nvPr>
            <p:ph type="sldNum" sz="quarter" idx="12"/>
          </p:nvPr>
        </p:nvSpPr>
        <p:spPr/>
        <p:txBody>
          <a:bodyPr/>
          <a:lstStyle>
            <a:lvl1pPr>
              <a:defRPr/>
            </a:lvl1pPr>
          </a:lstStyle>
          <a:p>
            <a:fld id="{D8084F7E-42FC-4124-AD44-250133410510}" type="slidenum">
              <a:rPr lang="en-US" altLang="en-US"/>
              <a:pPr/>
              <a:t>‹#›</a:t>
            </a:fld>
            <a:endParaRPr lang="en-US" altLang="en-US"/>
          </a:p>
        </p:txBody>
      </p:sp>
    </p:spTree>
    <p:extLst>
      <p:ext uri="{BB962C8B-B14F-4D97-AF65-F5344CB8AC3E}">
        <p14:creationId xmlns:p14="http://schemas.microsoft.com/office/powerpoint/2010/main" val="88142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CA3D2-353C-2674-2EA8-51D4A74DCA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68AD23-4605-E794-C697-5ABFDA28EB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812B5E-14EB-82C2-0FC3-DA6464F9559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8C9ADCD-2C24-726C-B656-4483E47C9BA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62EEE77-5AB4-2120-F266-D695D313EC7E}"/>
              </a:ext>
            </a:extLst>
          </p:cNvPr>
          <p:cNvSpPr>
            <a:spLocks noGrp="1"/>
          </p:cNvSpPr>
          <p:nvPr>
            <p:ph type="sldNum" sz="quarter" idx="12"/>
          </p:nvPr>
        </p:nvSpPr>
        <p:spPr/>
        <p:txBody>
          <a:bodyPr/>
          <a:lstStyle>
            <a:lvl1pPr>
              <a:defRPr/>
            </a:lvl1pPr>
          </a:lstStyle>
          <a:p>
            <a:fld id="{13D448CF-23EB-40CC-8439-F6922B6D254E}" type="slidenum">
              <a:rPr lang="en-US" altLang="en-US"/>
              <a:pPr/>
              <a:t>‹#›</a:t>
            </a:fld>
            <a:endParaRPr lang="en-US" altLang="en-US"/>
          </a:p>
        </p:txBody>
      </p:sp>
    </p:spTree>
    <p:extLst>
      <p:ext uri="{BB962C8B-B14F-4D97-AF65-F5344CB8AC3E}">
        <p14:creationId xmlns:p14="http://schemas.microsoft.com/office/powerpoint/2010/main" val="193132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8689F-79F0-3DE9-27AF-178F4997431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1A2B4F-373D-0EF8-5859-47D313FE19FB}"/>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5C7FA11-C687-0B3C-2317-72CDB8DC5E4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C183412-96BA-353D-C833-1AAF68FD472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C1934DF-9C55-4CBA-B6BE-1B98321F4841}"/>
              </a:ext>
            </a:extLst>
          </p:cNvPr>
          <p:cNvSpPr>
            <a:spLocks noGrp="1"/>
          </p:cNvSpPr>
          <p:nvPr>
            <p:ph type="sldNum" sz="quarter" idx="12"/>
          </p:nvPr>
        </p:nvSpPr>
        <p:spPr/>
        <p:txBody>
          <a:bodyPr/>
          <a:lstStyle>
            <a:lvl1pPr>
              <a:defRPr/>
            </a:lvl1pPr>
          </a:lstStyle>
          <a:p>
            <a:fld id="{6AFFD04A-D6A3-4BB6-8EB5-21AE11F8E26C}" type="slidenum">
              <a:rPr lang="en-US" altLang="en-US"/>
              <a:pPr/>
              <a:t>‹#›</a:t>
            </a:fld>
            <a:endParaRPr lang="en-US" altLang="en-US"/>
          </a:p>
        </p:txBody>
      </p:sp>
    </p:spTree>
    <p:extLst>
      <p:ext uri="{BB962C8B-B14F-4D97-AF65-F5344CB8AC3E}">
        <p14:creationId xmlns:p14="http://schemas.microsoft.com/office/powerpoint/2010/main" val="3454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40DA4-6AD4-EC1D-453F-9282CAACDD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31AF22-FB6F-8C68-8469-FD7078B0EE2D}"/>
              </a:ext>
            </a:extLst>
          </p:cNvPr>
          <p:cNvSpPr>
            <a:spLocks noGrp="1"/>
          </p:cNvSpPr>
          <p:nvPr>
            <p:ph sz="half" idx="1"/>
          </p:nvPr>
        </p:nvSpPr>
        <p:spPr>
          <a:xfrm>
            <a:off x="3759200" y="1981200"/>
            <a:ext cx="396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6B8BF5-5EEA-617A-27DA-F4FEC00A92BB}"/>
              </a:ext>
            </a:extLst>
          </p:cNvPr>
          <p:cNvSpPr>
            <a:spLocks noGrp="1"/>
          </p:cNvSpPr>
          <p:nvPr>
            <p:ph sz="half" idx="2"/>
          </p:nvPr>
        </p:nvSpPr>
        <p:spPr>
          <a:xfrm>
            <a:off x="7924800" y="1981200"/>
            <a:ext cx="396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6D4548-2C7E-A90B-3984-9414754803C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6ED4D44-1F19-D14F-0E47-9AD9E38F05B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BA22A00-479D-DE77-CD41-76594E003712}"/>
              </a:ext>
            </a:extLst>
          </p:cNvPr>
          <p:cNvSpPr>
            <a:spLocks noGrp="1"/>
          </p:cNvSpPr>
          <p:nvPr>
            <p:ph type="sldNum" sz="quarter" idx="12"/>
          </p:nvPr>
        </p:nvSpPr>
        <p:spPr/>
        <p:txBody>
          <a:bodyPr/>
          <a:lstStyle>
            <a:lvl1pPr>
              <a:defRPr/>
            </a:lvl1pPr>
          </a:lstStyle>
          <a:p>
            <a:fld id="{2274ED90-6248-4436-9A25-696002B7C114}" type="slidenum">
              <a:rPr lang="en-US" altLang="en-US"/>
              <a:pPr/>
              <a:t>‹#›</a:t>
            </a:fld>
            <a:endParaRPr lang="en-US" altLang="en-US"/>
          </a:p>
        </p:txBody>
      </p:sp>
    </p:spTree>
    <p:extLst>
      <p:ext uri="{BB962C8B-B14F-4D97-AF65-F5344CB8AC3E}">
        <p14:creationId xmlns:p14="http://schemas.microsoft.com/office/powerpoint/2010/main" val="1641912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7B886-462D-6503-84BA-7E4F1E4543AF}"/>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1BD126-15A1-4BAF-BA29-0F777623B86C}"/>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2BD0FE-D2BE-B3B4-A504-5FC9E96C5B43}"/>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459212-0697-B766-158B-8F786362C4A9}"/>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CB6ADF-4437-13D8-3146-401C3D5B59F1}"/>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D65C0B-4769-2E3C-1B42-505FBF20A33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35F2BF9-93C5-52BF-63FC-E4F5DEBAB4B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C1F2DCB-91B5-D890-6A8E-4C311522094D}"/>
              </a:ext>
            </a:extLst>
          </p:cNvPr>
          <p:cNvSpPr>
            <a:spLocks noGrp="1"/>
          </p:cNvSpPr>
          <p:nvPr>
            <p:ph type="sldNum" sz="quarter" idx="12"/>
          </p:nvPr>
        </p:nvSpPr>
        <p:spPr/>
        <p:txBody>
          <a:bodyPr/>
          <a:lstStyle>
            <a:lvl1pPr>
              <a:defRPr/>
            </a:lvl1pPr>
          </a:lstStyle>
          <a:p>
            <a:fld id="{53181A79-B266-4B8F-9444-7FC9E24639B7}" type="slidenum">
              <a:rPr lang="en-US" altLang="en-US"/>
              <a:pPr/>
              <a:t>‹#›</a:t>
            </a:fld>
            <a:endParaRPr lang="en-US" altLang="en-US"/>
          </a:p>
        </p:txBody>
      </p:sp>
    </p:spTree>
    <p:extLst>
      <p:ext uri="{BB962C8B-B14F-4D97-AF65-F5344CB8AC3E}">
        <p14:creationId xmlns:p14="http://schemas.microsoft.com/office/powerpoint/2010/main" val="342299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E16B7-8A0A-01E4-75D0-B8B4B0D1F1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E62D01-A508-E098-D783-A6256D3AA832}"/>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5A96AD7-1B49-AA05-908F-D82B5299082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DA37632A-0491-C163-BD48-31EA8EB9A366}"/>
              </a:ext>
            </a:extLst>
          </p:cNvPr>
          <p:cNvSpPr>
            <a:spLocks noGrp="1"/>
          </p:cNvSpPr>
          <p:nvPr>
            <p:ph type="sldNum" sz="quarter" idx="12"/>
          </p:nvPr>
        </p:nvSpPr>
        <p:spPr/>
        <p:txBody>
          <a:bodyPr/>
          <a:lstStyle>
            <a:lvl1pPr>
              <a:defRPr/>
            </a:lvl1pPr>
          </a:lstStyle>
          <a:p>
            <a:fld id="{7B9C0CFF-9089-4AE1-AFD3-9FE665721699}" type="slidenum">
              <a:rPr lang="en-US" altLang="en-US"/>
              <a:pPr/>
              <a:t>‹#›</a:t>
            </a:fld>
            <a:endParaRPr lang="en-US" altLang="en-US"/>
          </a:p>
        </p:txBody>
      </p:sp>
    </p:spTree>
    <p:extLst>
      <p:ext uri="{BB962C8B-B14F-4D97-AF65-F5344CB8AC3E}">
        <p14:creationId xmlns:p14="http://schemas.microsoft.com/office/powerpoint/2010/main" val="46667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9D23A2-1ABA-180D-65AC-F0265BAC2F7B}"/>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2BE9905-8E79-3BFD-C293-1B4518BC9477}"/>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6290E6A-3D07-1DD4-EC2C-B25F8B103A72}"/>
              </a:ext>
            </a:extLst>
          </p:cNvPr>
          <p:cNvSpPr>
            <a:spLocks noGrp="1"/>
          </p:cNvSpPr>
          <p:nvPr>
            <p:ph type="sldNum" sz="quarter" idx="12"/>
          </p:nvPr>
        </p:nvSpPr>
        <p:spPr/>
        <p:txBody>
          <a:bodyPr/>
          <a:lstStyle>
            <a:lvl1pPr>
              <a:defRPr/>
            </a:lvl1pPr>
          </a:lstStyle>
          <a:p>
            <a:fld id="{6C949C4F-B07E-4BD8-A1A7-F395E8952216}" type="slidenum">
              <a:rPr lang="en-US" altLang="en-US"/>
              <a:pPr/>
              <a:t>‹#›</a:t>
            </a:fld>
            <a:endParaRPr lang="en-US" altLang="en-US"/>
          </a:p>
        </p:txBody>
      </p:sp>
    </p:spTree>
    <p:extLst>
      <p:ext uri="{BB962C8B-B14F-4D97-AF65-F5344CB8AC3E}">
        <p14:creationId xmlns:p14="http://schemas.microsoft.com/office/powerpoint/2010/main" val="1846032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D606-02A1-B77B-253A-05EB57058320}"/>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182512-C450-A136-D80E-A023F93DF69A}"/>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05B836-C151-9058-305A-37D36D53DE3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34D2C9-59E4-B152-706D-B9C23CA1ED9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F744EE0-FE9E-D838-C021-ED53F1AC2E3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2DAA971-A314-8445-09A7-A64F9C5DEE84}"/>
              </a:ext>
            </a:extLst>
          </p:cNvPr>
          <p:cNvSpPr>
            <a:spLocks noGrp="1"/>
          </p:cNvSpPr>
          <p:nvPr>
            <p:ph type="sldNum" sz="quarter" idx="12"/>
          </p:nvPr>
        </p:nvSpPr>
        <p:spPr/>
        <p:txBody>
          <a:bodyPr/>
          <a:lstStyle>
            <a:lvl1pPr>
              <a:defRPr/>
            </a:lvl1pPr>
          </a:lstStyle>
          <a:p>
            <a:fld id="{200FA9AF-22C5-45E8-9DA3-BB688363E3AB}" type="slidenum">
              <a:rPr lang="en-US" altLang="en-US"/>
              <a:pPr/>
              <a:t>‹#›</a:t>
            </a:fld>
            <a:endParaRPr lang="en-US" altLang="en-US"/>
          </a:p>
        </p:txBody>
      </p:sp>
    </p:spTree>
    <p:extLst>
      <p:ext uri="{BB962C8B-B14F-4D97-AF65-F5344CB8AC3E}">
        <p14:creationId xmlns:p14="http://schemas.microsoft.com/office/powerpoint/2010/main" val="223479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8A34B-59F2-8954-0447-DD7E3DFCDA87}"/>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1F4FD4-CE37-55B2-BE37-467C12D9C6F7}"/>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00CDA9-6091-8F47-D598-A97E795C981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EC9A08-25BF-7D88-B838-73F4A489EEB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09CAD1E-2DA1-F1D7-705D-1AA86578DFF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C2A5889-642D-AB16-FD9F-84579C71FE14}"/>
              </a:ext>
            </a:extLst>
          </p:cNvPr>
          <p:cNvSpPr>
            <a:spLocks noGrp="1"/>
          </p:cNvSpPr>
          <p:nvPr>
            <p:ph type="sldNum" sz="quarter" idx="12"/>
          </p:nvPr>
        </p:nvSpPr>
        <p:spPr/>
        <p:txBody>
          <a:bodyPr/>
          <a:lstStyle>
            <a:lvl1pPr>
              <a:defRPr/>
            </a:lvl1pPr>
          </a:lstStyle>
          <a:p>
            <a:fld id="{7FFE76CD-92B6-4C1A-806B-AB34E66900BF}" type="slidenum">
              <a:rPr lang="en-US" altLang="en-US"/>
              <a:pPr/>
              <a:t>‹#›</a:t>
            </a:fld>
            <a:endParaRPr lang="en-US" altLang="en-US"/>
          </a:p>
        </p:txBody>
      </p:sp>
    </p:spTree>
    <p:extLst>
      <p:ext uri="{BB962C8B-B14F-4D97-AF65-F5344CB8AC3E}">
        <p14:creationId xmlns:p14="http://schemas.microsoft.com/office/powerpoint/2010/main" val="1188766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a:extLst>
              <a:ext uri="{FF2B5EF4-FFF2-40B4-BE49-F238E27FC236}">
                <a16:creationId xmlns:a16="http://schemas.microsoft.com/office/drawing/2014/main" id="{960347A0-C129-E050-CD16-85C6954B9210}"/>
              </a:ext>
            </a:extLst>
          </p:cNvPr>
          <p:cNvSpPr>
            <a:spLocks/>
          </p:cNvSpPr>
          <p:nvPr/>
        </p:nvSpPr>
        <p:spPr bwMode="auto">
          <a:xfrm>
            <a:off x="0" y="842963"/>
            <a:ext cx="38608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800"/>
          </a:p>
        </p:txBody>
      </p:sp>
      <p:sp>
        <p:nvSpPr>
          <p:cNvPr id="1027" name="Rectangle 3">
            <a:extLst>
              <a:ext uri="{FF2B5EF4-FFF2-40B4-BE49-F238E27FC236}">
                <a16:creationId xmlns:a16="http://schemas.microsoft.com/office/drawing/2014/main" id="{1B20E621-6329-D1AB-29C4-82A8FCA96C14}"/>
              </a:ext>
            </a:extLst>
          </p:cNvPr>
          <p:cNvSpPr>
            <a:spLocks noGrp="1" noChangeArrowheads="1"/>
          </p:cNvSpPr>
          <p:nvPr>
            <p:ph type="title"/>
          </p:nvPr>
        </p:nvSpPr>
        <p:spPr bwMode="auto">
          <a:xfrm>
            <a:off x="3759200" y="609600"/>
            <a:ext cx="8128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0190C2A8-9E46-B279-5BCC-2634F415CB42}"/>
              </a:ext>
            </a:extLst>
          </p:cNvPr>
          <p:cNvSpPr>
            <a:spLocks noGrp="1" noChangeArrowheads="1"/>
          </p:cNvSpPr>
          <p:nvPr>
            <p:ph type="body" idx="1"/>
          </p:nvPr>
        </p:nvSpPr>
        <p:spPr bwMode="auto">
          <a:xfrm>
            <a:off x="3759200" y="1981200"/>
            <a:ext cx="8128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F14E0B1B-1FBD-9E85-EE39-A6583D16EF6B}"/>
              </a:ext>
            </a:extLst>
          </p:cNvPr>
          <p:cNvSpPr>
            <a:spLocks noGrp="1" noChangeArrowheads="1"/>
          </p:cNvSpPr>
          <p:nvPr>
            <p:ph type="dt" sz="half" idx="2"/>
          </p:nvPr>
        </p:nvSpPr>
        <p:spPr bwMode="auto">
          <a:xfrm>
            <a:off x="406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solidFill>
                  <a:schemeClr val="hlink"/>
                </a:solidFill>
                <a:latin typeface="+mn-lt"/>
              </a:defRPr>
            </a:lvl1pPr>
          </a:lstStyle>
          <a:p>
            <a:endParaRPr lang="en-US" altLang="en-US"/>
          </a:p>
        </p:txBody>
      </p:sp>
      <p:sp>
        <p:nvSpPr>
          <p:cNvPr id="1030" name="Rectangle 6">
            <a:extLst>
              <a:ext uri="{FF2B5EF4-FFF2-40B4-BE49-F238E27FC236}">
                <a16:creationId xmlns:a16="http://schemas.microsoft.com/office/drawing/2014/main" id="{A495D838-E734-7D97-FAE1-ECF9B0102BC9}"/>
              </a:ext>
            </a:extLst>
          </p:cNvPr>
          <p:cNvSpPr>
            <a:spLocks noGrp="1" noChangeArrowheads="1"/>
          </p:cNvSpPr>
          <p:nvPr>
            <p:ph type="ftr" sz="quarter" idx="3"/>
          </p:nvPr>
        </p:nvSpPr>
        <p:spPr bwMode="auto">
          <a:xfrm>
            <a:off x="47752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defRPr>
            </a:lvl1pPr>
          </a:lstStyle>
          <a:p>
            <a:endParaRPr lang="en-US" altLang="en-US"/>
          </a:p>
        </p:txBody>
      </p:sp>
      <p:sp>
        <p:nvSpPr>
          <p:cNvPr id="1031" name="Rectangle 7">
            <a:extLst>
              <a:ext uri="{FF2B5EF4-FFF2-40B4-BE49-F238E27FC236}">
                <a16:creationId xmlns:a16="http://schemas.microsoft.com/office/drawing/2014/main" id="{510C83DF-5A4C-8224-3D04-C4E960B51F18}"/>
              </a:ext>
            </a:extLst>
          </p:cNvPr>
          <p:cNvSpPr>
            <a:spLocks noGrp="1" noChangeArrowheads="1"/>
          </p:cNvSpPr>
          <p:nvPr>
            <p:ph type="sldNum" sz="quarter" idx="4"/>
          </p:nvPr>
        </p:nvSpPr>
        <p:spPr bwMode="auto">
          <a:xfrm>
            <a:off x="93472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defRPr>
            </a:lvl1pPr>
          </a:lstStyle>
          <a:p>
            <a:fld id="{7CFAD3F4-5A27-49AF-86BC-A5977DBB2F51}" type="slidenum">
              <a:rPr lang="en-US" altLang="en-US"/>
              <a:pPr/>
              <a:t>‹#›</a:t>
            </a:fld>
            <a:endParaRPr lang="en-US" altLang="en-US"/>
          </a:p>
        </p:txBody>
      </p:sp>
    </p:spTree>
    <p:extLst>
      <p:ext uri="{BB962C8B-B14F-4D97-AF65-F5344CB8AC3E}">
        <p14:creationId xmlns:p14="http://schemas.microsoft.com/office/powerpoint/2010/main" val="3304250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70000"/>
        </a:lnSpc>
        <a:spcBef>
          <a:spcPct val="0"/>
        </a:spcBef>
        <a:spcAft>
          <a:spcPct val="0"/>
        </a:spcAft>
        <a:defRPr kumimoji="1" sz="4800" b="1" kern="1200">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10000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100000"/>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3A7DEE3-ADF0-8D86-B011-D500A89331DA}"/>
              </a:ext>
            </a:extLst>
          </p:cNvPr>
          <p:cNvSpPr>
            <a:spLocks noGrp="1" noChangeArrowheads="1"/>
          </p:cNvSpPr>
          <p:nvPr>
            <p:ph type="ctrTitle"/>
          </p:nvPr>
        </p:nvSpPr>
        <p:spPr>
          <a:xfrm>
            <a:off x="1354015" y="486508"/>
            <a:ext cx="9149862" cy="1266092"/>
          </a:xfrm>
          <a:noFill/>
          <a:ln/>
        </p:spPr>
        <p:txBody>
          <a:bodyPr/>
          <a:lstStyle/>
          <a:p>
            <a:pPr>
              <a:lnSpc>
                <a:spcPct val="70000"/>
              </a:lnSpc>
            </a:pPr>
            <a:r>
              <a:rPr lang="en-US" altLang="en-US" sz="4800" dirty="0"/>
              <a:t>The First Historical Analysis</a:t>
            </a:r>
            <a:br>
              <a:rPr lang="en-US" altLang="en-US" sz="4800" dirty="0"/>
            </a:br>
            <a:r>
              <a:rPr lang="en-US" altLang="en-US" sz="4800" dirty="0"/>
              <a:t>Annual Conference (HAAC)</a:t>
            </a:r>
            <a:endParaRPr lang="en-US" altLang="en-US" sz="3200" dirty="0"/>
          </a:p>
        </p:txBody>
      </p:sp>
      <p:sp>
        <p:nvSpPr>
          <p:cNvPr id="4099" name="Rectangle 3">
            <a:extLst>
              <a:ext uri="{FF2B5EF4-FFF2-40B4-BE49-F238E27FC236}">
                <a16:creationId xmlns:a16="http://schemas.microsoft.com/office/drawing/2014/main" id="{B13C2E47-F722-EC71-75B8-9B7B55F4BDE2}"/>
              </a:ext>
            </a:extLst>
          </p:cNvPr>
          <p:cNvSpPr>
            <a:spLocks noGrp="1" noChangeArrowheads="1"/>
          </p:cNvSpPr>
          <p:nvPr>
            <p:ph type="subTitle" idx="1"/>
          </p:nvPr>
        </p:nvSpPr>
        <p:spPr>
          <a:xfrm>
            <a:off x="1512277" y="1752600"/>
            <a:ext cx="6031523" cy="2889738"/>
          </a:xfrm>
          <a:noFill/>
          <a:ln/>
        </p:spPr>
        <p:txBody>
          <a:bodyPr/>
          <a:lstStyle/>
          <a:p>
            <a:endParaRPr lang="en-US" altLang="en-US" sz="2000" dirty="0"/>
          </a:p>
          <a:p>
            <a:r>
              <a:rPr lang="en-US" altLang="en-US" sz="1600" dirty="0"/>
              <a:t>Sponsored by: </a:t>
            </a:r>
          </a:p>
          <a:p>
            <a:endParaRPr lang="en-US" altLang="en-US" sz="1600" i="1" dirty="0"/>
          </a:p>
          <a:p>
            <a:r>
              <a:rPr lang="en-US" altLang="en-US" sz="1600" i="1" dirty="0"/>
              <a:t>The Dupuy Institute</a:t>
            </a:r>
            <a:endParaRPr lang="en-US" altLang="en-US" sz="1600" dirty="0"/>
          </a:p>
          <a:p>
            <a:r>
              <a:rPr lang="en-US" altLang="en-US" sz="1600" dirty="0"/>
              <a:t>8215 Wolftrap Road</a:t>
            </a:r>
          </a:p>
          <a:p>
            <a:r>
              <a:rPr lang="en-US" altLang="en-US" sz="1600" dirty="0"/>
              <a:t>Tysons Corner, VA 22003</a:t>
            </a:r>
          </a:p>
          <a:p>
            <a:r>
              <a:rPr lang="en-US" altLang="en-US" sz="1600" dirty="0"/>
              <a:t>(703) 289-0007</a:t>
            </a:r>
          </a:p>
          <a:p>
            <a:endParaRPr lang="en-US" altLang="en-US" sz="1600" dirty="0"/>
          </a:p>
          <a:p>
            <a:r>
              <a:rPr lang="en-US" altLang="en-US" sz="1600" i="1" dirty="0"/>
              <a:t>www.dupuyinstitute.org</a:t>
            </a:r>
          </a:p>
          <a:p>
            <a:endParaRPr lang="en-US" altLang="en-US" sz="1600" i="1" dirty="0"/>
          </a:p>
          <a:p>
            <a:endParaRPr lang="en-US" altLang="en-US" sz="2000" dirty="0"/>
          </a:p>
          <a:p>
            <a:endParaRPr lang="en-US" altLang="en-US" sz="2000" dirty="0"/>
          </a:p>
          <a:p>
            <a:r>
              <a:rPr lang="en-US" altLang="en-US" sz="2000" dirty="0"/>
              <a:t>Presented by Christopher A. Lawrence </a:t>
            </a:r>
          </a:p>
          <a:p>
            <a:r>
              <a:rPr lang="en-US" altLang="en-US" sz="1600" dirty="0"/>
              <a:t>29 September 2022</a:t>
            </a:r>
          </a:p>
          <a:p>
            <a:endParaRPr lang="en-US" altLang="en-US" sz="1600" dirty="0"/>
          </a:p>
        </p:txBody>
      </p:sp>
    </p:spTree>
    <p:extLst>
      <p:ext uri="{BB962C8B-B14F-4D97-AF65-F5344CB8AC3E}">
        <p14:creationId xmlns:p14="http://schemas.microsoft.com/office/powerpoint/2010/main" val="29196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3A7DEE3-ADF0-8D86-B011-D500A89331DA}"/>
              </a:ext>
            </a:extLst>
          </p:cNvPr>
          <p:cNvSpPr>
            <a:spLocks noGrp="1" noChangeArrowheads="1"/>
          </p:cNvSpPr>
          <p:nvPr>
            <p:ph type="ctrTitle"/>
          </p:nvPr>
        </p:nvSpPr>
        <p:spPr>
          <a:xfrm>
            <a:off x="1916724" y="580293"/>
            <a:ext cx="9149862" cy="615462"/>
          </a:xfrm>
          <a:noFill/>
          <a:ln/>
        </p:spPr>
        <p:txBody>
          <a:bodyPr/>
          <a:lstStyle/>
          <a:p>
            <a:pPr>
              <a:lnSpc>
                <a:spcPct val="70000"/>
              </a:lnSpc>
            </a:pPr>
            <a:r>
              <a:rPr lang="en-US" altLang="en-US" sz="3200" dirty="0"/>
              <a:t>Purpose</a:t>
            </a:r>
          </a:p>
        </p:txBody>
      </p:sp>
      <p:sp>
        <p:nvSpPr>
          <p:cNvPr id="4099" name="Rectangle 3">
            <a:extLst>
              <a:ext uri="{FF2B5EF4-FFF2-40B4-BE49-F238E27FC236}">
                <a16:creationId xmlns:a16="http://schemas.microsoft.com/office/drawing/2014/main" id="{B13C2E47-F722-EC71-75B8-9B7B55F4BDE2}"/>
              </a:ext>
            </a:extLst>
          </p:cNvPr>
          <p:cNvSpPr>
            <a:spLocks noGrp="1" noChangeArrowheads="1"/>
          </p:cNvSpPr>
          <p:nvPr>
            <p:ph type="subTitle" idx="1"/>
          </p:nvPr>
        </p:nvSpPr>
        <p:spPr>
          <a:xfrm>
            <a:off x="1582615" y="1984131"/>
            <a:ext cx="9894682" cy="2889738"/>
          </a:xfrm>
          <a:noFill/>
          <a:ln/>
        </p:spPr>
        <p:txBody>
          <a:bodyPr/>
          <a:lstStyle/>
          <a:p>
            <a:endParaRPr lang="en-US" altLang="en-US" sz="2000" dirty="0"/>
          </a:p>
          <a:p>
            <a:pPr marL="285750" indent="-285750">
              <a:buFont typeface="Arial" panose="020B0604020202020204" pitchFamily="34" charset="0"/>
              <a:buChar char="•"/>
            </a:pPr>
            <a:r>
              <a:rPr lang="en-US" altLang="en-US" dirty="0"/>
              <a:t>To explore and promote the use of historical analysis in understanding military affairs</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Is this a good purpose statement?</a:t>
            </a:r>
          </a:p>
          <a:p>
            <a:pPr marL="285750" indent="-285750">
              <a:buFont typeface="Arial" panose="020B0604020202020204" pitchFamily="34" charset="0"/>
              <a:buChar char="•"/>
            </a:pPr>
            <a:endParaRPr lang="en-US" altLang="en-US" dirty="0"/>
          </a:p>
        </p:txBody>
      </p:sp>
    </p:spTree>
    <p:extLst>
      <p:ext uri="{BB962C8B-B14F-4D97-AF65-F5344CB8AC3E}">
        <p14:creationId xmlns:p14="http://schemas.microsoft.com/office/powerpoint/2010/main" val="406031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0EF-FEE1-F9A6-F952-6C6F67044ACB}"/>
              </a:ext>
            </a:extLst>
          </p:cNvPr>
          <p:cNvSpPr>
            <a:spLocks noGrp="1"/>
          </p:cNvSpPr>
          <p:nvPr>
            <p:ph type="title"/>
          </p:nvPr>
        </p:nvSpPr>
        <p:spPr>
          <a:xfrm>
            <a:off x="1085850" y="257176"/>
            <a:ext cx="10763250" cy="1143000"/>
          </a:xfrm>
        </p:spPr>
        <p:txBody>
          <a:bodyPr/>
          <a:lstStyle/>
          <a:p>
            <a:r>
              <a:rPr lang="en-US" altLang="en-US" sz="4000" dirty="0"/>
              <a:t>What is Historical Analysis</a:t>
            </a:r>
            <a:r>
              <a:rPr lang="en-US" altLang="en-US" sz="4800" dirty="0"/>
              <a:t>?</a:t>
            </a:r>
            <a:endParaRPr lang="en-US" dirty="0"/>
          </a:p>
        </p:txBody>
      </p:sp>
      <p:sp>
        <p:nvSpPr>
          <p:cNvPr id="3" name="Content Placeholder 2">
            <a:extLst>
              <a:ext uri="{FF2B5EF4-FFF2-40B4-BE49-F238E27FC236}">
                <a16:creationId xmlns:a16="http://schemas.microsoft.com/office/drawing/2014/main" id="{AB2D6D87-9DBC-127F-51BE-3EEAFB5AEB5C}"/>
              </a:ext>
            </a:extLst>
          </p:cNvPr>
          <p:cNvSpPr>
            <a:spLocks noGrp="1"/>
          </p:cNvSpPr>
          <p:nvPr>
            <p:ph idx="1"/>
          </p:nvPr>
        </p:nvSpPr>
        <p:spPr>
          <a:xfrm>
            <a:off x="1085850" y="1242522"/>
            <a:ext cx="10763250" cy="5473588"/>
          </a:xfrm>
        </p:spPr>
        <p:txBody>
          <a:bodyPr/>
          <a:lstStyle/>
          <a:p>
            <a:pPr marL="285750" indent="-285750" algn="just">
              <a:buFont typeface="Arial" panose="020B0604020202020204" pitchFamily="34" charset="0"/>
              <a:buChar char="•"/>
            </a:pPr>
            <a:r>
              <a:rPr lang="en-US" altLang="en-US" sz="1600" dirty="0"/>
              <a:t>The UK Dstl defines it as: </a:t>
            </a:r>
            <a:r>
              <a:rPr lang="en-US" sz="1600" b="0" i="0" dirty="0">
                <a:solidFill>
                  <a:srgbClr val="373737"/>
                </a:solidFill>
                <a:effectLst/>
              </a:rPr>
              <a:t>“The use of mathematical, statistical, qualitative and other forms of analysis to understand historical engagements, operations, campaigns and conflicts for the purpose of providing impartial analysis and sensitive decision support to policy makers.”</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TDI never defined it or even used that term. We tended to call it something like quantitative analysis of historical data or quantitative analysis of actual battlefield experience.</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UK Dstl considers it to be a subdiscipline of operational research</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Not sure the U.S. operations research community considered TDI as part of their community.</a:t>
            </a:r>
          </a:p>
          <a:p>
            <a:pPr marL="1028700" lvl="1" algn="just">
              <a:buFont typeface="Arial" panose="020B0604020202020204" pitchFamily="34" charset="0"/>
              <a:buChar char="•"/>
            </a:pPr>
            <a:r>
              <a:rPr lang="en-US" altLang="en-US" sz="1200" dirty="0"/>
              <a:t>Not sure we did either.</a:t>
            </a:r>
          </a:p>
          <a:p>
            <a:pPr marL="1028700" lvl="1" algn="just">
              <a:buFont typeface="Arial" panose="020B0604020202020204" pitchFamily="34" charset="0"/>
              <a:buChar char="•"/>
            </a:pPr>
            <a:r>
              <a:rPr lang="en-US" altLang="en-US" sz="1200" dirty="0"/>
              <a:t>Not sure the Army historical community embraced us either</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I tend to consider what we were doing pretty the same as what the ORG Group #2 was doing in NW Europe in 1944-45.</a:t>
            </a:r>
          </a:p>
          <a:p>
            <a:pPr marL="685800" lvl="1" algn="just">
              <a:buFont typeface="Arial" panose="020B0604020202020204" pitchFamily="34" charset="0"/>
              <a:buChar char="•"/>
            </a:pPr>
            <a:r>
              <a:rPr lang="en-US" altLang="en-US" sz="1400" dirty="0"/>
              <a:t>Just using historical data, vice direct observational data.</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Historical Analysis may be best left undefined.</a:t>
            </a:r>
          </a:p>
          <a:p>
            <a:pPr marL="285750" indent="-285750" algn="just">
              <a:buFont typeface="Arial" panose="020B0604020202020204" pitchFamily="34" charset="0"/>
              <a:buChar char="•"/>
            </a:pPr>
            <a:endParaRPr lang="en-US" altLang="en-US" sz="1600" dirty="0"/>
          </a:p>
          <a:p>
            <a:endParaRPr lang="en-US" dirty="0"/>
          </a:p>
        </p:txBody>
      </p:sp>
    </p:spTree>
    <p:extLst>
      <p:ext uri="{BB962C8B-B14F-4D97-AF65-F5344CB8AC3E}">
        <p14:creationId xmlns:p14="http://schemas.microsoft.com/office/powerpoint/2010/main" val="2065947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0EF-FEE1-F9A6-F952-6C6F67044ACB}"/>
              </a:ext>
            </a:extLst>
          </p:cNvPr>
          <p:cNvSpPr>
            <a:spLocks noGrp="1"/>
          </p:cNvSpPr>
          <p:nvPr>
            <p:ph type="title"/>
          </p:nvPr>
        </p:nvSpPr>
        <p:spPr>
          <a:xfrm>
            <a:off x="1085850" y="257176"/>
            <a:ext cx="10763250" cy="1143000"/>
          </a:xfrm>
        </p:spPr>
        <p:txBody>
          <a:bodyPr/>
          <a:lstStyle/>
          <a:p>
            <a:r>
              <a:rPr lang="en-US" altLang="en-US" sz="4000" dirty="0"/>
              <a:t>Questions</a:t>
            </a:r>
            <a:r>
              <a:rPr lang="en-US" altLang="en-US" sz="4800" dirty="0"/>
              <a:t>?</a:t>
            </a:r>
            <a:endParaRPr lang="en-US" dirty="0"/>
          </a:p>
        </p:txBody>
      </p:sp>
      <p:sp>
        <p:nvSpPr>
          <p:cNvPr id="3" name="Content Placeholder 2">
            <a:extLst>
              <a:ext uri="{FF2B5EF4-FFF2-40B4-BE49-F238E27FC236}">
                <a16:creationId xmlns:a16="http://schemas.microsoft.com/office/drawing/2014/main" id="{AB2D6D87-9DBC-127F-51BE-3EEAFB5AEB5C}"/>
              </a:ext>
            </a:extLst>
          </p:cNvPr>
          <p:cNvSpPr>
            <a:spLocks noGrp="1"/>
          </p:cNvSpPr>
          <p:nvPr>
            <p:ph idx="1"/>
          </p:nvPr>
        </p:nvSpPr>
        <p:spPr>
          <a:xfrm>
            <a:off x="1085850" y="1552577"/>
            <a:ext cx="10763250" cy="5200648"/>
          </a:xfrm>
        </p:spPr>
        <p:txBody>
          <a:bodyPr/>
          <a:lstStyle/>
          <a:p>
            <a:pPr marL="285750" indent="-285750" algn="just">
              <a:buFont typeface="Arial" panose="020B0604020202020204" pitchFamily="34" charset="0"/>
              <a:buChar char="•"/>
            </a:pPr>
            <a:r>
              <a:rPr lang="en-US" altLang="en-US" sz="1600" dirty="0"/>
              <a:t>Do we need to define what is Historical Analysis?</a:t>
            </a:r>
          </a:p>
          <a:p>
            <a:pPr marL="685800" lvl="1" algn="just">
              <a:buFont typeface="Arial" panose="020B0604020202020204" pitchFamily="34" charset="0"/>
              <a:buChar char="•"/>
            </a:pPr>
            <a:r>
              <a:rPr lang="en-US" altLang="en-US" sz="1200" dirty="0"/>
              <a:t>What is left out?</a:t>
            </a:r>
          </a:p>
          <a:p>
            <a:pPr marL="685800" lvl="1" algn="just">
              <a:buFont typeface="Arial" panose="020B0604020202020204" pitchFamily="34" charset="0"/>
              <a:buChar char="•"/>
            </a:pPr>
            <a:r>
              <a:rPr lang="en-US" altLang="en-US" sz="1200" dirty="0"/>
              <a:t>What is left in?</a:t>
            </a:r>
          </a:p>
          <a:p>
            <a:pPr marL="685800" lvl="1" algn="just">
              <a:buFont typeface="Arial" panose="020B0604020202020204" pitchFamily="34" charset="0"/>
              <a:buChar char="•"/>
            </a:pPr>
            <a:r>
              <a:rPr lang="en-US" altLang="en-US" sz="1200" dirty="0"/>
              <a:t>or is it best defined by what people actually do?</a:t>
            </a:r>
          </a:p>
          <a:p>
            <a:pPr marL="685800" lvl="1" algn="just">
              <a:buFont typeface="Arial" panose="020B0604020202020204" pitchFamily="34" charset="0"/>
              <a:buChar char="•"/>
            </a:pPr>
            <a:r>
              <a:rPr lang="en-US" altLang="en-US" sz="1200" dirty="0"/>
              <a:t>Is there another, better, term that can be used?</a:t>
            </a:r>
          </a:p>
          <a:p>
            <a:pPr marL="285750" indent="-285750" algn="just">
              <a:buFont typeface="Arial" panose="020B0604020202020204" pitchFamily="34" charset="0"/>
              <a:buChar char="•"/>
            </a:pPr>
            <a:endParaRPr lang="en-US" altLang="en-US" sz="1200" dirty="0"/>
          </a:p>
          <a:p>
            <a:pPr marL="285750" indent="-285750" algn="just">
              <a:buFont typeface="Arial" panose="020B0604020202020204" pitchFamily="34" charset="0"/>
              <a:buChar char="•"/>
            </a:pPr>
            <a:r>
              <a:rPr lang="en-US" altLang="en-US" sz="1600" dirty="0"/>
              <a:t>Is it something unique?</a:t>
            </a:r>
          </a:p>
          <a:p>
            <a:pPr marL="685800" lvl="1" algn="just">
              <a:buFont typeface="Arial" panose="020B0604020202020204" pitchFamily="34" charset="0"/>
              <a:buChar char="•"/>
            </a:pPr>
            <a:r>
              <a:rPr lang="en-US" altLang="en-US" sz="1200" dirty="0"/>
              <a:t>Or is it part of operations research?</a:t>
            </a:r>
          </a:p>
          <a:p>
            <a:pPr marL="685800" lvl="1" algn="just">
              <a:buFont typeface="Arial" panose="020B0604020202020204" pitchFamily="34" charset="0"/>
              <a:buChar char="•"/>
            </a:pPr>
            <a:r>
              <a:rPr lang="en-US" altLang="en-US" sz="1200" dirty="0"/>
              <a:t>Or is it part of military history?</a:t>
            </a:r>
          </a:p>
          <a:p>
            <a:pPr marL="685800" lvl="1" algn="just">
              <a:buFont typeface="Arial" panose="020B0604020202020204" pitchFamily="34" charset="0"/>
              <a:buChar char="•"/>
            </a:pPr>
            <a:r>
              <a:rPr lang="en-US" altLang="en-US" sz="1200" dirty="0"/>
              <a:t>Is it kind of like Econometrics?</a:t>
            </a:r>
          </a:p>
          <a:p>
            <a:pPr marL="1085850" lvl="2" algn="just">
              <a:buFont typeface="Arial" panose="020B0604020202020204" pitchFamily="34" charset="0"/>
              <a:buChar char="•"/>
            </a:pPr>
            <a:r>
              <a:rPr lang="en-US" altLang="en-US" sz="1200" dirty="0" err="1"/>
              <a:t>i.e</a:t>
            </a:r>
            <a:r>
              <a:rPr lang="en-US" altLang="en-US" sz="1200" dirty="0"/>
              <a:t> </a:t>
            </a:r>
            <a:r>
              <a:rPr lang="en-US" altLang="en-US" sz="1200" dirty="0" err="1"/>
              <a:t>Historimetrics</a:t>
            </a:r>
            <a:endParaRPr lang="en-US" altLang="en-US" sz="1200" dirty="0"/>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Does it need its own conference?</a:t>
            </a:r>
            <a:endParaRPr lang="en-US" altLang="en-US" sz="1200" dirty="0"/>
          </a:p>
          <a:p>
            <a:pPr marL="685800" lvl="1" algn="just">
              <a:buFont typeface="Arial" panose="020B0604020202020204" pitchFamily="34" charset="0"/>
              <a:buChar char="•"/>
            </a:pPr>
            <a:r>
              <a:rPr lang="en-US" altLang="en-US" sz="1200" dirty="0"/>
              <a:t>If not, who else is covering this?</a:t>
            </a:r>
          </a:p>
          <a:p>
            <a:pPr marL="400050" lvl="1" indent="0" algn="just">
              <a:buNone/>
            </a:pPr>
            <a:endParaRPr lang="en-US" altLang="en-US" sz="1200" dirty="0"/>
          </a:p>
          <a:p>
            <a:pPr marL="285750" indent="-285750" algn="just">
              <a:buFont typeface="Arial" panose="020B0604020202020204" pitchFamily="34" charset="0"/>
              <a:buChar char="•"/>
            </a:pPr>
            <a:r>
              <a:rPr lang="en-US" altLang="en-US" sz="1600" dirty="0"/>
              <a:t>CAA held “historical data analysis” conferences in 1989, 1995 and 2000</a:t>
            </a:r>
            <a:endParaRPr lang="en-US" altLang="en-US" sz="1000" dirty="0"/>
          </a:p>
          <a:p>
            <a:pPr marL="685800" lvl="1" algn="just">
              <a:buFont typeface="Arial" panose="020B0604020202020204" pitchFamily="34" charset="0"/>
              <a:buChar char="•"/>
            </a:pPr>
            <a:r>
              <a:rPr lang="en-US" altLang="en-US" sz="1200" dirty="0"/>
              <a:t>Is Historical Data Analysis a better name?</a:t>
            </a:r>
          </a:p>
          <a:p>
            <a:pPr marL="0" indent="0">
              <a:buNone/>
            </a:pPr>
            <a:endParaRPr lang="en-US" dirty="0"/>
          </a:p>
        </p:txBody>
      </p:sp>
    </p:spTree>
    <p:extLst>
      <p:ext uri="{BB962C8B-B14F-4D97-AF65-F5344CB8AC3E}">
        <p14:creationId xmlns:p14="http://schemas.microsoft.com/office/powerpoint/2010/main" val="26144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0EF-FEE1-F9A6-F952-6C6F67044ACB}"/>
              </a:ext>
            </a:extLst>
          </p:cNvPr>
          <p:cNvSpPr>
            <a:spLocks noGrp="1"/>
          </p:cNvSpPr>
          <p:nvPr>
            <p:ph type="title"/>
          </p:nvPr>
        </p:nvSpPr>
        <p:spPr>
          <a:xfrm>
            <a:off x="1085850" y="257176"/>
            <a:ext cx="10763250" cy="1143000"/>
          </a:xfrm>
        </p:spPr>
        <p:txBody>
          <a:bodyPr/>
          <a:lstStyle/>
          <a:p>
            <a:r>
              <a:rPr lang="en-US" altLang="en-US" sz="4000" dirty="0"/>
              <a:t>The Historical Analysis Conferences</a:t>
            </a:r>
            <a:endParaRPr lang="en-US" dirty="0"/>
          </a:p>
        </p:txBody>
      </p:sp>
      <p:sp>
        <p:nvSpPr>
          <p:cNvPr id="3" name="Content Placeholder 2">
            <a:extLst>
              <a:ext uri="{FF2B5EF4-FFF2-40B4-BE49-F238E27FC236}">
                <a16:creationId xmlns:a16="http://schemas.microsoft.com/office/drawing/2014/main" id="{AB2D6D87-9DBC-127F-51BE-3EEAFB5AEB5C}"/>
              </a:ext>
            </a:extLst>
          </p:cNvPr>
          <p:cNvSpPr>
            <a:spLocks noGrp="1"/>
          </p:cNvSpPr>
          <p:nvPr>
            <p:ph idx="1"/>
          </p:nvPr>
        </p:nvSpPr>
        <p:spPr>
          <a:xfrm>
            <a:off x="1085850" y="1242897"/>
            <a:ext cx="10763250" cy="5200648"/>
          </a:xfrm>
        </p:spPr>
        <p:txBody>
          <a:bodyPr/>
          <a:lstStyle/>
          <a:p>
            <a:pPr marL="285750" indent="-285750" algn="just">
              <a:buFont typeface="Arial" panose="020B0604020202020204" pitchFamily="34" charset="0"/>
              <a:buChar char="•"/>
            </a:pPr>
            <a:r>
              <a:rPr lang="en-US" altLang="en-US" sz="1600" dirty="0"/>
              <a:t>This is the first such conference.</a:t>
            </a:r>
          </a:p>
          <a:p>
            <a:pPr marL="685800" lvl="1" algn="just">
              <a:buFont typeface="Arial" panose="020B0604020202020204" pitchFamily="34" charset="0"/>
              <a:buChar char="•"/>
            </a:pPr>
            <a:r>
              <a:rPr lang="en-US" altLang="en-US" sz="1400" dirty="0"/>
              <a:t>Should there be others?</a:t>
            </a:r>
          </a:p>
          <a:p>
            <a:pPr marL="685800" lvl="1" algn="just">
              <a:buFont typeface="Arial" panose="020B0604020202020204" pitchFamily="34" charset="0"/>
              <a:buChar char="•"/>
            </a:pPr>
            <a:r>
              <a:rPr lang="en-US" altLang="en-US" sz="1400" dirty="0"/>
              <a:t>I suspect, by default, we will decide yes.</a:t>
            </a:r>
          </a:p>
          <a:p>
            <a:pPr marL="685800" lvl="1" algn="just">
              <a:buFont typeface="Arial" panose="020B0604020202020204" pitchFamily="34" charset="0"/>
              <a:buChar char="•"/>
            </a:pPr>
            <a:endParaRPr lang="en-US" altLang="en-US" sz="1400" dirty="0"/>
          </a:p>
          <a:p>
            <a:pPr marL="285750" indent="-285750" algn="just">
              <a:buFont typeface="Arial" panose="020B0604020202020204" pitchFamily="34" charset="0"/>
              <a:buChar char="•"/>
            </a:pPr>
            <a:r>
              <a:rPr lang="en-US" altLang="en-US" sz="1600" dirty="0"/>
              <a:t>How often should they be?</a:t>
            </a:r>
          </a:p>
          <a:p>
            <a:pPr marL="685800" lvl="1" algn="just">
              <a:buFont typeface="Arial" panose="020B0604020202020204" pitchFamily="34" charset="0"/>
              <a:buChar char="•"/>
            </a:pPr>
            <a:r>
              <a:rPr lang="en-US" altLang="en-US" sz="1400" dirty="0"/>
              <a:t>Default plan:</a:t>
            </a:r>
          </a:p>
          <a:p>
            <a:pPr marL="1085850" lvl="2" algn="just">
              <a:buFont typeface="Arial" panose="020B0604020202020204" pitchFamily="34" charset="0"/>
              <a:buChar char="•"/>
            </a:pPr>
            <a:r>
              <a:rPr lang="en-US" altLang="en-US" sz="1200" dirty="0"/>
              <a:t>2023: TDI-sponsored conference in Tysons Corner in the fall.</a:t>
            </a:r>
          </a:p>
          <a:p>
            <a:pPr marL="1085850" lvl="2" algn="just">
              <a:buFont typeface="Arial" panose="020B0604020202020204" pitchFamily="34" charset="0"/>
              <a:buChar char="•"/>
            </a:pPr>
            <a:r>
              <a:rPr lang="en-US" altLang="en-US" sz="1200" dirty="0"/>
              <a:t>2024: Dr. Mackay organized conference in UK in the spring.</a:t>
            </a:r>
          </a:p>
          <a:p>
            <a:pPr marL="1085850" lvl="2" algn="just">
              <a:buFont typeface="Arial" panose="020B0604020202020204" pitchFamily="34" charset="0"/>
              <a:buChar char="•"/>
            </a:pPr>
            <a:r>
              <a:rPr lang="en-US" altLang="en-US" sz="1200" dirty="0"/>
              <a:t>2024: TDI-sponsored conference in Tysons Corner in the fall.</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How should they be administered?</a:t>
            </a:r>
          </a:p>
          <a:p>
            <a:pPr marL="685800" lvl="1" algn="just">
              <a:buFont typeface="Arial" panose="020B0604020202020204" pitchFamily="34" charset="0"/>
              <a:buChar char="•"/>
            </a:pPr>
            <a:r>
              <a:rPr lang="en-US" altLang="en-US" sz="1400" dirty="0"/>
              <a:t>Run by TDI</a:t>
            </a:r>
          </a:p>
          <a:p>
            <a:pPr marL="1085850" lvl="2" algn="just">
              <a:buFont typeface="Arial" panose="020B0604020202020204" pitchFamily="34" charset="0"/>
              <a:buChar char="•"/>
            </a:pPr>
            <a:r>
              <a:rPr lang="en-US" altLang="en-US" sz="1200" dirty="0"/>
              <a:t>Possibly with an advisory board</a:t>
            </a:r>
          </a:p>
          <a:p>
            <a:pPr marL="685800" lvl="1" algn="just">
              <a:buFont typeface="Arial" panose="020B0604020202020204" pitchFamily="34" charset="0"/>
              <a:buChar char="•"/>
            </a:pPr>
            <a:r>
              <a:rPr lang="en-US" altLang="en-US" sz="1400" dirty="0"/>
              <a:t>Run by a board of 7 to 9 people to run the conferences</a:t>
            </a:r>
          </a:p>
          <a:p>
            <a:pPr marL="1085850" lvl="2" algn="just">
              <a:buFont typeface="Arial" panose="020B0604020202020204" pitchFamily="34" charset="0"/>
              <a:buChar char="•"/>
            </a:pPr>
            <a:r>
              <a:rPr lang="en-US" altLang="en-US" sz="1200" dirty="0"/>
              <a:t>Vice being </a:t>
            </a:r>
            <a:r>
              <a:rPr lang="en-US" altLang="en-US" sz="1200" i="1" dirty="0"/>
              <a:t>The Dupuy Institute </a:t>
            </a:r>
            <a:r>
              <a:rPr lang="en-US" altLang="en-US" sz="1200" dirty="0"/>
              <a:t>conferences</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Should there be secondary conferences and working groups?</a:t>
            </a:r>
          </a:p>
          <a:p>
            <a:pPr marL="685800" lvl="1" algn="just">
              <a:buFont typeface="Arial" panose="020B0604020202020204" pitchFamily="34" charset="0"/>
              <a:buChar char="•"/>
            </a:pPr>
            <a:r>
              <a:rPr lang="en-US" altLang="en-US" sz="1400" dirty="0"/>
              <a:t>Interim conferences</a:t>
            </a:r>
          </a:p>
          <a:p>
            <a:pPr marL="685800" lvl="1" algn="just">
              <a:buFont typeface="Arial" panose="020B0604020202020204" pitchFamily="34" charset="0"/>
              <a:buChar char="•"/>
            </a:pPr>
            <a:r>
              <a:rPr lang="en-US" altLang="en-US" sz="1400" dirty="0"/>
              <a:t>Special subject conferences</a:t>
            </a:r>
          </a:p>
          <a:p>
            <a:pPr marL="685800" lvl="1" algn="just">
              <a:buFont typeface="Arial" panose="020B0604020202020204" pitchFamily="34" charset="0"/>
              <a:buChar char="•"/>
            </a:pPr>
            <a:r>
              <a:rPr lang="en-US" altLang="en-US" sz="1400" dirty="0"/>
              <a:t>Working groups on issues or papers or publications.</a:t>
            </a:r>
          </a:p>
          <a:p>
            <a:pPr marL="685800" lvl="1" algn="just">
              <a:buFont typeface="Arial" panose="020B0604020202020204" pitchFamily="34" charset="0"/>
              <a:buChar char="•"/>
            </a:pPr>
            <a:r>
              <a:rPr lang="en-US" altLang="en-US" sz="1400" dirty="0"/>
              <a:t>Combat Databases</a:t>
            </a:r>
          </a:p>
        </p:txBody>
      </p:sp>
    </p:spTree>
    <p:extLst>
      <p:ext uri="{BB962C8B-B14F-4D97-AF65-F5344CB8AC3E}">
        <p14:creationId xmlns:p14="http://schemas.microsoft.com/office/powerpoint/2010/main" val="338384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0EF-FEE1-F9A6-F952-6C6F67044ACB}"/>
              </a:ext>
            </a:extLst>
          </p:cNvPr>
          <p:cNvSpPr>
            <a:spLocks noGrp="1"/>
          </p:cNvSpPr>
          <p:nvPr>
            <p:ph type="title"/>
          </p:nvPr>
        </p:nvSpPr>
        <p:spPr>
          <a:xfrm>
            <a:off x="1085850" y="409577"/>
            <a:ext cx="10763250" cy="1143000"/>
          </a:xfrm>
        </p:spPr>
        <p:txBody>
          <a:bodyPr/>
          <a:lstStyle/>
          <a:p>
            <a:r>
              <a:rPr lang="en-US" dirty="0"/>
              <a:t>Administering Future Conference - 1</a:t>
            </a:r>
          </a:p>
        </p:txBody>
      </p:sp>
      <p:sp>
        <p:nvSpPr>
          <p:cNvPr id="3" name="Content Placeholder 2">
            <a:extLst>
              <a:ext uri="{FF2B5EF4-FFF2-40B4-BE49-F238E27FC236}">
                <a16:creationId xmlns:a16="http://schemas.microsoft.com/office/drawing/2014/main" id="{AB2D6D87-9DBC-127F-51BE-3EEAFB5AEB5C}"/>
              </a:ext>
            </a:extLst>
          </p:cNvPr>
          <p:cNvSpPr>
            <a:spLocks noGrp="1"/>
          </p:cNvSpPr>
          <p:nvPr>
            <p:ph idx="1"/>
          </p:nvPr>
        </p:nvSpPr>
        <p:spPr>
          <a:xfrm>
            <a:off x="1085850" y="1552577"/>
            <a:ext cx="10763250" cy="5147768"/>
          </a:xfrm>
        </p:spPr>
        <p:txBody>
          <a:bodyPr/>
          <a:lstStyle/>
          <a:p>
            <a:pPr marL="285750" algn="just">
              <a:buFont typeface="Arial" panose="020B0604020202020204" pitchFamily="34" charset="0"/>
              <a:buChar char="•"/>
            </a:pPr>
            <a:r>
              <a:rPr lang="en-US" altLang="en-US" sz="1600" dirty="0"/>
              <a:t>Finances</a:t>
            </a:r>
          </a:p>
          <a:p>
            <a:pPr marL="685800" lvl="1" algn="just">
              <a:buFont typeface="Arial" panose="020B0604020202020204" pitchFamily="34" charset="0"/>
              <a:buChar char="•"/>
            </a:pPr>
            <a:r>
              <a:rPr lang="en-US" altLang="en-US" sz="1400" dirty="0"/>
              <a:t>Cost of this conference was $8.000+</a:t>
            </a:r>
          </a:p>
          <a:p>
            <a:pPr marL="685800" lvl="1" algn="just">
              <a:buFont typeface="Arial" panose="020B0604020202020204" pitchFamily="34" charset="0"/>
              <a:buChar char="•"/>
            </a:pPr>
            <a:r>
              <a:rPr lang="en-US" altLang="en-US" sz="1400" dirty="0"/>
              <a:t>Fees collected added up to @2,000</a:t>
            </a:r>
          </a:p>
          <a:p>
            <a:pPr marL="685800" lvl="1" algn="just">
              <a:buFont typeface="Arial" panose="020B0604020202020204" pitchFamily="34" charset="0"/>
              <a:buChar char="•"/>
            </a:pPr>
            <a:r>
              <a:rPr lang="en-US" altLang="en-US" sz="1400" dirty="0"/>
              <a:t>I will take the hit to cover the remaining costs.</a:t>
            </a:r>
          </a:p>
          <a:p>
            <a:pPr marL="685800" lvl="1" algn="just">
              <a:buFont typeface="Arial" panose="020B0604020202020204" pitchFamily="34" charset="0"/>
              <a:buChar char="•"/>
            </a:pPr>
            <a:r>
              <a:rPr lang="en-US" altLang="en-US" sz="1400" dirty="0"/>
              <a:t>Options for future conferences</a:t>
            </a:r>
          </a:p>
          <a:p>
            <a:pPr marL="1085850" lvl="2" algn="just">
              <a:buFont typeface="Arial" panose="020B0604020202020204" pitchFamily="34" charset="0"/>
              <a:buChar char="•"/>
            </a:pPr>
            <a:r>
              <a:rPr lang="en-US" altLang="en-US" sz="1200" dirty="0"/>
              <a:t>1) reduce expenses</a:t>
            </a:r>
          </a:p>
          <a:p>
            <a:pPr marL="1085850" lvl="2" algn="just">
              <a:buFont typeface="Arial" panose="020B0604020202020204" pitchFamily="34" charset="0"/>
              <a:buChar char="•"/>
            </a:pPr>
            <a:r>
              <a:rPr lang="en-US" altLang="en-US" sz="1200" dirty="0"/>
              <a:t>2) increase the fee</a:t>
            </a:r>
          </a:p>
          <a:p>
            <a:pPr marL="1085850" lvl="2" algn="just">
              <a:buFont typeface="Arial" panose="020B0604020202020204" pitchFamily="34" charset="0"/>
              <a:buChar char="•"/>
            </a:pPr>
            <a:r>
              <a:rPr lang="en-US" altLang="en-US" sz="1200" dirty="0"/>
              <a:t>3) increase attendance</a:t>
            </a:r>
          </a:p>
          <a:p>
            <a:pPr marL="285750" algn="just">
              <a:buFont typeface="Arial" panose="020B0604020202020204" pitchFamily="34" charset="0"/>
              <a:buChar char="•"/>
            </a:pPr>
            <a:endParaRPr lang="en-US" altLang="en-US" sz="1600" dirty="0"/>
          </a:p>
          <a:p>
            <a:pPr marL="285750" algn="just">
              <a:buFont typeface="Arial" panose="020B0604020202020204" pitchFamily="34" charset="0"/>
              <a:buChar char="•"/>
            </a:pPr>
            <a:r>
              <a:rPr lang="en-US" altLang="en-US" sz="1600" dirty="0"/>
              <a:t>Running the next conference?</a:t>
            </a:r>
          </a:p>
          <a:p>
            <a:pPr marL="685800" lvl="1" algn="just">
              <a:buFont typeface="Arial" panose="020B0604020202020204" pitchFamily="34" charset="0"/>
              <a:buChar char="•"/>
            </a:pPr>
            <a:r>
              <a:rPr lang="en-US" altLang="en-US" sz="1400" dirty="0"/>
              <a:t>Defer action until 2023?</a:t>
            </a:r>
          </a:p>
          <a:p>
            <a:pPr marL="685800" lvl="1" algn="just">
              <a:buFont typeface="Arial" panose="020B0604020202020204" pitchFamily="34" charset="0"/>
              <a:buChar char="•"/>
            </a:pPr>
            <a:r>
              <a:rPr lang="en-US" altLang="en-US" sz="1400" dirty="0"/>
              <a:t>Vote on a board of directors?</a:t>
            </a:r>
          </a:p>
          <a:p>
            <a:pPr marL="685800" lvl="1" algn="just">
              <a:buFont typeface="Arial" panose="020B0604020202020204" pitchFamily="34" charset="0"/>
              <a:buChar char="•"/>
            </a:pPr>
            <a:r>
              <a:rPr lang="en-US" altLang="en-US" sz="1400" dirty="0"/>
              <a:t>Develop by-laws</a:t>
            </a:r>
          </a:p>
          <a:p>
            <a:pPr marL="685800" lvl="1" algn="just">
              <a:buFont typeface="Arial" panose="020B0604020202020204" pitchFamily="34" charset="0"/>
              <a:buChar char="•"/>
            </a:pPr>
            <a:r>
              <a:rPr lang="en-US" altLang="en-US" sz="1400" dirty="0"/>
              <a:t>Or whatever else is felt is best for the community</a:t>
            </a:r>
          </a:p>
        </p:txBody>
      </p:sp>
    </p:spTree>
    <p:extLst>
      <p:ext uri="{BB962C8B-B14F-4D97-AF65-F5344CB8AC3E}">
        <p14:creationId xmlns:p14="http://schemas.microsoft.com/office/powerpoint/2010/main" val="100023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0EF-FEE1-F9A6-F952-6C6F67044ACB}"/>
              </a:ext>
            </a:extLst>
          </p:cNvPr>
          <p:cNvSpPr>
            <a:spLocks noGrp="1"/>
          </p:cNvSpPr>
          <p:nvPr>
            <p:ph type="title"/>
          </p:nvPr>
        </p:nvSpPr>
        <p:spPr>
          <a:xfrm>
            <a:off x="1085850" y="186552"/>
            <a:ext cx="10763250" cy="1143000"/>
          </a:xfrm>
        </p:spPr>
        <p:txBody>
          <a:bodyPr/>
          <a:lstStyle/>
          <a:p>
            <a:r>
              <a:rPr lang="en-US" dirty="0"/>
              <a:t>Administering Future Conference - 2</a:t>
            </a:r>
          </a:p>
        </p:txBody>
      </p:sp>
      <p:sp>
        <p:nvSpPr>
          <p:cNvPr id="3" name="Content Placeholder 2">
            <a:extLst>
              <a:ext uri="{FF2B5EF4-FFF2-40B4-BE49-F238E27FC236}">
                <a16:creationId xmlns:a16="http://schemas.microsoft.com/office/drawing/2014/main" id="{AB2D6D87-9DBC-127F-51BE-3EEAFB5AEB5C}"/>
              </a:ext>
            </a:extLst>
          </p:cNvPr>
          <p:cNvSpPr>
            <a:spLocks noGrp="1"/>
          </p:cNvSpPr>
          <p:nvPr>
            <p:ph idx="1"/>
          </p:nvPr>
        </p:nvSpPr>
        <p:spPr>
          <a:xfrm>
            <a:off x="1085850" y="1218039"/>
            <a:ext cx="10763250" cy="5179299"/>
          </a:xfrm>
        </p:spPr>
        <p:txBody>
          <a:bodyPr/>
          <a:lstStyle/>
          <a:p>
            <a:pPr marL="285750" algn="just">
              <a:buFont typeface="Arial" panose="020B0604020202020204" pitchFamily="34" charset="0"/>
              <a:buChar char="•"/>
            </a:pPr>
            <a:r>
              <a:rPr lang="en-US" altLang="en-US" sz="1600" dirty="0"/>
              <a:t>Conference Structure</a:t>
            </a:r>
          </a:p>
          <a:p>
            <a:pPr marL="685800" lvl="1" algn="just">
              <a:buFont typeface="Arial" panose="020B0604020202020204" pitchFamily="34" charset="0"/>
              <a:buChar char="•"/>
            </a:pPr>
            <a:r>
              <a:rPr lang="en-US" altLang="en-US" sz="1400" dirty="0"/>
              <a:t>Are two conference rooms the best structure?</a:t>
            </a:r>
          </a:p>
          <a:p>
            <a:pPr marL="685800" lvl="1" algn="just">
              <a:buFont typeface="Arial" panose="020B0604020202020204" pitchFamily="34" charset="0"/>
              <a:buChar char="•"/>
            </a:pPr>
            <a:r>
              <a:rPr lang="en-US" altLang="en-US" sz="1400" dirty="0"/>
              <a:t>Is the mix and type of presentations about right?</a:t>
            </a:r>
          </a:p>
          <a:p>
            <a:pPr marL="685800" lvl="1" algn="just">
              <a:buFont typeface="Arial" panose="020B0604020202020204" pitchFamily="34" charset="0"/>
              <a:buChar char="•"/>
            </a:pPr>
            <a:r>
              <a:rPr lang="en-US" altLang="en-US" sz="1400" dirty="0"/>
              <a:t>Should there be other subject areas?</a:t>
            </a:r>
          </a:p>
          <a:p>
            <a:pPr marL="685800" lvl="1" algn="just">
              <a:buFont typeface="Arial" panose="020B0604020202020204" pitchFamily="34" charset="0"/>
              <a:buChar char="•"/>
            </a:pPr>
            <a:r>
              <a:rPr lang="en-US" altLang="en-US" sz="1400" dirty="0"/>
              <a:t>Should subsequent conferences have some duplicate presentations from previous conferences?</a:t>
            </a:r>
          </a:p>
          <a:p>
            <a:pPr marL="685800" lvl="1" algn="just">
              <a:buFont typeface="Arial" panose="020B0604020202020204" pitchFamily="34" charset="0"/>
              <a:buChar char="•"/>
            </a:pPr>
            <a:r>
              <a:rPr lang="en-US" altLang="en-US" sz="1400" dirty="0"/>
              <a:t>Should the conference be more structured and formal, or remain informal.</a:t>
            </a:r>
          </a:p>
          <a:p>
            <a:pPr marL="285750" algn="just">
              <a:buFont typeface="Arial" panose="020B0604020202020204" pitchFamily="34" charset="0"/>
              <a:buChar char="•"/>
            </a:pPr>
            <a:endParaRPr lang="en-US" altLang="en-US" sz="1600" dirty="0"/>
          </a:p>
          <a:p>
            <a:pPr marL="285750" algn="just">
              <a:buFont typeface="Arial" panose="020B0604020202020204" pitchFamily="34" charset="0"/>
              <a:buChar char="•"/>
            </a:pPr>
            <a:r>
              <a:rPr lang="en-US" altLang="en-US" sz="1600" dirty="0"/>
              <a:t>Administration</a:t>
            </a:r>
          </a:p>
          <a:p>
            <a:pPr marL="685800" lvl="1" algn="just">
              <a:buFont typeface="Arial" panose="020B0604020202020204" pitchFamily="34" charset="0"/>
              <a:buChar char="•"/>
            </a:pPr>
            <a:r>
              <a:rPr lang="en-US" altLang="en-US" sz="1400" dirty="0"/>
              <a:t>Should there be a size limit to the conference?</a:t>
            </a:r>
          </a:p>
          <a:p>
            <a:pPr marL="685800" lvl="1" algn="just">
              <a:buFont typeface="Arial" panose="020B0604020202020204" pitchFamily="34" charset="0"/>
              <a:buChar char="•"/>
            </a:pPr>
            <a:r>
              <a:rPr lang="en-US" altLang="en-US" sz="1400" dirty="0"/>
              <a:t>Do we need better administrative support and how to fund it?</a:t>
            </a:r>
          </a:p>
          <a:p>
            <a:pPr marL="685800" lvl="1" algn="just">
              <a:buFont typeface="Arial" panose="020B0604020202020204" pitchFamily="34" charset="0"/>
              <a:buChar char="•"/>
            </a:pPr>
            <a:r>
              <a:rPr lang="en-US" altLang="en-US" sz="1400" dirty="0"/>
              <a:t>Do we need more marketing efforts?</a:t>
            </a:r>
          </a:p>
          <a:p>
            <a:pPr marL="285750" algn="just">
              <a:buFont typeface="Arial" panose="020B0604020202020204" pitchFamily="34" charset="0"/>
              <a:buChar char="•"/>
            </a:pPr>
            <a:endParaRPr lang="en-US" altLang="en-US" sz="1600" dirty="0"/>
          </a:p>
          <a:p>
            <a:pPr marL="285750" algn="just">
              <a:buFont typeface="Arial" panose="020B0604020202020204" pitchFamily="34" charset="0"/>
              <a:buChar char="•"/>
            </a:pPr>
            <a:r>
              <a:rPr lang="en-US" altLang="en-US" sz="1600" dirty="0"/>
              <a:t>Are there sources of funding?</a:t>
            </a:r>
          </a:p>
          <a:p>
            <a:pPr marL="685800" lvl="1" algn="just">
              <a:buFont typeface="Arial" panose="020B0604020202020204" pitchFamily="34" charset="0"/>
              <a:buChar char="•"/>
            </a:pPr>
            <a:r>
              <a:rPr lang="en-US" altLang="en-US" sz="1400" dirty="0"/>
              <a:t>The goal is self-supported by conference fees.</a:t>
            </a:r>
          </a:p>
          <a:p>
            <a:pPr marL="1085850" lvl="2" algn="just">
              <a:buFont typeface="Arial" panose="020B0604020202020204" pitchFamily="34" charset="0"/>
              <a:buChar char="•"/>
            </a:pPr>
            <a:r>
              <a:rPr lang="en-US" altLang="en-US" sz="1200" dirty="0"/>
              <a:t>This conference is running in the red</a:t>
            </a:r>
            <a:endParaRPr lang="en-US" altLang="en-US" sz="1600" dirty="0"/>
          </a:p>
          <a:p>
            <a:pPr marL="685800" lvl="1" algn="just">
              <a:buFont typeface="Arial" panose="020B0604020202020204" pitchFamily="34" charset="0"/>
              <a:buChar char="•"/>
            </a:pPr>
            <a:r>
              <a:rPr lang="en-US" altLang="en-US" sz="1400" dirty="0"/>
              <a:t>To cover administrative support?</a:t>
            </a:r>
          </a:p>
          <a:p>
            <a:pPr marL="685800" lvl="1" algn="just">
              <a:buFont typeface="Arial" panose="020B0604020202020204" pitchFamily="34" charset="0"/>
              <a:buChar char="•"/>
            </a:pPr>
            <a:r>
              <a:rPr lang="en-US" altLang="en-US" sz="1400" dirty="0"/>
              <a:t>To support database and research projects?</a:t>
            </a:r>
          </a:p>
          <a:p>
            <a:pPr marL="685800" lvl="1" algn="just">
              <a:buFont typeface="Arial" panose="020B0604020202020204" pitchFamily="34" charset="0"/>
              <a:buChar char="•"/>
            </a:pPr>
            <a:endParaRPr lang="en-US" altLang="en-US" sz="1400" dirty="0"/>
          </a:p>
          <a:p>
            <a:pPr marL="285750" algn="just">
              <a:buFont typeface="Arial" panose="020B0604020202020204" pitchFamily="34" charset="0"/>
              <a:buChar char="•"/>
            </a:pPr>
            <a:r>
              <a:rPr lang="en-US" altLang="en-US" sz="1600" dirty="0"/>
              <a:t>Independent of these efforts, TDI is still pursuing business opportunities and various attempts to restore a fully staffed </a:t>
            </a:r>
            <a:r>
              <a:rPr lang="en-US" altLang="en-US" sz="1600" i="1" dirty="0"/>
              <a:t>Dupuy Institute </a:t>
            </a:r>
            <a:r>
              <a:rPr lang="en-US" altLang="en-US" sz="1600" dirty="0"/>
              <a:t>with long-term funding</a:t>
            </a:r>
            <a:r>
              <a:rPr lang="en-US" altLang="en-US" sz="1600" i="1" dirty="0"/>
              <a:t>.</a:t>
            </a:r>
          </a:p>
          <a:p>
            <a:pPr marL="685800" lvl="1" algn="just">
              <a:buFont typeface="Arial" panose="020B0604020202020204" pitchFamily="34" charset="0"/>
              <a:buChar char="•"/>
            </a:pPr>
            <a:r>
              <a:rPr lang="en-US" altLang="en-US" sz="1400" dirty="0"/>
              <a:t>Our data bases remain company proprietary for now.</a:t>
            </a:r>
          </a:p>
        </p:txBody>
      </p:sp>
    </p:spTree>
    <p:extLst>
      <p:ext uri="{BB962C8B-B14F-4D97-AF65-F5344CB8AC3E}">
        <p14:creationId xmlns:p14="http://schemas.microsoft.com/office/powerpoint/2010/main" val="1248309435"/>
      </p:ext>
    </p:extLst>
  </p:cSld>
  <p:clrMapOvr>
    <a:masterClrMapping/>
  </p:clrMapOvr>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711</Words>
  <Application>Microsoft Office PowerPoint</Application>
  <PresentationFormat>Widescreen</PresentationFormat>
  <Paragraphs>115</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Narrow</vt:lpstr>
      <vt:lpstr>Calibri</vt:lpstr>
      <vt:lpstr>Monotype Sorts</vt:lpstr>
      <vt:lpstr>Times New Roman</vt:lpstr>
      <vt:lpstr>Default Design</vt:lpstr>
      <vt:lpstr>The First Historical Analysis Annual Conference (HAAC)</vt:lpstr>
      <vt:lpstr>Purpose</vt:lpstr>
      <vt:lpstr>What is Historical Analysis?</vt:lpstr>
      <vt:lpstr>Questions?</vt:lpstr>
      <vt:lpstr>The Historical Analysis Conferences</vt:lpstr>
      <vt:lpstr>Administering Future Conference - 1</vt:lpstr>
      <vt:lpstr>Administering Future Conference - 2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Lawrence</dc:creator>
  <cp:lastModifiedBy>Chris Lawrence</cp:lastModifiedBy>
  <cp:revision>18</cp:revision>
  <dcterms:created xsi:type="dcterms:W3CDTF">2022-09-06T16:40:21Z</dcterms:created>
  <dcterms:modified xsi:type="dcterms:W3CDTF">2022-09-20T14:27:04Z</dcterms:modified>
</cp:coreProperties>
</file>