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76" r:id="rId2"/>
    <p:sldId id="289" r:id="rId3"/>
    <p:sldId id="264" r:id="rId4"/>
    <p:sldId id="282" r:id="rId5"/>
    <p:sldId id="281" r:id="rId6"/>
    <p:sldId id="283" r:id="rId7"/>
    <p:sldId id="263" r:id="rId8"/>
    <p:sldId id="265" r:id="rId9"/>
    <p:sldId id="268" r:id="rId10"/>
    <p:sldId id="266" r:id="rId11"/>
    <p:sldId id="271" r:id="rId12"/>
    <p:sldId id="275" r:id="rId13"/>
    <p:sldId id="273" r:id="rId14"/>
    <p:sldId id="274" r:id="rId15"/>
    <p:sldId id="285" r:id="rId16"/>
    <p:sldId id="286" r:id="rId17"/>
    <p:sldId id="287" r:id="rId18"/>
    <p:sldId id="288" r:id="rId19"/>
    <p:sldId id="261" r:id="rId20"/>
    <p:sldId id="262" r:id="rId21"/>
    <p:sldId id="26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BBA4EA-C6ED-4158-90AD-13F28F9073B9}" v="36" dt="2022-08-06T20:53:54.306"/>
    <p1510:client id="{42D9BED6-5DAF-4135-ACFB-C6F7B4755007}" v="1" dt="2022-07-31T16:10:45.110"/>
    <p1510:client id="{593C22F1-08A7-447D-B92B-D6540886410E}" v="21" dt="2022-08-06T20:58:50.256"/>
    <p1510:client id="{B50B6259-02AF-4C2D-A166-17FB346003BC}" v="8" dt="2022-08-06T20:22:28.8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108" y="12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HistData%20Files\Battle%20of%20Britain\BATTLE%20OF%20BRITAIN-BOB18-0007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u="sng" dirty="0"/>
              <a:t>RAF Advantage in Battle</a:t>
            </a:r>
            <a:r>
              <a:rPr lang="en-US" b="1" u="sng" baseline="0" dirty="0"/>
              <a:t> of Britain (</a:t>
            </a:r>
            <a:r>
              <a:rPr lang="en-US" b="1" u="sng" baseline="0" dirty="0" err="1"/>
              <a:t>Adlerangriff</a:t>
            </a:r>
            <a:r>
              <a:rPr lang="en-US" b="1" u="sng" baseline="0" dirty="0"/>
              <a:t>)</a:t>
            </a:r>
            <a:endParaRPr lang="en-US" b="1" u="sng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GRAPH!$D$1</c:f>
              <c:strCache>
                <c:ptCount val="1"/>
                <c:pt idx="0">
                  <c:v>logmu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val>
            <c:numRef>
              <c:f>GRAPH!$D$2:$D$19</c:f>
              <c:numCache>
                <c:formatCode>0.00</c:formatCode>
                <c:ptCount val="18"/>
                <c:pt idx="0">
                  <c:v>0.24184251963655801</c:v>
                </c:pt>
                <c:pt idx="1">
                  <c:v>0.43184099806576126</c:v>
                </c:pt>
                <c:pt idx="2">
                  <c:v>9.0596419191402711E-2</c:v>
                </c:pt>
                <c:pt idx="3">
                  <c:v>-1.5229418549027611E-2</c:v>
                </c:pt>
                <c:pt idx="4">
                  <c:v>0.17017784932327329</c:v>
                </c:pt>
                <c:pt idx="5">
                  <c:v>-0.14566522441057256</c:v>
                </c:pt>
                <c:pt idx="6">
                  <c:v>3.7805680508318199E-3</c:v>
                </c:pt>
                <c:pt idx="7">
                  <c:v>1.2882728259480629</c:v>
                </c:pt>
                <c:pt idx="8">
                  <c:v>7.7187704105754013E-2</c:v>
                </c:pt>
                <c:pt idx="9">
                  <c:v>2.7459178634069277E-2</c:v>
                </c:pt>
                <c:pt idx="10">
                  <c:v>-4.6988280289773358E-2</c:v>
                </c:pt>
                <c:pt idx="11">
                  <c:v>-0.20931039391338879</c:v>
                </c:pt>
                <c:pt idx="12">
                  <c:v>-0.11962488716612142</c:v>
                </c:pt>
                <c:pt idx="13">
                  <c:v>-8.4906612135401321E-2</c:v>
                </c:pt>
                <c:pt idx="14">
                  <c:v>4.8041283010252005E-2</c:v>
                </c:pt>
                <c:pt idx="15">
                  <c:v>3.9773714813418938E-2</c:v>
                </c:pt>
                <c:pt idx="16">
                  <c:v>-4.8277654178738617E-2</c:v>
                </c:pt>
                <c:pt idx="17">
                  <c:v>0.3331492772485391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9B6-4B88-89B9-0B47AE7DEF61}"/>
            </c:ext>
          </c:extLst>
        </c:ser>
        <c:ser>
          <c:idx val="1"/>
          <c:order val="1"/>
          <c:tx>
            <c:strRef>
              <c:f>GRAPH!$E$1</c:f>
              <c:strCache>
                <c:ptCount val="1"/>
                <c:pt idx="0">
                  <c:v>Lo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val>
            <c:numRef>
              <c:f>GRAPH!$E$2:$E$19</c:f>
              <c:numCache>
                <c:formatCode>General_)</c:formatCode>
                <c:ptCount val="18"/>
                <c:pt idx="0">
                  <c:v>-0.05</c:v>
                </c:pt>
                <c:pt idx="1">
                  <c:v>-0.05</c:v>
                </c:pt>
                <c:pt idx="2">
                  <c:v>-0.05</c:v>
                </c:pt>
                <c:pt idx="3">
                  <c:v>-0.05</c:v>
                </c:pt>
                <c:pt idx="4">
                  <c:v>-0.05</c:v>
                </c:pt>
                <c:pt idx="5">
                  <c:v>-0.05</c:v>
                </c:pt>
                <c:pt idx="6">
                  <c:v>-0.05</c:v>
                </c:pt>
                <c:pt idx="7">
                  <c:v>-0.05</c:v>
                </c:pt>
                <c:pt idx="8">
                  <c:v>-0.05</c:v>
                </c:pt>
                <c:pt idx="9">
                  <c:v>-0.05</c:v>
                </c:pt>
                <c:pt idx="10">
                  <c:v>-0.05</c:v>
                </c:pt>
                <c:pt idx="11">
                  <c:v>-0.05</c:v>
                </c:pt>
                <c:pt idx="12">
                  <c:v>-0.05</c:v>
                </c:pt>
                <c:pt idx="13">
                  <c:v>-0.05</c:v>
                </c:pt>
                <c:pt idx="14">
                  <c:v>-0.05</c:v>
                </c:pt>
                <c:pt idx="15">
                  <c:v>-0.05</c:v>
                </c:pt>
                <c:pt idx="16">
                  <c:v>-0.05</c:v>
                </c:pt>
                <c:pt idx="17">
                  <c:v>-0.05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9B6-4B88-89B9-0B47AE7DEF61}"/>
            </c:ext>
          </c:extLst>
        </c:ser>
        <c:ser>
          <c:idx val="2"/>
          <c:order val="2"/>
          <c:tx>
            <c:strRef>
              <c:f>GRAPH!$F$1</c:f>
              <c:strCache>
                <c:ptCount val="1"/>
                <c:pt idx="0">
                  <c:v>HI</c:v>
                </c:pt>
              </c:strCache>
            </c:strRef>
          </c:tx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val>
            <c:numRef>
              <c:f>GRAPH!$F$2:$F$19</c:f>
              <c:numCache>
                <c:formatCode>General_)</c:formatCode>
                <c:ptCount val="18"/>
                <c:pt idx="0">
                  <c:v>0.05</c:v>
                </c:pt>
                <c:pt idx="1">
                  <c:v>0.05</c:v>
                </c:pt>
                <c:pt idx="2">
                  <c:v>0.05</c:v>
                </c:pt>
                <c:pt idx="3">
                  <c:v>0.05</c:v>
                </c:pt>
                <c:pt idx="4">
                  <c:v>0.05</c:v>
                </c:pt>
                <c:pt idx="5">
                  <c:v>0.05</c:v>
                </c:pt>
                <c:pt idx="6">
                  <c:v>0.05</c:v>
                </c:pt>
                <c:pt idx="7">
                  <c:v>0.05</c:v>
                </c:pt>
                <c:pt idx="8">
                  <c:v>0.05</c:v>
                </c:pt>
                <c:pt idx="9">
                  <c:v>0.05</c:v>
                </c:pt>
                <c:pt idx="10">
                  <c:v>0.05</c:v>
                </c:pt>
                <c:pt idx="11">
                  <c:v>0.05</c:v>
                </c:pt>
                <c:pt idx="12">
                  <c:v>0.05</c:v>
                </c:pt>
                <c:pt idx="13">
                  <c:v>0.05</c:v>
                </c:pt>
                <c:pt idx="14">
                  <c:v>0.05</c:v>
                </c:pt>
                <c:pt idx="15">
                  <c:v>0.05</c:v>
                </c:pt>
                <c:pt idx="16">
                  <c:v>0.05</c:v>
                </c:pt>
                <c:pt idx="17">
                  <c:v>0.05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9B6-4B88-89B9-0B47AE7DEF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84528864"/>
        <c:axId val="784529848"/>
      </c:lineChart>
      <c:catAx>
        <c:axId val="78452886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Day Number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4529848"/>
        <c:crossesAt val="-0.2"/>
        <c:auto val="1"/>
        <c:lblAlgn val="ctr"/>
        <c:lblOffset val="100"/>
        <c:noMultiLvlLbl val="0"/>
      </c:catAx>
      <c:valAx>
        <c:axId val="784529848"/>
        <c:scaling>
          <c:orientation val="minMax"/>
          <c:min val="-0.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RAF</a:t>
                </a:r>
                <a:r>
                  <a:rPr lang="en-US" baseline="0"/>
                  <a:t> logmu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4528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rgbClr val="92D050">
          <a:alpha val="96000"/>
        </a:srgb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1BB6EA-3E37-40D8-8397-EBA673649338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58444A-EC02-4811-A1B4-7C005688A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934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66AD1-A9CC-4126-804A-63E930E7DB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3B0A96-D0E6-4967-8B64-5F790B2A5D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F5FE32-0188-494D-8281-AD2702F86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E81F7-8A4C-4F83-B4B2-884DBB5D8CDC}" type="datetime1">
              <a:rPr lang="en-US" smtClean="0"/>
              <a:t>9/24/2022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AB77D-FA3B-4855-9212-07AE1996A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DFB88-5003-42F0-B7B5-E776AF9D2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55A5-0ED5-4E02-AB2F-57ACBD3FE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151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60CF8-A2ED-44F8-8B8A-299BA84B7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50C32D-90E0-4B11-8724-523D98C7C7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F1830F-3730-4AD5-834C-7334FD2A7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95289-9B2B-4BB9-AA1F-7D06295AD663}" type="datetime1">
              <a:rPr lang="en-US" smtClean="0"/>
              <a:t>9/24/2022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322E32-E3BA-4B9F-8629-E6A3BC9B6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505A3-CED4-4595-9E3D-5254EFB6C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55A5-0ED5-4E02-AB2F-57ACBD3FE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880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047505-9359-4579-832D-694B276598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3F2127-2B49-44F5-BB64-7D2DD37B38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AE87BB-4FF0-4ACE-8C1F-B7D3EC1F5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EF3A8-F940-43CB-AFE1-D7DC60B0DDE0}" type="datetime1">
              <a:rPr lang="en-US" smtClean="0"/>
              <a:t>9/24/2022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269AB9-1E9B-4982-AADB-F12D08CDA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7DD3C0-F0F1-4B1F-BD55-545DB2105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55A5-0ED5-4E02-AB2F-57ACBD3FE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351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78CB0-78CE-40B3-B3B5-D8480B0AC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1F8132-7F26-49D8-AD45-6DEAEFC318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CF3FF1-5C34-423B-AC24-C812FA0AA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FA200-8DEC-4D9D-926F-42FF02F31C48}" type="datetime1">
              <a:rPr lang="en-US" smtClean="0"/>
              <a:t>9/24/2022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1ECF90-9BCB-47BE-800F-89F95FE62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5DC6C5-51D3-416C-AB84-10E30A330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55A5-0ED5-4E02-AB2F-57ACBD3FE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395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0BAD3-D385-4711-A616-99E4202A6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282100-D8C7-4298-996F-7C5607831B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2B28C4-4095-444C-9F84-17E96B760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8B2F7-E6B0-45D2-BD7D-86CB25B19C28}" type="datetime1">
              <a:rPr lang="en-US" smtClean="0"/>
              <a:t>9/24/2022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145088-3DE8-4F3D-941B-F4384A75D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51F07-0409-4903-A2CC-9A5C02A63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55A5-0ED5-4E02-AB2F-57ACBD3FE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682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2EC86-E05F-4B31-8843-B3AD2FD89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C45750-0FFE-4477-8ECD-E8B240E689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E47F34-D79C-470F-A277-60B204ED5F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0B5DE1-1C6A-4193-8F38-292CD3506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93C49-C51F-48AA-8B65-A4C74BEF450C}" type="datetime1">
              <a:rPr lang="en-US" smtClean="0"/>
              <a:t>9/24/2022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3CE2B2-DEBC-4B6F-A637-BDAA6390F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4425D7-08BA-44A5-8A40-649284AFE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55A5-0ED5-4E02-AB2F-57ACBD3FE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011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243F5-5204-49F7-A8E6-9D26D2BAC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0AFCAB-5292-47A4-9C11-D00D40A6B3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243B6B-384B-429C-8268-C34DA1EDF9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235EBC-057F-4B57-B378-DA988DC61F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035567-9BF0-492E-BF4D-9C2B187FAC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CD2658-BEA6-4B75-808A-26ED1723A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1D56-C03C-4BA3-8602-48C1D0E182D0}" type="datetime1">
              <a:rPr lang="en-US" smtClean="0"/>
              <a:t>9/24/2022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34FA0C-C4F5-48A5-B84D-9967CFBD6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69C98C-B00E-4284-BD9A-278F0DA02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55A5-0ED5-4E02-AB2F-57ACBD3FE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629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86DC3-B148-4712-B835-950D11D96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E84157-BE9E-44DB-AB3B-F09BE2916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E4FDD-F944-4A89-AE10-9768731F6659}" type="datetime1">
              <a:rPr lang="en-US" smtClean="0"/>
              <a:t>9/24/2022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EA32C9-59E6-4E4C-8F46-74EC7C8F7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369C57-C172-4790-9382-F5FA0FD71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55A5-0ED5-4E02-AB2F-57ACBD3FE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536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057E4C-95A3-4CEE-BA3E-3C609ABE7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00B4-44F0-4188-9AA8-109B02488B56}" type="datetime1">
              <a:rPr lang="en-US" smtClean="0"/>
              <a:t>9/24/2022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48C98A-E724-4F3D-B35A-1C8C2299F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EC65A7-8975-4EC7-90FA-2C955D304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55A5-0ED5-4E02-AB2F-57ACBD3FE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321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EF301-BAA2-4192-8733-73F0D2AB6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E24EF-FF06-4AEA-B490-CAFD6859E5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C7676A-3AE3-48E0-AA19-60E88B3AC7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A4B0F8-92B6-4C21-A244-4CB9C2C80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53C3F-F4E8-4A61-8A9E-FBCE59E50E5C}" type="datetime1">
              <a:rPr lang="en-US" smtClean="0"/>
              <a:t>9/24/2022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777E29-FAA5-4F87-9BC3-9C70BB1BF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84BAB2-CB7B-4D64-A0AF-84FB3C305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55A5-0ED5-4E02-AB2F-57ACBD3FE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244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24F9F-8FA0-4FF1-A7FD-156490CDE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0E96D7-E88D-4EF2-A01B-85AEC4C192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F7C946-6E7A-4A87-8CFD-5A22331383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1752BF-9E72-4FDF-BB98-93BE080B2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051E-3E61-4C7C-AE85-2D69B6B535D4}" type="datetime1">
              <a:rPr lang="en-US" smtClean="0"/>
              <a:t>9/24/2022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5DE119-0E18-4571-937A-6F0B73C2C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A82C31-3E7D-423A-9744-8AC302055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55A5-0ED5-4E02-AB2F-57ACBD3FE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24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C15B22-B88C-48AC-9BDA-AE545ACEC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4B7E53-D78C-4E06-B484-77847D58BC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2CFF29-D47B-4402-BA7E-C9F7708A77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20BAE-4367-4FFF-96C5-67DF2171EDF8}" type="datetime1">
              <a:rPr lang="en-US" smtClean="0"/>
              <a:t>9/24/2022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0214C-8D28-4824-8272-49E0348F8D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BACFC7-72B5-4B06-9322-EB2521050B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E55A5-0ED5-4E02-AB2F-57ACBD3FE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801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9ADB9BD-4142-44C4-B3E5-B43F21ECC5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5599" y="918279"/>
            <a:ext cx="7217228" cy="6408964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2A37A9B-15AE-4BFB-AD7E-1DFA7D6F8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55A5-0ED5-4E02-AB2F-57ACBD3FE1F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515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79607E1-3F4C-4C91-B347-CB1C3BD728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358" y="501810"/>
            <a:ext cx="8584586" cy="605343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A0CE70-444B-4B6D-9D9B-3F3FFA608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55A5-0ED5-4E02-AB2F-57ACBD3FE1F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601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421BE-BD6A-4C6D-A50B-17D34383B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WWII Battle of Kursk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178812D-74C5-4A5F-B320-C0AC1E69B1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7456" y="1286510"/>
            <a:ext cx="7888605" cy="547401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F7E7BD-16B0-49E6-8679-CB899566F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55A5-0ED5-4E02-AB2F-57ACBD3FE1F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0098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5D087-F09F-4001-AE65-E255CDBB6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597055" cy="4571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 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5CFDFEC3-7404-40B8-8E0B-02CD6F30C4E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4740317"/>
              </p:ext>
            </p:extLst>
          </p:nvPr>
        </p:nvGraphicFramePr>
        <p:xfrm>
          <a:off x="1660634" y="231229"/>
          <a:ext cx="8933793" cy="5917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736E0DF-2A8A-49B3-9FCF-1B354C066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55A5-0ED5-4E02-AB2F-57ACBD3FE1F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3053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9D48C-6825-4CB1-AED5-B35A4955D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Bodart Naval Battle Data</a:t>
            </a:r>
          </a:p>
        </p:txBody>
      </p:sp>
      <p:pic>
        <p:nvPicPr>
          <p:cNvPr id="3" name="Picture 2" descr="Chart, scatter chart&#10;&#10;Description automatically generated">
            <a:extLst>
              <a:ext uri="{FF2B5EF4-FFF2-40B4-BE49-F238E27FC236}">
                <a16:creationId xmlns:a16="http://schemas.microsoft.com/office/drawing/2014/main" id="{22E63214-A6EC-44C0-8E50-7B95A763EC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3936" y="1690688"/>
            <a:ext cx="7784127" cy="548005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E475DC-F9EE-4B9B-A338-0063D44B4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55A5-0ED5-4E02-AB2F-57ACBD3FE1F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1721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31431-E986-49F0-88E5-BAF82B2B8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Bodart Naval Battle Data</a:t>
            </a:r>
          </a:p>
        </p:txBody>
      </p:sp>
      <p:pic>
        <p:nvPicPr>
          <p:cNvPr id="4" name="Picture 3" descr="Chart, scatter chart&#10;&#10;Description automatically generated">
            <a:extLst>
              <a:ext uri="{FF2B5EF4-FFF2-40B4-BE49-F238E27FC236}">
                <a16:creationId xmlns:a16="http://schemas.microsoft.com/office/drawing/2014/main" id="{8745BA25-5674-4460-ACE5-760D084972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1875" y="1204294"/>
            <a:ext cx="7977732" cy="565370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0DC319D-1977-44F6-AC88-6A046AC02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55A5-0ED5-4E02-AB2F-57ACBD3FE1F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5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5E813-7FA2-42DF-A832-658FD69A9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u="sng" dirty="0">
                <a:latin typeface="Arial"/>
                <a:cs typeface="Arial"/>
              </a:rPr>
              <a:t>Use The Key To Victory</a:t>
            </a:r>
            <a:r>
              <a:rPr lang="en-US" b="1" u="sng" dirty="0">
                <a:latin typeface="Arial"/>
                <a:cs typeface="Arial"/>
              </a:rPr>
              <a:t> (Part A)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6FD2DB3-90BC-4A2A-A993-B4A8A714B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55A5-0ED5-4E02-AB2F-57ACBD3FE1F5}" type="slidenum">
              <a:rPr lang="en-US" smtClean="0"/>
              <a:t>15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623F7B-8F37-47DD-B1BC-29B8FCD95AC5}"/>
              </a:ext>
            </a:extLst>
          </p:cNvPr>
          <p:cNvSpPr txBox="1"/>
          <p:nvPr/>
        </p:nvSpPr>
        <p:spPr>
          <a:xfrm>
            <a:off x="2032907" y="1632857"/>
            <a:ext cx="834390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buSzPts val="2000"/>
              <a:buFont typeface="Arial" panose="020B0604020202020204" pitchFamily="34" charset="0"/>
              <a:buChar char="•"/>
            </a:pPr>
            <a:r>
              <a:rPr lang="en-US" sz="2800" b="0" i="0" u="none" strike="noStrike" kern="1200" dirty="0">
                <a:solidFill>
                  <a:srgbClr val="000000"/>
                </a:solidFill>
                <a:latin typeface="Arial" panose="020B0604020202020204" pitchFamily="34" charset="0"/>
              </a:rPr>
              <a:t> Database scan</a:t>
            </a:r>
          </a:p>
          <a:p>
            <a:pPr rtl="0">
              <a:buSzPts val="2000"/>
              <a:buFont typeface="Arial" panose="020B0604020202020204" pitchFamily="34" charset="0"/>
              <a:buChar char="•"/>
            </a:pPr>
            <a:r>
              <a:rPr lang="en-US" sz="2800" b="0" i="0" u="none" strike="noStrike" kern="1200" dirty="0">
                <a:solidFill>
                  <a:srgbClr val="000000"/>
                </a:solidFill>
                <a:latin typeface="Arial" panose="020B0604020202020204" pitchFamily="34" charset="0"/>
              </a:rPr>
              <a:t> Raise issues</a:t>
            </a:r>
          </a:p>
          <a:p>
            <a:pPr rtl="0">
              <a:buSzPts val="2000"/>
              <a:buFont typeface="Arial" panose="020B0604020202020204" pitchFamily="34" charset="0"/>
              <a:buChar char="•"/>
            </a:pPr>
            <a:r>
              <a:rPr lang="en-US" sz="2800" b="0" i="0" u="none" strike="noStrike" kern="1200" dirty="0">
                <a:solidFill>
                  <a:srgbClr val="000000"/>
                </a:solidFill>
                <a:latin typeface="Arial" panose="020B0604020202020204" pitchFamily="34" charset="0"/>
              </a:rPr>
              <a:t> Report the advantage and bitterness parameter values</a:t>
            </a:r>
          </a:p>
          <a:p>
            <a:pPr rtl="0">
              <a:buSzPts val="2000"/>
              <a:buFont typeface="Arial" panose="020B0604020202020204" pitchFamily="34" charset="0"/>
              <a:buChar char="•"/>
            </a:pPr>
            <a:r>
              <a:rPr lang="en-US" sz="2800" b="0" i="0" u="none" strike="noStrike" kern="1200" dirty="0">
                <a:solidFill>
                  <a:srgbClr val="000000"/>
                </a:solidFill>
                <a:latin typeface="Arial" panose="020B0604020202020204" pitchFamily="34" charset="0"/>
              </a:rPr>
              <a:t> Teach commanders how to maximize their advantage parameter</a:t>
            </a:r>
          </a:p>
          <a:p>
            <a:pPr rtl="0">
              <a:buSzPts val="2000"/>
              <a:buFont typeface="Arial" panose="020B0604020202020204" pitchFamily="34" charset="0"/>
              <a:buChar char="•"/>
            </a:pPr>
            <a:r>
              <a:rPr lang="en-US" sz="2800" b="0" i="0" u="none" strike="noStrike" kern="1200" dirty="0">
                <a:solidFill>
                  <a:srgbClr val="000000"/>
                </a:solidFill>
                <a:latin typeface="Arial" panose="020B0604020202020204" pitchFamily="34" charset="0"/>
              </a:rPr>
              <a:t> Establish and fund permanent program to assemble large and highly accurate databases of historical land, sea, and air battles</a:t>
            </a:r>
          </a:p>
        </p:txBody>
      </p:sp>
    </p:spTree>
    <p:extLst>
      <p:ext uri="{BB962C8B-B14F-4D97-AF65-F5344CB8AC3E}">
        <p14:creationId xmlns:p14="http://schemas.microsoft.com/office/powerpoint/2010/main" val="10691659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8C728-50E4-4A30-ADC2-01ACD4963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4157"/>
            <a:ext cx="10515600" cy="1086531"/>
          </a:xfrm>
        </p:spPr>
        <p:txBody>
          <a:bodyPr/>
          <a:lstStyle/>
          <a:p>
            <a:pPr algn="ctr"/>
            <a:r>
              <a:rPr lang="en-US" b="1" u="sng" dirty="0">
                <a:latin typeface="Arial" panose="020B0604020202020204" pitchFamily="34" charset="0"/>
              </a:rPr>
              <a:t>Use The Key To Victory (Part B)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CAF190E-82D7-4FC1-859B-255B0917E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55A5-0ED5-4E02-AB2F-57ACBD3FE1F5}" type="slidenum">
              <a:rPr lang="en-US" smtClean="0"/>
              <a:t>16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7DD4962-683D-429B-AA81-B0CBD618A9A0}"/>
              </a:ext>
            </a:extLst>
          </p:cNvPr>
          <p:cNvSpPr txBox="1"/>
          <p:nvPr/>
        </p:nvSpPr>
        <p:spPr>
          <a:xfrm>
            <a:off x="1404257" y="1690688"/>
            <a:ext cx="9805308" cy="483209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buSzPts val="2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 </a:t>
            </a:r>
            <a:r>
              <a:rPr lang="en-US" sz="2800" b="0" i="0" u="none" strike="noStrike" kern="1200" dirty="0">
                <a:solidFill>
                  <a:srgbClr val="000000"/>
                </a:solidFill>
                <a:latin typeface="Arial"/>
                <a:cs typeface="Arial"/>
              </a:rPr>
              <a:t>Use the advantage parameter as the primary objective function or figure of merit to be optimized when designing a force’s equipment, organization, and tactics.</a:t>
            </a:r>
            <a:endParaRPr lang="en-US">
              <a:latin typeface="Arial"/>
              <a:cs typeface="Arial"/>
            </a:endParaRPr>
          </a:p>
          <a:p>
            <a:pPr>
              <a:buSzPts val="2000"/>
              <a:buFont typeface="Arial" panose="020B0604020202020204" pitchFamily="34" charset="0"/>
              <a:buChar char="•"/>
            </a:pPr>
            <a:endParaRPr lang="en-US" sz="2800" b="0" i="0" u="none" strike="noStrike" kern="1200" dirty="0">
              <a:solidFill>
                <a:srgbClr val="000000"/>
              </a:solidFill>
              <a:latin typeface="Arial" panose="020B0604020202020204" pitchFamily="34" charset="0"/>
              <a:cs typeface="Arial"/>
            </a:endParaRPr>
          </a:p>
          <a:p>
            <a:pPr>
              <a:buSzPts val="2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 </a:t>
            </a:r>
            <a:r>
              <a:rPr lang="en-US" sz="2800" b="0" i="0" u="none" strike="noStrike" kern="1200" dirty="0">
                <a:solidFill>
                  <a:srgbClr val="000000"/>
                </a:solidFill>
                <a:latin typeface="Arial"/>
                <a:cs typeface="Arial"/>
              </a:rPr>
              <a:t>Use the advantage parameter as the “score” of a trainee unit at Fort Irwin’s National Test Center</a:t>
            </a:r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 </a:t>
            </a:r>
          </a:p>
          <a:p>
            <a:pPr>
              <a:buSzPts val="2000"/>
              <a:buFont typeface="Arial" panose="020B0604020202020204" pitchFamily="34" charset="0"/>
              <a:buChar char="•"/>
            </a:pPr>
            <a:endParaRPr lang="en-US" sz="2800" b="0" i="0" u="none" strike="noStrike" kern="1200" dirty="0">
              <a:solidFill>
                <a:srgbClr val="000000"/>
              </a:solidFill>
              <a:latin typeface="Arial" panose="020B0604020202020204" pitchFamily="34" charset="0"/>
              <a:cs typeface="Arial"/>
            </a:endParaRPr>
          </a:p>
          <a:p>
            <a:pPr rtl="0">
              <a:buSzPts val="2000"/>
              <a:buFont typeface="Arial" panose="020B0604020202020204" pitchFamily="34" charset="0"/>
              <a:buChar char="•"/>
            </a:pPr>
            <a:r>
              <a:rPr lang="en-US" sz="2800" b="0" i="0" u="none" strike="noStrike" kern="1200" dirty="0">
                <a:solidFill>
                  <a:srgbClr val="000000"/>
                </a:solidFill>
                <a:latin typeface="Arial" panose="020B0604020202020204" pitchFamily="34" charset="0"/>
              </a:rPr>
              <a:t> Start a major DARPA effort to provide our nation’s battle commanders with accurate, trustworthy, and timely intelligence regarding their logmu values (and to deny that to enemy commanders).</a:t>
            </a:r>
          </a:p>
        </p:txBody>
      </p:sp>
    </p:spTree>
    <p:extLst>
      <p:ext uri="{BB962C8B-B14F-4D97-AF65-F5344CB8AC3E}">
        <p14:creationId xmlns:p14="http://schemas.microsoft.com/office/powerpoint/2010/main" val="11580354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13853-F45D-4B0E-8F24-14FCAF17B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3290"/>
            <a:ext cx="10515600" cy="1096282"/>
          </a:xfrm>
        </p:spPr>
        <p:txBody>
          <a:bodyPr/>
          <a:lstStyle/>
          <a:p>
            <a:pPr algn="ctr"/>
            <a:r>
              <a:rPr lang="en-US" b="1" u="sng" dirty="0">
                <a:latin typeface="Arial" panose="020B0604020202020204" pitchFamily="34" charset="0"/>
              </a:rPr>
              <a:t>Use The Key To Victory (Part C)</a:t>
            </a:r>
            <a:endParaRPr lang="en-US" u="sng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D554344-A6D9-4082-8207-A012B31EE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48186"/>
            <a:ext cx="2743200" cy="365125"/>
          </a:xfrm>
        </p:spPr>
        <p:txBody>
          <a:bodyPr/>
          <a:lstStyle/>
          <a:p>
            <a:fld id="{149E55A5-0ED5-4E02-AB2F-57ACBD3FE1F5}" type="slidenum">
              <a:rPr lang="en-US" smtClean="0"/>
              <a:t>17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6E100A7-D8A6-41A5-B6E6-23B32DC864B5}"/>
              </a:ext>
            </a:extLst>
          </p:cNvPr>
          <p:cNvSpPr txBox="1"/>
          <p:nvPr/>
        </p:nvSpPr>
        <p:spPr>
          <a:xfrm>
            <a:off x="1200150" y="1575707"/>
            <a:ext cx="9715500" cy="483209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buSzPts val="2000"/>
              <a:buFont typeface="Arial" panose="020B0604020202020204" pitchFamily="34" charset="0"/>
              <a:buChar char="•"/>
            </a:pPr>
            <a:r>
              <a:rPr lang="en-US" sz="2800" b="0" i="0" u="none" strike="noStrike" kern="1200" dirty="0">
                <a:solidFill>
                  <a:srgbClr val="000000"/>
                </a:solidFill>
                <a:latin typeface="Arial" panose="020B0604020202020204" pitchFamily="34" charset="0"/>
              </a:rPr>
              <a:t> Initiate theoretical and empirical efforts to better understand and take into account the effect of reinforcements and detachments during the course of a battle on the defender’s advantage parameter.</a:t>
            </a:r>
          </a:p>
          <a:p>
            <a:pPr>
              <a:buSzPts val="2000"/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00000"/>
              </a:solidFill>
              <a:latin typeface="Arial"/>
              <a:cs typeface="Arial"/>
            </a:endParaRPr>
          </a:p>
          <a:p>
            <a:pPr rtl="0">
              <a:buSzPts val="2000"/>
              <a:buFont typeface="Arial" panose="020B0604020202020204" pitchFamily="34" charset="0"/>
              <a:buChar char="•"/>
            </a:pPr>
            <a:r>
              <a:rPr lang="en-US" sz="2800" b="0" i="0" u="none" strike="noStrike" kern="1200" dirty="0">
                <a:solidFill>
                  <a:srgbClr val="000000"/>
                </a:solidFill>
                <a:latin typeface="Arial" panose="020B0604020202020204" pitchFamily="34" charset="0"/>
              </a:rPr>
              <a:t> Study and refine our initial suggestion for an objective and quantitative measure of the quality of “generalship”.</a:t>
            </a:r>
          </a:p>
          <a:p>
            <a:pPr>
              <a:buSzPts val="2000"/>
            </a:pPr>
            <a:endParaRPr lang="en-US" sz="2800" dirty="0">
              <a:solidFill>
                <a:srgbClr val="000000"/>
              </a:solidFill>
              <a:latin typeface="Arial"/>
              <a:cs typeface="Arial"/>
            </a:endParaRPr>
          </a:p>
          <a:p>
            <a:pPr rtl="0">
              <a:buSzPts val="2000"/>
              <a:buFont typeface="Arial" panose="020B0604020202020204" pitchFamily="34" charset="0"/>
              <a:buChar char="•"/>
            </a:pPr>
            <a:r>
              <a:rPr lang="en-US" sz="2800" b="0" i="0" u="none" strike="noStrike" kern="1200" dirty="0">
                <a:solidFill>
                  <a:srgbClr val="000000"/>
                </a:solidFill>
                <a:latin typeface="Arial" panose="020B0604020202020204" pitchFamily="34" charset="0"/>
              </a:rPr>
              <a:t> Consider defining and using a new battle outcome category to cover cases where a tactical defeat is or was deliberately accepted because of its strategic benefits.</a:t>
            </a:r>
          </a:p>
        </p:txBody>
      </p:sp>
    </p:spTree>
    <p:extLst>
      <p:ext uri="{BB962C8B-B14F-4D97-AF65-F5344CB8AC3E}">
        <p14:creationId xmlns:p14="http://schemas.microsoft.com/office/powerpoint/2010/main" val="10823310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26330-F24E-4BB0-8EDE-0E28EE180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After Words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6158004-70B0-46D1-A0C5-BBC2701E9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55A5-0ED5-4E02-AB2F-57ACBD3FE1F5}" type="slidenum">
              <a:rPr lang="en-US" smtClean="0"/>
              <a:t>18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A54D17-E25D-4892-B2C4-EE300221231F}"/>
              </a:ext>
            </a:extLst>
          </p:cNvPr>
          <p:cNvSpPr txBox="1"/>
          <p:nvPr/>
        </p:nvSpPr>
        <p:spPr>
          <a:xfrm>
            <a:off x="1722664" y="1690689"/>
            <a:ext cx="7419294" cy="26314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Rating Commanders Objectively and Quantitatively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Personnel Strength or </a:t>
            </a:r>
            <a:br>
              <a:rPr lang="en-US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Man-Hours of Effort? 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0190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CF32C-7949-4F08-8174-B8DF11DA2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576A261-C625-4E76-9880-31D1CE54AE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4040" y="518160"/>
            <a:ext cx="8345239" cy="597471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DE4C26-50FC-4A82-A69A-29C9A81BE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55A5-0ED5-4E02-AB2F-57ACBD3FE1F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17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1238DE5-1A66-72A3-2E78-4F7E94F79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55A5-0ED5-4E02-AB2F-57ACBD3FE1F5}" type="slidenum">
              <a:rPr lang="en-US" smtClean="0"/>
              <a:t>2</a:t>
            </a:fld>
            <a:endParaRPr lang="en-US"/>
          </a:p>
        </p:txBody>
      </p:sp>
      <p:sp>
        <p:nvSpPr>
          <p:cNvPr id="3" name="Slide Number Placeholder 1">
            <a:extLst>
              <a:ext uri="{FF2B5EF4-FFF2-40B4-BE49-F238E27FC236}">
                <a16:creationId xmlns:a16="http://schemas.microsoft.com/office/drawing/2014/main" id="{3989A796-D42D-E1A3-D9E0-9B4F4268113D}"/>
              </a:ext>
            </a:extLst>
          </p:cNvPr>
          <p:cNvSpPr>
            <a:spLocks noGrp="1"/>
          </p:cNvSpPr>
          <p:nvPr/>
        </p:nvSpPr>
        <p:spPr>
          <a:xfrm>
            <a:off x="7719332" y="604707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49E55A5-0ED5-4E02-AB2F-57ACBD3FE1F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FA9226-03E1-0680-6571-D5AAFF5FF14D}"/>
              </a:ext>
            </a:extLst>
          </p:cNvPr>
          <p:cNvSpPr txBox="1"/>
          <p:nvPr/>
        </p:nvSpPr>
        <p:spPr>
          <a:xfrm>
            <a:off x="1949903" y="407367"/>
            <a:ext cx="7854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u="sng" dirty="0"/>
              <a:t>Define Helmbold Parameters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5">
                <a:extLst>
                  <a:ext uri="{FF2B5EF4-FFF2-40B4-BE49-F238E27FC236}">
                    <a16:creationId xmlns:a16="http://schemas.microsoft.com/office/drawing/2014/main" id="{4309BC5A-7277-90CC-DF17-647A8139132F}"/>
                  </a:ext>
                </a:extLst>
              </p:cNvPr>
              <p:cNvSpPr txBox="1"/>
              <p:nvPr/>
            </p:nvSpPr>
            <p:spPr>
              <a:xfrm>
                <a:off x="1729468" y="1152902"/>
                <a:ext cx="8074478" cy="52977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>
                  <a:spcBef>
                    <a:spcPts val="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sz="36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3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3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  <m:r>
                                <a:rPr lang="en-US" sz="3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=</m:t>
                              </m:r>
                              <m:func>
                                <m:funcPr>
                                  <m:ctrlPr>
                                    <a:rPr lang="en-US" sz="36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36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cosh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US" sz="36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36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𝜀</m:t>
                                      </m:r>
                                    </m:e>
                                  </m:d>
                                </m:e>
                              </m:func>
                              <m:r>
                                <a:rPr lang="en-US" sz="3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3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𝜇</m:t>
                              </m:r>
                              <m:func>
                                <m:funcPr>
                                  <m:ctrlPr>
                                    <a:rPr lang="en-US" sz="36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36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sinh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US" sz="36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36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𝜀</m:t>
                                      </m:r>
                                    </m:e>
                                  </m:d>
                                </m:e>
                              </m:func>
                            </m:e>
                            <m:e>
                              <m:r>
                                <a:rPr lang="en-US" sz="3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𝑑</m:t>
                              </m:r>
                              <m:r>
                                <a:rPr lang="en-US" sz="3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=</m:t>
                              </m:r>
                              <m:func>
                                <m:funcPr>
                                  <m:ctrlPr>
                                    <a:rPr lang="en-US" sz="36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36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cosh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US" sz="36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36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𝜀</m:t>
                                      </m:r>
                                    </m:e>
                                  </m:d>
                                </m:e>
                              </m:func>
                              <m:r>
                                <a:rPr lang="en-US" sz="3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box>
                                <m:boxPr>
                                  <m:ctrlPr>
                                    <a:rPr lang="en-US" sz="36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US" sz="36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36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sz="36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𝜇</m:t>
                                      </m:r>
                                    </m:den>
                                  </m:f>
                                </m:e>
                              </m:box>
                              <m:func>
                                <m:funcPr>
                                  <m:ctrlPr>
                                    <a:rPr lang="en-US" sz="36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36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sinh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US" sz="36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36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𝜀</m:t>
                                      </m:r>
                                    </m:e>
                                  </m:d>
                                </m:e>
                              </m:func>
                            </m:e>
                          </m:eqArr>
                        </m:e>
                      </m:d>
                    </m:oMath>
                  </m:oMathPara>
                </a14:m>
                <a:endParaRPr lang="en-US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74320" marR="0" indent="-274320">
                  <a:spcBef>
                    <a:spcPts val="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𝜀</m:t>
                      </m:r>
                      <m:r>
                        <a:rPr lang="en-US" sz="3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3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𝜆</m:t>
                      </m:r>
                      <m:r>
                        <a:rPr lang="en-US" sz="3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𝑇</m:t>
                      </m:r>
                    </m:oMath>
                  </m:oMathPara>
                </a14:m>
                <a:endParaRPr lang="en-US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indent="0">
                  <a:spcBef>
                    <a:spcPts val="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3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𝜇</m:t>
                          </m:r>
                        </m:e>
                        <m:sup>
                          <m:r>
                            <a:rPr lang="en-US" sz="3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≈</m:t>
                      </m:r>
                      <m:f>
                        <m:fPr>
                          <m:ctrlPr>
                            <a:rPr lang="en-US" sz="3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f>
                            <m:fPr>
                              <m:type m:val="lin"/>
                              <m:ctrlPr>
                                <a:rPr lang="en-US" sz="3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𝐶𝑋</m:t>
                              </m:r>
                            </m:num>
                            <m:den>
                              <m:r>
                                <a:rPr lang="en-US" sz="3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𝐶𝑌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type m:val="lin"/>
                              <m:ctrlPr>
                                <a:rPr lang="en-US" sz="3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36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6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36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36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6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36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den>
                          </m:f>
                        </m:den>
                      </m:f>
                      <m:r>
                        <a:rPr lang="en-US" sz="3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≡</m:t>
                      </m:r>
                      <m:f>
                        <m:fPr>
                          <m:ctrlPr>
                            <a:rPr lang="en-US" sz="3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3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𝐹𝑋</m:t>
                          </m:r>
                        </m:num>
                        <m:den>
                          <m:r>
                            <a:rPr lang="en-US" sz="3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𝐹𝑌</m:t>
                          </m:r>
                        </m:den>
                      </m:f>
                      <m:r>
                        <a:rPr lang="en-US" sz="3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3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𝐹𝐸𝑅</m:t>
                      </m:r>
                    </m:oMath>
                  </m:oMathPara>
                </a14:m>
                <a:endParaRPr lang="en-US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indent="0" algn="ctr">
                  <a:spcBef>
                    <a:spcPts val="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3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𝜀</m:t>
                          </m:r>
                        </m:e>
                        <m:sup>
                          <m:r>
                            <a:rPr lang="en-US" sz="3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≅</m:t>
                      </m:r>
                      <m:r>
                        <a:rPr lang="en-US" sz="3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𝐹𝑋</m:t>
                      </m:r>
                      <m:r>
                        <a:rPr lang="en-US" sz="3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∗</m:t>
                      </m:r>
                      <m:r>
                        <a:rPr lang="en-US" sz="3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𝐹𝑌</m:t>
                      </m:r>
                    </m:oMath>
                  </m:oMathPara>
                </a14:m>
                <a:endParaRPr lang="en-US" sz="36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indent="0" algn="ctr">
                  <a:spcBef>
                    <a:spcPts val="0"/>
                  </a:spcBef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en-US" sz="3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𝜇</m:t>
                    </m:r>
                  </m:oMath>
                </a14:m>
                <a:r>
                  <a:rPr lang="en-US" sz="3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your “Advantage parameter”</a:t>
                </a:r>
                <a:endParaRPr lang="en-US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indent="0" algn="ctr">
                  <a:spcBef>
                    <a:spcPts val="0"/>
                  </a:spcBef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en-US" sz="3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𝜀</m:t>
                    </m:r>
                  </m:oMath>
                </a14:m>
                <a:r>
                  <a:rPr lang="en-US" sz="3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the “Bitterness parameter”</a:t>
                </a:r>
                <a:endParaRPr lang="en-US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5">
                <a:extLst>
                  <a:ext uri="{FF2B5EF4-FFF2-40B4-BE49-F238E27FC236}">
                    <a16:creationId xmlns:a16="http://schemas.microsoft.com/office/drawing/2014/main" id="{4309BC5A-7277-90CC-DF17-647A813913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9468" y="1152902"/>
                <a:ext cx="8074478" cy="5297732"/>
              </a:xfrm>
              <a:prstGeom prst="rect">
                <a:avLst/>
              </a:prstGeom>
              <a:blipFill>
                <a:blip r:embed="rId2"/>
                <a:stretch>
                  <a:fillRect b="-31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30380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84A3897-E855-4A6A-AFD9-9FCEA66EDD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6338" y="539920"/>
            <a:ext cx="8399323" cy="601327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698693E-BAB6-43DB-8875-5A68F29D7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55A5-0ED5-4E02-AB2F-57ACBD3FE1F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3911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A834F35-C819-4459-BABD-77F216542B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600" y="259806"/>
            <a:ext cx="9804400" cy="695061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FD7B6F9-50C7-40EA-ADC2-F819C72D3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55A5-0ED5-4E02-AB2F-57ACBD3FE1F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720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0CF9B89-63B8-43AD-BF40-F6B617AA49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1040" y="520396"/>
            <a:ext cx="8676639" cy="611809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F890592-939B-440F-B061-B70775781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55A5-0ED5-4E02-AB2F-57ACBD3FE1F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713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5E813-7FA2-42DF-A832-658FD69A9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u="sng" dirty="0">
                <a:latin typeface="Arial" panose="020B0604020202020204" pitchFamily="34" charset="0"/>
                <a:cs typeface="Arial" panose="020B0604020202020204" pitchFamily="34" charset="0"/>
              </a:rPr>
              <a:t>Use The Key To Victory (Part A)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6FD2DB3-90BC-4A2A-A993-B4A8A714B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55A5-0ED5-4E02-AB2F-57ACBD3FE1F5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623F7B-8F37-47DD-B1BC-29B8FCD95AC5}"/>
              </a:ext>
            </a:extLst>
          </p:cNvPr>
          <p:cNvSpPr txBox="1"/>
          <p:nvPr/>
        </p:nvSpPr>
        <p:spPr>
          <a:xfrm>
            <a:off x="2032907" y="1632857"/>
            <a:ext cx="8343900" cy="483209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rtl="0">
              <a:buSzPts val="2000"/>
              <a:buFont typeface="Arial" panose="020B0604020202020204" pitchFamily="34" charset="0"/>
              <a:buChar char="•"/>
            </a:pPr>
            <a:r>
              <a:rPr lang="en-US" sz="2800" b="0" i="0" u="none" strike="noStrike" kern="1200" dirty="0">
                <a:solidFill>
                  <a:srgbClr val="000000"/>
                </a:solidFill>
                <a:latin typeface="Arial" panose="020B0604020202020204" pitchFamily="34" charset="0"/>
              </a:rPr>
              <a:t> Database scan</a:t>
            </a:r>
          </a:p>
          <a:p>
            <a:pPr rtl="0">
              <a:buSzPts val="2000"/>
              <a:buFont typeface="Arial" panose="020B0604020202020204" pitchFamily="34" charset="0"/>
              <a:buChar char="•"/>
            </a:pPr>
            <a:r>
              <a:rPr lang="en-US" sz="2800" b="0" i="0" u="none" strike="noStrike" kern="1200" dirty="0">
                <a:solidFill>
                  <a:srgbClr val="000000"/>
                </a:solidFill>
                <a:latin typeface="Arial" panose="020B0604020202020204" pitchFamily="34" charset="0"/>
              </a:rPr>
              <a:t> Raise issues</a:t>
            </a:r>
          </a:p>
          <a:p>
            <a:pPr>
              <a:buSzPts val="2000"/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00000"/>
              </a:solidFill>
              <a:latin typeface="Arial"/>
              <a:cs typeface="Arial"/>
            </a:endParaRPr>
          </a:p>
          <a:p>
            <a:pPr rtl="0">
              <a:buSzPts val="2000"/>
              <a:buFont typeface="Arial" panose="020B0604020202020204" pitchFamily="34" charset="0"/>
              <a:buChar char="•"/>
            </a:pPr>
            <a:r>
              <a:rPr lang="en-US" sz="2800" b="0" i="0" u="none" strike="noStrike" kern="1200" dirty="0">
                <a:solidFill>
                  <a:srgbClr val="000000"/>
                </a:solidFill>
                <a:latin typeface="Arial" panose="020B0604020202020204" pitchFamily="34" charset="0"/>
              </a:rPr>
              <a:t> Report the advantage and bitterness parameter values</a:t>
            </a:r>
          </a:p>
          <a:p>
            <a:pPr rtl="0">
              <a:buSzPts val="2000"/>
              <a:buFont typeface="Arial" panose="020B0604020202020204" pitchFamily="34" charset="0"/>
              <a:buChar char="•"/>
            </a:pPr>
            <a:r>
              <a:rPr lang="en-US" sz="2800" b="0" i="0" u="none" strike="noStrike" kern="1200" dirty="0">
                <a:solidFill>
                  <a:srgbClr val="000000"/>
                </a:solidFill>
                <a:latin typeface="Arial" panose="020B0604020202020204" pitchFamily="34" charset="0"/>
              </a:rPr>
              <a:t> Teach commanders how to maximize their advantage parameter</a:t>
            </a:r>
          </a:p>
          <a:p>
            <a:pPr>
              <a:buSzPts val="2000"/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buSzPts val="2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 </a:t>
            </a:r>
            <a:r>
              <a:rPr lang="en-US" sz="2800" b="0" i="0" u="none" strike="noStrike" kern="1200" dirty="0">
                <a:solidFill>
                  <a:srgbClr val="000000"/>
                </a:solidFill>
                <a:latin typeface="Arial"/>
                <a:cs typeface="Arial"/>
              </a:rPr>
              <a:t>Establish and fund permanent program to assemble large and highly accurate databases of historical land, sea, and air battles</a:t>
            </a:r>
          </a:p>
        </p:txBody>
      </p:sp>
    </p:spTree>
    <p:extLst>
      <p:ext uri="{BB962C8B-B14F-4D97-AF65-F5344CB8AC3E}">
        <p14:creationId xmlns:p14="http://schemas.microsoft.com/office/powerpoint/2010/main" val="4271897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8C728-50E4-4A30-ADC2-01ACD4963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4157"/>
            <a:ext cx="10515600" cy="1086531"/>
          </a:xfrm>
        </p:spPr>
        <p:txBody>
          <a:bodyPr/>
          <a:lstStyle/>
          <a:p>
            <a:pPr algn="ctr"/>
            <a:r>
              <a:rPr lang="en-US" b="1" dirty="0">
                <a:latin typeface="Arial" panose="020B0604020202020204" pitchFamily="34" charset="0"/>
              </a:rPr>
              <a:t>Use The Key To Victory (Part B)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CAF190E-82D7-4FC1-859B-255B0917E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55A5-0ED5-4E02-AB2F-57ACBD3FE1F5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7DD4962-683D-429B-AA81-B0CBD618A9A0}"/>
              </a:ext>
            </a:extLst>
          </p:cNvPr>
          <p:cNvSpPr txBox="1"/>
          <p:nvPr/>
        </p:nvSpPr>
        <p:spPr>
          <a:xfrm>
            <a:off x="1404257" y="1690688"/>
            <a:ext cx="9873546" cy="483209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rtl="0">
              <a:buSzPts val="2000"/>
              <a:buFont typeface="Arial" panose="020B0604020202020204" pitchFamily="34" charset="0"/>
              <a:buChar char="•"/>
            </a:pPr>
            <a:r>
              <a:rPr lang="en-US" sz="2800" b="0" i="0" u="none" strike="noStrike" kern="1200" dirty="0">
                <a:solidFill>
                  <a:srgbClr val="000000"/>
                </a:solidFill>
                <a:latin typeface="Arial" panose="020B0604020202020204" pitchFamily="34" charset="0"/>
              </a:rPr>
              <a:t> Use the advantage parameter as the primary objective function or figure of merit to be optimized when designing a force’s equipment, organization, and tactics.</a:t>
            </a:r>
          </a:p>
          <a:p>
            <a:pPr>
              <a:buSzPts val="2000"/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00000"/>
              </a:solidFill>
              <a:latin typeface="Arial"/>
              <a:cs typeface="Arial"/>
            </a:endParaRPr>
          </a:p>
          <a:p>
            <a:pPr rtl="0">
              <a:buSzPts val="2000"/>
              <a:buFont typeface="Arial" panose="020B0604020202020204" pitchFamily="34" charset="0"/>
              <a:buChar char="•"/>
            </a:pPr>
            <a:r>
              <a:rPr lang="en-US" sz="2800" b="0" i="0" u="none" strike="noStrike" kern="1200" dirty="0">
                <a:solidFill>
                  <a:srgbClr val="000000"/>
                </a:solidFill>
                <a:latin typeface="Arial" panose="020B0604020202020204" pitchFamily="34" charset="0"/>
              </a:rPr>
              <a:t> Use the advantage parameter as the “score” of a trainee unit at Fort Irwin’s National Test Center </a:t>
            </a:r>
          </a:p>
          <a:p>
            <a:pPr>
              <a:buSzPts val="2000"/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00000"/>
              </a:solidFill>
              <a:latin typeface="Arial"/>
              <a:cs typeface="Arial"/>
            </a:endParaRPr>
          </a:p>
          <a:p>
            <a:pPr rtl="0">
              <a:buSzPts val="2000"/>
              <a:buFont typeface="Arial" panose="020B0604020202020204" pitchFamily="34" charset="0"/>
              <a:buChar char="•"/>
            </a:pPr>
            <a:r>
              <a:rPr lang="en-US" sz="2800" b="0" i="0" u="none" strike="noStrike" kern="1200" dirty="0">
                <a:solidFill>
                  <a:srgbClr val="000000"/>
                </a:solidFill>
                <a:latin typeface="Arial" panose="020B0604020202020204" pitchFamily="34" charset="0"/>
              </a:rPr>
              <a:t> Start a major DARPA effort to provide our nation’s battle commanders with accurate, trustworthy, and timely intelligence regarding their logmu values (and to deny that to enemy commanders).</a:t>
            </a:r>
          </a:p>
        </p:txBody>
      </p:sp>
    </p:spTree>
    <p:extLst>
      <p:ext uri="{BB962C8B-B14F-4D97-AF65-F5344CB8AC3E}">
        <p14:creationId xmlns:p14="http://schemas.microsoft.com/office/powerpoint/2010/main" val="3193179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13853-F45D-4B0E-8F24-14FCAF17B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96282"/>
          </a:xfrm>
        </p:spPr>
        <p:txBody>
          <a:bodyPr/>
          <a:lstStyle/>
          <a:p>
            <a:pPr algn="ctr"/>
            <a:r>
              <a:rPr lang="en-US" b="1" dirty="0">
                <a:latin typeface="Arial" panose="020B0604020202020204" pitchFamily="34" charset="0"/>
              </a:rPr>
              <a:t>Use The Key To Victory (Part C)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D554344-A6D9-4082-8207-A012B31EE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55A5-0ED5-4E02-AB2F-57ACBD3FE1F5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6E100A7-D8A6-41A5-B6E6-23B32DC864B5}"/>
              </a:ext>
            </a:extLst>
          </p:cNvPr>
          <p:cNvSpPr txBox="1"/>
          <p:nvPr/>
        </p:nvSpPr>
        <p:spPr>
          <a:xfrm>
            <a:off x="1200150" y="1575707"/>
            <a:ext cx="9715500" cy="526297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buSzPts val="2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 </a:t>
            </a:r>
            <a:r>
              <a:rPr lang="en-US" sz="2800" b="0" i="0" u="none" strike="noStrike" kern="1200" dirty="0">
                <a:solidFill>
                  <a:srgbClr val="000000"/>
                </a:solidFill>
                <a:latin typeface="Arial"/>
                <a:cs typeface="Arial"/>
              </a:rPr>
              <a:t>Initiate theoretical and empirical efforts to better understand and take into account the effect of reinforcements and detachments during the course of a battle on the defender’s advantage parameter.</a:t>
            </a:r>
          </a:p>
          <a:p>
            <a:pPr>
              <a:buSzPts val="2000"/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buSzPts val="2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 </a:t>
            </a:r>
            <a:r>
              <a:rPr lang="en-US" sz="2800" b="0" i="0" u="none" strike="noStrike" kern="1200" dirty="0">
                <a:solidFill>
                  <a:srgbClr val="000000"/>
                </a:solidFill>
                <a:latin typeface="Arial"/>
                <a:cs typeface="Arial"/>
              </a:rPr>
              <a:t>Study and refine our initial suggestion for an objective and quantitative measure of the quality of “generalship”.</a:t>
            </a:r>
            <a:endParaRPr lang="en-US" sz="2800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buSzPts val="2000"/>
              <a:buFont typeface="Arial" panose="020B0604020202020204" pitchFamily="34" charset="0"/>
              <a:buChar char="•"/>
            </a:pPr>
            <a:endParaRPr lang="en-US" sz="2800" b="0" i="0" u="none" strike="noStrike" kern="1200" dirty="0">
              <a:solidFill>
                <a:srgbClr val="000000"/>
              </a:solidFill>
              <a:latin typeface="Arial" panose="020B0604020202020204" pitchFamily="34" charset="0"/>
              <a:cs typeface="Arial"/>
            </a:endParaRPr>
          </a:p>
          <a:p>
            <a:pPr>
              <a:buSzPts val="2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 </a:t>
            </a:r>
            <a:r>
              <a:rPr lang="en-US" sz="2800" b="0" i="0" u="none" strike="noStrike" kern="1200" dirty="0">
                <a:solidFill>
                  <a:srgbClr val="000000"/>
                </a:solidFill>
                <a:latin typeface="Arial"/>
                <a:cs typeface="Arial"/>
              </a:rPr>
              <a:t>Consider defining and using a </a:t>
            </a:r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new battle </a:t>
            </a:r>
            <a:r>
              <a:rPr lang="en-US" sz="2800" b="0" i="0" u="none" strike="noStrike" kern="1200" dirty="0">
                <a:solidFill>
                  <a:srgbClr val="000000"/>
                </a:solidFill>
                <a:latin typeface="Arial"/>
                <a:cs typeface="Arial"/>
              </a:rPr>
              <a:t>outcome</a:t>
            </a:r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 </a:t>
            </a:r>
            <a:r>
              <a:rPr lang="en-US" sz="2800" b="0" i="0" u="none" strike="noStrike" kern="1200" dirty="0">
                <a:solidFill>
                  <a:srgbClr val="000000"/>
                </a:solidFill>
                <a:latin typeface="Arial"/>
                <a:cs typeface="Arial"/>
              </a:rPr>
              <a:t>category to cover cases where a tactical defeat is or was deliberately accepted because of its strategic benefits.</a:t>
            </a:r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59889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3C04D8A-038B-48BB-9499-ADA3ECC817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3121" y="570256"/>
            <a:ext cx="8413292" cy="602358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FDEA1C6-E68F-401F-9985-464957542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55A5-0ED5-4E02-AB2F-57ACBD3FE1F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332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A81B396-F5FD-4740-B51F-1ACD815456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8280" y="314961"/>
            <a:ext cx="9278920" cy="654303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045AEDD-248D-4EB5-99AF-A54E1CBB6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55A5-0ED5-4E02-AB2F-57ACBD3FE1F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561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2B2F5BD-FEAA-4342-ADF0-CC77B98DEA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2899" y="0"/>
            <a:ext cx="4186202" cy="6858000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026A338-B38E-4A80-902C-F18F5C3F7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55A5-0ED5-4E02-AB2F-57ACBD3FE1F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102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</TotalTime>
  <Words>561</Words>
  <Application>Microsoft Office PowerPoint</Application>
  <PresentationFormat>Widescreen</PresentationFormat>
  <Paragraphs>78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Cambria Math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Use The Key To Victory (Part A)</vt:lpstr>
      <vt:lpstr>Use The Key To Victory (Part B)</vt:lpstr>
      <vt:lpstr>Use The Key To Victory (Part C)</vt:lpstr>
      <vt:lpstr>PowerPoint Presentation</vt:lpstr>
      <vt:lpstr>PowerPoint Presentation</vt:lpstr>
      <vt:lpstr>PowerPoint Presentation</vt:lpstr>
      <vt:lpstr>PowerPoint Presentation</vt:lpstr>
      <vt:lpstr>WWII Battle of Kursk</vt:lpstr>
      <vt:lpstr> </vt:lpstr>
      <vt:lpstr>Bodart Naval Battle Data</vt:lpstr>
      <vt:lpstr>Bodart Naval Battle Data</vt:lpstr>
      <vt:lpstr>Use The Key To Victory (Part A)</vt:lpstr>
      <vt:lpstr>Use The Key To Victory (Part B)</vt:lpstr>
      <vt:lpstr>Use The Key To Victory (Part C)</vt:lpstr>
      <vt:lpstr>After Words</vt:lpstr>
      <vt:lpstr> 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Key To Victory</dc:title>
  <dc:creator>Robert Helmbold</dc:creator>
  <cp:lastModifiedBy>Chris Lawrence</cp:lastModifiedBy>
  <cp:revision>78</cp:revision>
  <dcterms:created xsi:type="dcterms:W3CDTF">2021-12-27T11:18:24Z</dcterms:created>
  <dcterms:modified xsi:type="dcterms:W3CDTF">2022-09-24T19:56:18Z</dcterms:modified>
</cp:coreProperties>
</file>