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6" r:id="rId4"/>
    <p:sldId id="260" r:id="rId5"/>
    <p:sldId id="261" r:id="rId6"/>
    <p:sldId id="262" r:id="rId7"/>
    <p:sldId id="263" r:id="rId8"/>
    <p:sldId id="284" r:id="rId9"/>
    <p:sldId id="285" r:id="rId10"/>
    <p:sldId id="259" r:id="rId11"/>
    <p:sldId id="264" r:id="rId12"/>
    <p:sldId id="266" r:id="rId13"/>
    <p:sldId id="269" r:id="rId14"/>
    <p:sldId id="270" r:id="rId15"/>
    <p:sldId id="268" r:id="rId16"/>
    <p:sldId id="267" r:id="rId17"/>
    <p:sldId id="282" r:id="rId18"/>
    <p:sldId id="283" r:id="rId19"/>
    <p:sldId id="272" r:id="rId20"/>
    <p:sldId id="276" r:id="rId21"/>
    <p:sldId id="277" r:id="rId22"/>
    <p:sldId id="278" r:id="rId23"/>
    <p:sldId id="279" r:id="rId24"/>
    <p:sldId id="280" r:id="rId25"/>
    <p:sldId id="281" r:id="rId26"/>
    <p:sldId id="271" r:id="rId27"/>
    <p:sldId id="257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BD5DF2-F5C6-43DA-B8B7-2B6389D047F7}" v="2" dt="2022-09-27T01:35:49.4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75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06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F5BD8-6FAD-EB6F-58EF-A5A42ABB9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581FD-A836-2CBD-531D-C50432326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AC568-BC7A-6777-F03C-2E8FCB387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6A-5F28-4625-AA8B-7E4573AD05C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49014-5CAF-D439-3C20-EC144F70B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78683-20DD-A3C1-18EA-67B8CAB6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A5F62-F965-4F5B-9C19-8074DCE34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3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8DFB4-ED35-0244-5D6C-88179B644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968B7-6F3D-2C38-A9EA-2EB539627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0ED87-F6CD-5877-D48E-9A1F44D37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6A-5F28-4625-AA8B-7E4573AD05C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8D1F4-546E-4E01-4A1A-FC728DFFC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1C0E4-09FF-D10E-424E-8429EB1B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A5F62-F965-4F5B-9C19-8074DCE34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34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8420D-AD7C-82FA-B0A2-30B3F3B62F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63BEE5-BC51-1799-D6D0-BC94315C9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05B6E-1929-C704-53BB-F028B42FE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6A-5F28-4625-AA8B-7E4573AD05C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B00A1-0303-A7BF-FD64-783BF2983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7497E-78C9-654F-AA00-E71E5C82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A5F62-F965-4F5B-9C19-8074DCE34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16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F032C-E17A-BC3D-C901-031E1AAAF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23F06-3F3D-0B97-0C56-2F09B4263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3FA85-8C8C-25A4-4276-C8EBE7E2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6A-5F28-4625-AA8B-7E4573AD05C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1D5EF-FBB5-1633-4B8E-6EFF2B70C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CAFDE-F524-7A6F-0CA1-9FA2A84C6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A5F62-F965-4F5B-9C19-8074DCE34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42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041AF-BE2F-B417-9F69-8E8B1F2C1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033D9-0983-9A9F-A25B-047A4312D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FCB10-0ED0-8D20-A741-355C0C3D4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6A-5F28-4625-AA8B-7E4573AD05C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871F4-95CF-98B1-78AF-3628D295F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FC5CF-1923-E5C4-24EB-4C8B8711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A5F62-F965-4F5B-9C19-8074DCE34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16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ABBA0-82F3-3276-476A-59E6A6E8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105AB-9D4D-9134-C0BD-D88C78506C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6BB07-6477-6739-F5F0-831E67103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39A2A-0B53-CCAE-EF53-2B95D21BC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6A-5F28-4625-AA8B-7E4573AD05C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68BCD-7F78-4403-5C8A-7271C449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3BCBA-1DCD-EEFE-CFE3-B1A69B05A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A5F62-F965-4F5B-9C19-8074DCE34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09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6792-6DE6-6151-D903-DB98DA9D9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9EA0F-0A99-F9CE-0D9C-1A136AA4B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C04A23-B144-484F-015B-19D1F8A0DD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4C618-7C1A-F511-B96E-D8F5A357C2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DA87E5-7C54-43DE-5B81-EC88735372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95BCBB-66C4-2FD9-A2C4-8B0D3549A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6A-5F28-4625-AA8B-7E4573AD05C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7B7E05-F589-DAC7-25BF-88C09324E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EE14B9-0713-588C-CE3C-D2E19733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A5F62-F965-4F5B-9C19-8074DCE34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73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DA84C-EEF2-D683-366D-9529CC8F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B498D-0A16-8938-A140-4E8DB525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6A-5F28-4625-AA8B-7E4573AD05C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DAD6A-94A9-E3AF-4BD1-5B12E97F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4EEDE-2FA6-B944-9EDC-B7AA54F92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A5F62-F965-4F5B-9C19-8074DCE34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2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0B04-412B-00DE-E1DD-696BFFE36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6A-5F28-4625-AA8B-7E4573AD05C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F06A0D-AE02-D77B-97AA-BB296D283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15725-86EB-3339-059E-955971A9D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A5F62-F965-4F5B-9C19-8074DCE34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9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32359-D01E-F782-4BAD-11A4ED5E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2BF77-9241-0CDA-2C9F-BBBDA5C4D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167C4-1E55-9E50-7221-1230D1101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B3046-59DA-EE3E-4163-0679E1DD3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6A-5F28-4625-AA8B-7E4573AD05C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B2CBC-A2F8-A5A7-5960-6037BD3E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4F38F-E063-D50C-A3D3-7355C3F6C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A5F62-F965-4F5B-9C19-8074DCE34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67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E3F01-7F9E-C193-40B0-81BF5EB09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7EDF49-7084-C5DB-460E-F7F78E5D6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3FB2C-7AAB-978E-C005-513734806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3F2626-A0C7-3A7E-44CF-CA7279D49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6A-5F28-4625-AA8B-7E4573AD05C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9BDFC-4B3A-D042-0355-0D92CE298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0962F-D4B5-4B39-A686-1BF63DAE4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A5F62-F965-4F5B-9C19-8074DCE34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7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81AC93-5E3F-95DB-7309-DDD9C93B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642EF-CA40-E096-6166-064F77A1E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5D560-487D-C9CC-909C-5359345C36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3DD6A-5F28-4625-AA8B-7E4573AD05C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E226C-65CC-30CE-9E4E-D34783EFDA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22529-6316-2492-6705-59358B7DB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A5F62-F965-4F5B-9C19-8074DCE34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9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jpeg"/><Relationship Id="rId7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emf"/><Relationship Id="rId5" Type="http://schemas.openxmlformats.org/officeDocument/2006/relationships/image" Target="../media/image19.emf"/><Relationship Id="rId4" Type="http://schemas.openxmlformats.org/officeDocument/2006/relationships/image" Target="../media/image3.emf"/><Relationship Id="rId9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65C7-5DC9-CE75-4034-025F0F98FE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ombat 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ssessment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echnique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528719-42B7-B4D8-915C-A1C1CAE8D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William A. Sayers</a:t>
            </a:r>
          </a:p>
        </p:txBody>
      </p:sp>
    </p:spTree>
    <p:extLst>
      <p:ext uri="{BB962C8B-B14F-4D97-AF65-F5344CB8AC3E}">
        <p14:creationId xmlns:p14="http://schemas.microsoft.com/office/powerpoint/2010/main" val="3346422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951DBD-E62D-D9A5-9105-47F03EDA7F1B}"/>
              </a:ext>
            </a:extLst>
          </p:cNvPr>
          <p:cNvSpPr txBox="1"/>
          <p:nvPr/>
        </p:nvSpPr>
        <p:spPr>
          <a:xfrm>
            <a:off x="1447800" y="1362075"/>
            <a:ext cx="10274159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DIA stood up Combat Assessments Team </a:t>
            </a:r>
            <a:r>
              <a:rPr lang="en-US" sz="3200" i="1" dirty="0"/>
              <a:t>During Air Phase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Produced situation map for White House 2xday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Included assessed relative strength of IZ units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ARCENT Staff couldn’t come up with agreed procedure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CINCCENT gave up, wanted 50% attrition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Far in excess of historical breakpoints</a:t>
            </a:r>
          </a:p>
          <a:p>
            <a:pPr lvl="1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On eve of Ground War, CoF gave green light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Probably little impact due to length of ground war</a:t>
            </a:r>
          </a:p>
        </p:txBody>
      </p:sp>
    </p:spTree>
    <p:extLst>
      <p:ext uri="{BB962C8B-B14F-4D97-AF65-F5344CB8AC3E}">
        <p14:creationId xmlns:p14="http://schemas.microsoft.com/office/powerpoint/2010/main" val="1290520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951DBD-E62D-D9A5-9105-47F03EDA7F1B}"/>
              </a:ext>
            </a:extLst>
          </p:cNvPr>
          <p:cNvSpPr txBox="1"/>
          <p:nvPr/>
        </p:nvSpPr>
        <p:spPr>
          <a:xfrm>
            <a:off x="1447801" y="1362075"/>
            <a:ext cx="105613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1994 – IZ Republican Guard rushes Kuwait border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US forces fall-in on prepositioned equipment at Camp Doha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“No Drive Zone” instituted for RG, but not 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r>
              <a:rPr lang="en-US" sz="3200" dirty="0"/>
              <a:t>What if Baghdad led with the RA?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Could the Kuwaiti Land Forces hold off the Iraqis until US forces closed on Camp Doha?</a:t>
            </a:r>
          </a:p>
        </p:txBody>
      </p:sp>
    </p:spTree>
    <p:extLst>
      <p:ext uri="{BB962C8B-B14F-4D97-AF65-F5344CB8AC3E}">
        <p14:creationId xmlns:p14="http://schemas.microsoft.com/office/powerpoint/2010/main" val="1001026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26EEE4-BFA2-AD16-C629-E863E125F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5417"/>
            <a:ext cx="7315200" cy="67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73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B5048C7-3712-7945-23EC-34AF42DBE4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648502"/>
              </p:ext>
            </p:extLst>
          </p:nvPr>
        </p:nvGraphicFramePr>
        <p:xfrm>
          <a:off x="0" y="0"/>
          <a:ext cx="12192000" cy="68580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36444637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7145113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94568933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26209047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3196405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70037481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996195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5008018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92753558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8515401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4213141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09166565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10047699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84004671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86631723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4075014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Covering Force Battle</a:t>
                      </a:r>
                      <a:endParaRPr lang="en-US" sz="1600" b="0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551195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Posture</a:t>
                      </a:r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Terrain</a:t>
                      </a:r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CEV</a:t>
                      </a:r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9155123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 ID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68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68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7680618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1.2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: </a:t>
                      </a:r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81595"/>
                  </a:ext>
                </a:extLst>
              </a:tr>
              <a:tr h="55880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3/6 Mech Bde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31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59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0500893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6285312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5766725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Posture</a:t>
                      </a:r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Terrain</a:t>
                      </a:r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CEV</a:t>
                      </a:r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9465529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 Arm </a:t>
                      </a:r>
                      <a:r>
                        <a:rPr lang="en-US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Div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203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203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69111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3.5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: </a:t>
                      </a:r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33583008"/>
                  </a:ext>
                </a:extLst>
              </a:tr>
              <a:tr h="55880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2/6 Mech Bde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31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59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0181701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204222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4243874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Posture</a:t>
                      </a:r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Terrain</a:t>
                      </a:r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CEV</a:t>
                      </a:r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5411864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51 MID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139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139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242801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2.4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: </a:t>
                      </a:r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50065148"/>
                  </a:ext>
                </a:extLst>
              </a:tr>
              <a:tr h="55880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1/6 Mech Bde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31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59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9122298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7257604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79952521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EEC6EC-25F7-4400-A175-B091EC59CD6D}"/>
              </a:ext>
            </a:extLst>
          </p:cNvPr>
          <p:cNvCxnSpPr>
            <a:cxnSpLocks/>
          </p:cNvCxnSpPr>
          <p:nvPr/>
        </p:nvCxnSpPr>
        <p:spPr>
          <a:xfrm>
            <a:off x="2110423" y="3593306"/>
            <a:ext cx="68405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727511-531F-405E-9853-7505F96D14A9}"/>
              </a:ext>
            </a:extLst>
          </p:cNvPr>
          <p:cNvCxnSpPr>
            <a:cxnSpLocks/>
          </p:cNvCxnSpPr>
          <p:nvPr/>
        </p:nvCxnSpPr>
        <p:spPr>
          <a:xfrm>
            <a:off x="2181543" y="1526540"/>
            <a:ext cx="67694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54738D-4BD7-4A35-89A7-A35CBEA412ED}"/>
              </a:ext>
            </a:extLst>
          </p:cNvPr>
          <p:cNvCxnSpPr>
            <a:cxnSpLocks/>
          </p:cNvCxnSpPr>
          <p:nvPr/>
        </p:nvCxnSpPr>
        <p:spPr>
          <a:xfrm>
            <a:off x="2151063" y="5667375"/>
            <a:ext cx="67998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684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79630DD-7FAC-F0B2-11B9-357B69761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494596"/>
              </p:ext>
            </p:extLst>
          </p:nvPr>
        </p:nvGraphicFramePr>
        <p:xfrm>
          <a:off x="0" y="-243840"/>
          <a:ext cx="12192000" cy="71390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54205598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11929849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5732364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5147478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82834521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60077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9470942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21620241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01973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7115591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3998041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26063659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9067463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12768983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743064974"/>
                    </a:ext>
                  </a:extLst>
                </a:gridCol>
              </a:tblGrid>
              <a:tr h="31563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81313858"/>
                  </a:ext>
                </a:extLst>
              </a:tr>
              <a:tr h="31563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Main Line of Resistance</a:t>
                      </a:r>
                      <a:endParaRPr lang="en-US" sz="1600" b="0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84222006"/>
                  </a:ext>
                </a:extLst>
              </a:tr>
              <a:tr h="31563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Posture</a:t>
                      </a:r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Terrain</a:t>
                      </a:r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CEV</a:t>
                      </a:r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19975962"/>
                  </a:ext>
                </a:extLst>
              </a:tr>
              <a:tr h="31563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 ID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68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68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51019651"/>
                  </a:ext>
                </a:extLst>
              </a:tr>
              <a:tr h="35289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sz="1600" u="none" strike="noStrike" dirty="0">
                          <a:effectLst/>
                        </a:rPr>
                        <a:t>: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3.1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00315538"/>
                  </a:ext>
                </a:extLst>
              </a:tr>
              <a:tr h="57866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35 Arm Bde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112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212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2731092"/>
                  </a:ext>
                </a:extLst>
              </a:tr>
              <a:tr h="31563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54571591"/>
                  </a:ext>
                </a:extLst>
              </a:tr>
              <a:tr h="31563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47547137"/>
                  </a:ext>
                </a:extLst>
              </a:tr>
              <a:tr h="31563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Posture</a:t>
                      </a:r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Terrain</a:t>
                      </a:r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CEV</a:t>
                      </a:r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86637594"/>
                  </a:ext>
                </a:extLst>
              </a:tr>
              <a:tr h="31563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 Arm </a:t>
                      </a:r>
                      <a:r>
                        <a:rPr lang="en-US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Div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203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98401759"/>
                  </a:ext>
                </a:extLst>
              </a:tr>
              <a:tr h="31563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1.2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: </a:t>
                      </a:r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90273950"/>
                  </a:ext>
                </a:extLst>
              </a:tr>
              <a:tr h="57866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6 Mech Bde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92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174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02936496"/>
                  </a:ext>
                </a:extLst>
              </a:tr>
              <a:tr h="31563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85781600"/>
                  </a:ext>
                </a:extLst>
              </a:tr>
              <a:tr h="31563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20217361"/>
                  </a:ext>
                </a:extLst>
              </a:tr>
              <a:tr h="31563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Posture</a:t>
                      </a:r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Terrain</a:t>
                      </a:r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CEV</a:t>
                      </a:r>
                      <a:endParaRPr lang="en-US" sz="16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81188019"/>
                  </a:ext>
                </a:extLst>
              </a:tr>
              <a:tr h="31563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51 MID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139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139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16476223"/>
                  </a:ext>
                </a:extLst>
              </a:tr>
              <a:tr h="31563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=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sz="1600" u="none" strike="noStrike" dirty="0">
                          <a:effectLst/>
                        </a:rPr>
                        <a:t>: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2.6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18710683"/>
                  </a:ext>
                </a:extLst>
              </a:tr>
              <a:tr h="57866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15 Arm Bde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193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=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365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68886942"/>
                  </a:ext>
                </a:extLst>
              </a:tr>
              <a:tr h="31563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32803690"/>
                  </a:ext>
                </a:extLst>
              </a:tr>
              <a:tr h="31563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77499876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D0846-D577-4248-9ECF-7FF430260137}"/>
              </a:ext>
            </a:extLst>
          </p:cNvPr>
          <p:cNvCxnSpPr>
            <a:cxnSpLocks/>
          </p:cNvCxnSpPr>
          <p:nvPr/>
        </p:nvCxnSpPr>
        <p:spPr>
          <a:xfrm>
            <a:off x="2140903" y="3513960"/>
            <a:ext cx="67998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3DDBA9-DE8D-4DBB-BFF9-DB5D8DE6EFD2}"/>
              </a:ext>
            </a:extLst>
          </p:cNvPr>
          <p:cNvCxnSpPr>
            <a:cxnSpLocks/>
          </p:cNvCxnSpPr>
          <p:nvPr/>
        </p:nvCxnSpPr>
        <p:spPr>
          <a:xfrm>
            <a:off x="2069783" y="1336668"/>
            <a:ext cx="68710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741496-655C-4FFF-A4E6-7D4B1DD84035}"/>
              </a:ext>
            </a:extLst>
          </p:cNvPr>
          <p:cNvCxnSpPr>
            <a:cxnSpLocks/>
          </p:cNvCxnSpPr>
          <p:nvPr/>
        </p:nvCxnSpPr>
        <p:spPr>
          <a:xfrm>
            <a:off x="2140903" y="5681092"/>
            <a:ext cx="67998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206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EE49F2-9D96-872B-9DA3-FFCC55516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273395"/>
              </p:ext>
            </p:extLst>
          </p:nvPr>
        </p:nvGraphicFramePr>
        <p:xfrm>
          <a:off x="640081" y="1463041"/>
          <a:ext cx="10840725" cy="37708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2715">
                  <a:extLst>
                    <a:ext uri="{9D8B030D-6E8A-4147-A177-3AD203B41FA5}">
                      <a16:colId xmlns:a16="http://schemas.microsoft.com/office/drawing/2014/main" val="1897159061"/>
                    </a:ext>
                  </a:extLst>
                </a:gridCol>
                <a:gridCol w="722715">
                  <a:extLst>
                    <a:ext uri="{9D8B030D-6E8A-4147-A177-3AD203B41FA5}">
                      <a16:colId xmlns:a16="http://schemas.microsoft.com/office/drawing/2014/main" val="2295528091"/>
                    </a:ext>
                  </a:extLst>
                </a:gridCol>
                <a:gridCol w="722715">
                  <a:extLst>
                    <a:ext uri="{9D8B030D-6E8A-4147-A177-3AD203B41FA5}">
                      <a16:colId xmlns:a16="http://schemas.microsoft.com/office/drawing/2014/main" val="907240300"/>
                    </a:ext>
                  </a:extLst>
                </a:gridCol>
                <a:gridCol w="722715">
                  <a:extLst>
                    <a:ext uri="{9D8B030D-6E8A-4147-A177-3AD203B41FA5}">
                      <a16:colId xmlns:a16="http://schemas.microsoft.com/office/drawing/2014/main" val="1804118040"/>
                    </a:ext>
                  </a:extLst>
                </a:gridCol>
                <a:gridCol w="722715">
                  <a:extLst>
                    <a:ext uri="{9D8B030D-6E8A-4147-A177-3AD203B41FA5}">
                      <a16:colId xmlns:a16="http://schemas.microsoft.com/office/drawing/2014/main" val="2180327633"/>
                    </a:ext>
                  </a:extLst>
                </a:gridCol>
                <a:gridCol w="722715">
                  <a:extLst>
                    <a:ext uri="{9D8B030D-6E8A-4147-A177-3AD203B41FA5}">
                      <a16:colId xmlns:a16="http://schemas.microsoft.com/office/drawing/2014/main" val="2849127857"/>
                    </a:ext>
                  </a:extLst>
                </a:gridCol>
                <a:gridCol w="722715">
                  <a:extLst>
                    <a:ext uri="{9D8B030D-6E8A-4147-A177-3AD203B41FA5}">
                      <a16:colId xmlns:a16="http://schemas.microsoft.com/office/drawing/2014/main" val="1433072189"/>
                    </a:ext>
                  </a:extLst>
                </a:gridCol>
                <a:gridCol w="722715">
                  <a:extLst>
                    <a:ext uri="{9D8B030D-6E8A-4147-A177-3AD203B41FA5}">
                      <a16:colId xmlns:a16="http://schemas.microsoft.com/office/drawing/2014/main" val="3217464526"/>
                    </a:ext>
                  </a:extLst>
                </a:gridCol>
                <a:gridCol w="722715">
                  <a:extLst>
                    <a:ext uri="{9D8B030D-6E8A-4147-A177-3AD203B41FA5}">
                      <a16:colId xmlns:a16="http://schemas.microsoft.com/office/drawing/2014/main" val="235767985"/>
                    </a:ext>
                  </a:extLst>
                </a:gridCol>
                <a:gridCol w="722715">
                  <a:extLst>
                    <a:ext uri="{9D8B030D-6E8A-4147-A177-3AD203B41FA5}">
                      <a16:colId xmlns:a16="http://schemas.microsoft.com/office/drawing/2014/main" val="164063810"/>
                    </a:ext>
                  </a:extLst>
                </a:gridCol>
                <a:gridCol w="722715">
                  <a:extLst>
                    <a:ext uri="{9D8B030D-6E8A-4147-A177-3AD203B41FA5}">
                      <a16:colId xmlns:a16="http://schemas.microsoft.com/office/drawing/2014/main" val="915380747"/>
                    </a:ext>
                  </a:extLst>
                </a:gridCol>
                <a:gridCol w="722715">
                  <a:extLst>
                    <a:ext uri="{9D8B030D-6E8A-4147-A177-3AD203B41FA5}">
                      <a16:colId xmlns:a16="http://schemas.microsoft.com/office/drawing/2014/main" val="4084670318"/>
                    </a:ext>
                  </a:extLst>
                </a:gridCol>
                <a:gridCol w="722715">
                  <a:extLst>
                    <a:ext uri="{9D8B030D-6E8A-4147-A177-3AD203B41FA5}">
                      <a16:colId xmlns:a16="http://schemas.microsoft.com/office/drawing/2014/main" val="3991257187"/>
                    </a:ext>
                  </a:extLst>
                </a:gridCol>
                <a:gridCol w="722715">
                  <a:extLst>
                    <a:ext uri="{9D8B030D-6E8A-4147-A177-3AD203B41FA5}">
                      <a16:colId xmlns:a16="http://schemas.microsoft.com/office/drawing/2014/main" val="3399144768"/>
                    </a:ext>
                  </a:extLst>
                </a:gridCol>
                <a:gridCol w="722715">
                  <a:extLst>
                    <a:ext uri="{9D8B030D-6E8A-4147-A177-3AD203B41FA5}">
                      <a16:colId xmlns:a16="http://schemas.microsoft.com/office/drawing/2014/main" val="3229032383"/>
                    </a:ext>
                  </a:extLst>
                </a:gridCol>
              </a:tblGrid>
              <a:tr h="53702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89576933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Posture</a:t>
                      </a:r>
                      <a:endParaRPr lang="en-US" sz="18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8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Terrain</a:t>
                      </a:r>
                      <a:endParaRPr lang="en-US" sz="18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8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CEV</a:t>
                      </a:r>
                      <a:endParaRPr lang="en-US" sz="1800" b="0" i="1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60650571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IZ III Corps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860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=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860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72095210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=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0.9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: </a:t>
                      </a:r>
                      <a:r>
                        <a:rPr lang="en-US" sz="1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87369131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KLF</a:t>
                      </a:r>
                      <a:endParaRPr lang="en-US" sz="1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464</a:t>
                      </a:r>
                      <a:endParaRPr lang="en-US" sz="1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1.05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=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950</a:t>
                      </a:r>
                      <a:endParaRPr lang="en-US" sz="1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52151054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58049888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08198703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5C3819-68A9-4AB0-A409-5DE363E16F8F}"/>
              </a:ext>
            </a:extLst>
          </p:cNvPr>
          <p:cNvCxnSpPr>
            <a:cxnSpLocks/>
          </p:cNvCxnSpPr>
          <p:nvPr/>
        </p:nvCxnSpPr>
        <p:spPr>
          <a:xfrm>
            <a:off x="2415223" y="3611880"/>
            <a:ext cx="62004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966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951DBD-E62D-D9A5-9105-47F03EDA7F1B}"/>
              </a:ext>
            </a:extLst>
          </p:cNvPr>
          <p:cNvSpPr txBox="1"/>
          <p:nvPr/>
        </p:nvSpPr>
        <p:spPr>
          <a:xfrm>
            <a:off x="1447801" y="874395"/>
            <a:ext cx="1056132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While at USMC Command &amp; Staff College learned </a:t>
            </a:r>
          </a:p>
          <a:p>
            <a:pPr lvl="2">
              <a:spcAft>
                <a:spcPts val="1200"/>
              </a:spcAft>
            </a:pPr>
            <a:r>
              <a:rPr lang="en-US" sz="3200" dirty="0"/>
              <a:t>Marine Corps Planning Process</a:t>
            </a:r>
          </a:p>
          <a:p>
            <a:pPr lvl="2">
              <a:spcAft>
                <a:spcPts val="600"/>
              </a:spcAft>
            </a:pPr>
            <a:endParaRPr lang="en-US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MCPP included Wargaming Courses of Action, </a:t>
            </a:r>
          </a:p>
          <a:p>
            <a:pPr lvl="2">
              <a:spcAft>
                <a:spcPts val="1200"/>
              </a:spcAft>
            </a:pPr>
            <a:r>
              <a:rPr lang="en-US" sz="3200" dirty="0"/>
              <a:t>but provided no rules or practical guidance</a:t>
            </a:r>
          </a:p>
          <a:p>
            <a:pPr lvl="2">
              <a:spcAft>
                <a:spcPts val="600"/>
              </a:spcAft>
            </a:pPr>
            <a:endParaRPr lang="en-US" sz="10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First planning problem – did not go well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Used CAT in second run, always used after that</a:t>
            </a:r>
          </a:p>
        </p:txBody>
      </p:sp>
    </p:spTree>
    <p:extLst>
      <p:ext uri="{BB962C8B-B14F-4D97-AF65-F5344CB8AC3E}">
        <p14:creationId xmlns:p14="http://schemas.microsoft.com/office/powerpoint/2010/main" val="1931582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F8EC9-336B-5306-2773-1D9699639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" y="457200"/>
            <a:ext cx="12188398" cy="594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6D5FCA-97B6-3A7D-3940-7581CBE7FA9C}"/>
              </a:ext>
            </a:extLst>
          </p:cNvPr>
          <p:cNvSpPr txBox="1"/>
          <p:nvPr/>
        </p:nvSpPr>
        <p:spPr>
          <a:xfrm>
            <a:off x="1483360" y="6143228"/>
            <a:ext cx="966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28600">
              <a:spcBef>
                <a:spcPts val="0"/>
              </a:spcBef>
              <a:spcAft>
                <a:spcPts val="0"/>
              </a:spcAft>
              <a:tabLst>
                <a:tab pos="348615" algn="l"/>
              </a:tabLst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2D MARDI V attacks at a 1:1, which was insufficient to provide proper support.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120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6A83EB-2EA6-BD1C-A3F0-5F0164A69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86" y="-426719"/>
            <a:ext cx="9579334" cy="6866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55FA02-8DA2-C415-0163-1C3DEC62BE78}"/>
              </a:ext>
            </a:extLst>
          </p:cNvPr>
          <p:cNvSpPr txBox="1"/>
          <p:nvPr/>
        </p:nvSpPr>
        <p:spPr>
          <a:xfrm>
            <a:off x="1696720" y="6162655"/>
            <a:ext cx="883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857250" algn="ctr">
              <a:spcBef>
                <a:spcPts val="0"/>
              </a:spcBef>
              <a:spcAft>
                <a:spcPts val="0"/>
              </a:spcAft>
              <a:tabLst>
                <a:tab pos="831215" algn="l"/>
                <a:tab pos="1094105" algn="l"/>
              </a:tabLst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Diversions were used to divert enemy attention away from the main attack which now concentrated the MEF’s combat power decisively.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62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061358-DD96-495A-3C46-7751E7D3AE53}"/>
              </a:ext>
            </a:extLst>
          </p:cNvPr>
          <p:cNvSpPr txBox="1"/>
          <p:nvPr/>
        </p:nvSpPr>
        <p:spPr>
          <a:xfrm>
            <a:off x="1008184" y="1459907"/>
            <a:ext cx="10175630" cy="767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899795" marR="228600" indent="-22860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99795" algn="l"/>
              </a:tabLst>
            </a:pPr>
            <a:r>
              <a:rPr lang="en-US" sz="2000" b="1" dirty="0">
                <a:effectLst/>
              </a:rPr>
              <a:t>Figure 1. </a:t>
            </a:r>
            <a:r>
              <a:rPr lang="en-US" sz="2000" b="1" i="1" dirty="0">
                <a:effectLst/>
              </a:rPr>
              <a:t>Layout of the defense and the initial CoF analysis.</a:t>
            </a:r>
            <a:endParaRPr lang="en-US" sz="2000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B852B8-6BF6-B3E8-4A0A-251956780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960"/>
            <a:ext cx="12194011" cy="670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1474AF-3649-18E6-09D7-3546564DDB5D}"/>
              </a:ext>
            </a:extLst>
          </p:cNvPr>
          <p:cNvSpPr txBox="1"/>
          <p:nvPr/>
        </p:nvSpPr>
        <p:spPr>
          <a:xfrm>
            <a:off x="2032000" y="6282174"/>
            <a:ext cx="8176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Figure 1.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Layout of the defense and the initial CoF analysis.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95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CB8C02-7339-16DE-715E-AAB059CD61B0}"/>
              </a:ext>
            </a:extLst>
          </p:cNvPr>
          <p:cNvSpPr txBox="1"/>
          <p:nvPr/>
        </p:nvSpPr>
        <p:spPr>
          <a:xfrm>
            <a:off x="1447800" y="871242"/>
            <a:ext cx="97581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1990 – Search for system to fill in holes of Soviet CoFM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Means to develop Scores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“K” factors for terrain, posture, etc.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6A53F-6E36-375C-1AB5-8C5125EA011A}"/>
              </a:ext>
            </a:extLst>
          </p:cNvPr>
          <p:cNvSpPr txBox="1"/>
          <p:nvPr/>
        </p:nvSpPr>
        <p:spPr>
          <a:xfrm>
            <a:off x="1447800" y="2985599"/>
            <a:ext cx="9282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Settled on Col. Dupuy’s Quantified Judgment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Received model and training in Summer 1990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Just in time for Iraqi invasion of Kuwait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823F4-640B-7F4D-4981-A713E5E2BA1F}"/>
              </a:ext>
            </a:extLst>
          </p:cNvPr>
          <p:cNvSpPr txBox="1"/>
          <p:nvPr/>
        </p:nvSpPr>
        <p:spPr>
          <a:xfrm>
            <a:off x="1447803" y="4982544"/>
            <a:ext cx="9096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Created Combat Assessment Technique using Soviet CoFM and modification of Dupuy method from </a:t>
            </a:r>
            <a:r>
              <a:rPr lang="en-US" sz="3200" i="1" dirty="0"/>
              <a:t>Options of Command</a:t>
            </a:r>
            <a:r>
              <a:rPr lang="en-US" sz="3200" dirty="0"/>
              <a:t> and </a:t>
            </a:r>
            <a:r>
              <a:rPr lang="en-US" sz="3200" i="1" dirty="0"/>
              <a:t>Understanding War</a:t>
            </a:r>
          </a:p>
        </p:txBody>
      </p:sp>
    </p:spTree>
    <p:extLst>
      <p:ext uri="{BB962C8B-B14F-4D97-AF65-F5344CB8AC3E}">
        <p14:creationId xmlns:p14="http://schemas.microsoft.com/office/powerpoint/2010/main" val="4052686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120A5B-7AF5-D3EF-D901-6FEC064B7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234"/>
            <a:ext cx="12207569" cy="60172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78185B-A2AC-D1C9-B1E7-79A2972D219B}"/>
              </a:ext>
            </a:extLst>
          </p:cNvPr>
          <p:cNvSpPr txBox="1"/>
          <p:nvPr/>
        </p:nvSpPr>
        <p:spPr>
          <a:xfrm>
            <a:off x="2148840" y="6174155"/>
            <a:ext cx="800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7365" marR="228600">
              <a:spcBef>
                <a:spcPts val="0"/>
              </a:spcBef>
              <a:spcAft>
                <a:spcPts val="0"/>
              </a:spcAft>
              <a:tabLst>
                <a:tab pos="507365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Figure 2.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Red begins the battle by making credible diversionary attacks.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63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BE6EE0-E259-A98C-D9DC-E8824DD9E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8" y="121920"/>
            <a:ext cx="12195848" cy="65308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E8642F-CFD2-14A6-3FD8-A95BA6D44E3A}"/>
              </a:ext>
            </a:extLst>
          </p:cNvPr>
          <p:cNvSpPr txBox="1"/>
          <p:nvPr/>
        </p:nvSpPr>
        <p:spPr>
          <a:xfrm>
            <a:off x="1564640" y="6296075"/>
            <a:ext cx="8930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28600">
              <a:spcBef>
                <a:spcPts val="0"/>
              </a:spcBef>
              <a:spcAft>
                <a:spcPts val="0"/>
              </a:spcAft>
              <a:tabLst>
                <a:tab pos="129540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Figure 3.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Blue's first move is to stabilize its front in reaction to Red's initial successes.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654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6E38DE-5CE0-84BB-4262-D3E534EB61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1731" y="568960"/>
            <a:ext cx="12191998" cy="569976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253A79-6AEF-D6A8-F4B1-E64CEE4EB25A}"/>
              </a:ext>
            </a:extLst>
          </p:cNvPr>
          <p:cNvSpPr txBox="1"/>
          <p:nvPr/>
        </p:nvSpPr>
        <p:spPr>
          <a:xfrm>
            <a:off x="2209800" y="6143675"/>
            <a:ext cx="7736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7875" marR="228600">
              <a:spcBef>
                <a:spcPts val="0"/>
              </a:spcBef>
              <a:spcAft>
                <a:spcPts val="0"/>
              </a:spcAft>
              <a:tabLst>
                <a:tab pos="777240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Figure 4.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Blue commits his key armor brigade to the diversion.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513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6D6A47-139D-F8D6-FBFE-D1E4D9FF2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" y="264160"/>
            <a:ext cx="12185313" cy="6333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698DC9-57D8-8209-3BBE-4E61EB51426A}"/>
              </a:ext>
            </a:extLst>
          </p:cNvPr>
          <p:cNvSpPr txBox="1"/>
          <p:nvPr/>
        </p:nvSpPr>
        <p:spPr>
          <a:xfrm>
            <a:off x="3048000" y="625917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28600" algn="ctr">
              <a:spcBef>
                <a:spcPts val="0"/>
              </a:spcBef>
              <a:spcAft>
                <a:spcPts val="0"/>
              </a:spcAft>
              <a:tabLst>
                <a:tab pos="129540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Figure 5.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main attack begins.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508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909766-AA1F-DC8B-0571-5D8635B6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84" y="0"/>
            <a:ext cx="10013856" cy="6874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50E4FA-AEE0-3CE7-66F0-FEED623AC6D8}"/>
              </a:ext>
            </a:extLst>
          </p:cNvPr>
          <p:cNvSpPr txBox="1"/>
          <p:nvPr/>
        </p:nvSpPr>
        <p:spPr>
          <a:xfrm>
            <a:off x="3048000" y="64853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Figure 6.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breakthrough continues.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389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1DEE5D-9AF4-92D6-CB6F-419199BA2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3" y="0"/>
            <a:ext cx="11323433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B93AFC-7A02-0320-EA29-2767BF8A2EDC}"/>
              </a:ext>
            </a:extLst>
          </p:cNvPr>
          <p:cNvSpPr txBox="1"/>
          <p:nvPr/>
        </p:nvSpPr>
        <p:spPr>
          <a:xfrm>
            <a:off x="2021840" y="6448475"/>
            <a:ext cx="8260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28600" algn="ctr">
              <a:spcBef>
                <a:spcPts val="0"/>
              </a:spcBef>
              <a:spcAft>
                <a:spcPts val="0"/>
              </a:spcAft>
              <a:tabLst>
                <a:tab pos="172720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Figure 7.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Blue commander on the horns of a dilemma: Either way, he loses.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573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951DBD-E62D-D9A5-9105-47F03EDA7F1B}"/>
              </a:ext>
            </a:extLst>
          </p:cNvPr>
          <p:cNvSpPr txBox="1"/>
          <p:nvPr/>
        </p:nvSpPr>
        <p:spPr>
          <a:xfrm>
            <a:off x="1447801" y="335915"/>
            <a:ext cx="1056132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Gave thesis &amp; spreadsheet tool to MAGTF Staff Training</a:t>
            </a:r>
          </a:p>
          <a:p>
            <a:pPr lvl="2">
              <a:spcAft>
                <a:spcPts val="1200"/>
              </a:spcAft>
            </a:pPr>
            <a:r>
              <a:rPr lang="en-US" sz="3200" dirty="0"/>
              <a:t>Program cadre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Spreadsheet distributed to FMF in MSTP Pam 5-0.6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AF5945-9463-77AF-2D4E-C688B1296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148" y="2232184"/>
            <a:ext cx="3400023" cy="42693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5A21E4-785A-A932-2FCF-EC3200609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49" y="2018824"/>
            <a:ext cx="5616911" cy="464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1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A3D0E7-85BF-6E71-5372-E05981DE44B9}"/>
              </a:ext>
            </a:extLst>
          </p:cNvPr>
          <p:cNvSpPr txBox="1"/>
          <p:nvPr/>
        </p:nvSpPr>
        <p:spPr>
          <a:xfrm>
            <a:off x="1733550" y="1171020"/>
            <a:ext cx="4500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williamasayers@msn.com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9B7CA-CAC1-9073-46BB-6AD9AE1DEAA4}"/>
              </a:ext>
            </a:extLst>
          </p:cNvPr>
          <p:cNvSpPr txBox="1"/>
          <p:nvPr/>
        </p:nvSpPr>
        <p:spPr>
          <a:xfrm>
            <a:off x="2324100" y="2399466"/>
            <a:ext cx="674332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On request: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This 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CAT Thesis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MSTP Pam 5-0.6 and spreadsheet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Staff Officer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Falklands OOB</a:t>
            </a:r>
          </a:p>
        </p:txBody>
      </p:sp>
    </p:spTree>
    <p:extLst>
      <p:ext uri="{BB962C8B-B14F-4D97-AF65-F5344CB8AC3E}">
        <p14:creationId xmlns:p14="http://schemas.microsoft.com/office/powerpoint/2010/main" val="3716610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11677F56-B46B-13DE-1CF4-ADA766BB9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171" y="931611"/>
            <a:ext cx="2605668" cy="381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F9BA4EA-2E14-4167-CCF0-A1E30F9FE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3" y="1062322"/>
            <a:ext cx="2669970" cy="383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C30FDA-7CDE-A418-12B4-1F60F8193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085" y="1062322"/>
            <a:ext cx="3314701" cy="4383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45274F-5734-3F7F-0270-8BF9BE62F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149" y="1987568"/>
            <a:ext cx="2955701" cy="4752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EC894C-B307-5F76-EFE5-F6538957A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972" y="514055"/>
            <a:ext cx="2743200" cy="3837904"/>
          </a:xfrm>
          <a:prstGeom prst="rect">
            <a:avLst/>
          </a:prstGeom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E5E89D-A7F4-A4F1-8C6A-D92F3388D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95" y="2840785"/>
            <a:ext cx="314325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A22B7F0-BE66-27F8-4285-3956C585D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1290638"/>
            <a:ext cx="2847975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ADD6BF53-D94B-654A-0FF5-2E12D5DE1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90" y="2373471"/>
            <a:ext cx="320040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694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001DC9-DD8E-0281-EA85-A6001C259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46340">
            <a:off x="552671" y="1557102"/>
            <a:ext cx="3331687" cy="4661234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F9BA4EA-2E14-4167-CCF0-A1E30F9FE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98161"/>
            <a:ext cx="3241039" cy="46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C30FDA-7CDE-A418-12B4-1F60F8193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08809">
            <a:off x="7643967" y="1582810"/>
            <a:ext cx="3590958" cy="474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52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CB8C02-7339-16DE-715E-AAB059CD61B0}"/>
              </a:ext>
            </a:extLst>
          </p:cNvPr>
          <p:cNvSpPr txBox="1"/>
          <p:nvPr/>
        </p:nvSpPr>
        <p:spPr>
          <a:xfrm>
            <a:off x="1391816" y="556726"/>
            <a:ext cx="95156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Each unit’s TO&amp;E examined, individual weapons’ Operational Lethality Index scores totaled to yield a unit lethality Index ULI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ULIs totaled for each side in the engagement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ULIs for each side modified by Operational (K) Factors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Ratio taken of stronger side/weaker side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Outcome of engagement determined by magnitude of advantage</a:t>
            </a:r>
          </a:p>
        </p:txBody>
      </p:sp>
    </p:spTree>
    <p:extLst>
      <p:ext uri="{BB962C8B-B14F-4D97-AF65-F5344CB8AC3E}">
        <p14:creationId xmlns:p14="http://schemas.microsoft.com/office/powerpoint/2010/main" val="1932215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4C59D-1C2C-21AE-B824-0C8F66191B95}"/>
              </a:ext>
            </a:extLst>
          </p:cNvPr>
          <p:cNvSpPr txBox="1"/>
          <p:nvPr/>
        </p:nvSpPr>
        <p:spPr>
          <a:xfrm>
            <a:off x="1609725" y="604520"/>
            <a:ext cx="935355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UK Para Battalion (Falklands War):</a:t>
            </a:r>
          </a:p>
          <a:p>
            <a:endParaRPr lang="en-US" sz="1000" dirty="0"/>
          </a:p>
          <a:p>
            <a:r>
              <a:rPr lang="en-US" sz="2800" i="1" dirty="0"/>
              <a:t>Weapon			 #		</a:t>
            </a:r>
            <a:r>
              <a:rPr lang="en-US" sz="2800" i="1" dirty="0">
                <a:solidFill>
                  <a:srgbClr val="0000FF"/>
                </a:solidFill>
              </a:rPr>
              <a:t>OLI</a:t>
            </a:r>
            <a:r>
              <a:rPr lang="en-US" sz="2800" i="1" dirty="0"/>
              <a:t>	       </a:t>
            </a:r>
            <a:r>
              <a:rPr lang="en-US" sz="2800" i="1" dirty="0">
                <a:solidFill>
                  <a:srgbClr val="FF0000"/>
                </a:solidFill>
              </a:rPr>
              <a:t>Tot OLI</a:t>
            </a:r>
          </a:p>
          <a:p>
            <a:r>
              <a:rPr lang="en-US" sz="2800" dirty="0"/>
              <a:t>L1A1 Rifle		x       349	x	</a:t>
            </a:r>
            <a:r>
              <a:rPr lang="en-US" sz="2800" dirty="0">
                <a:solidFill>
                  <a:srgbClr val="0000FF"/>
                </a:solidFill>
              </a:rPr>
              <a:t>.06</a:t>
            </a:r>
            <a:r>
              <a:rPr lang="en-US" sz="2800" dirty="0"/>
              <a:t>	=	</a:t>
            </a:r>
            <a:r>
              <a:rPr lang="en-US" sz="2800" dirty="0">
                <a:solidFill>
                  <a:srgbClr val="FF0000"/>
                </a:solidFill>
              </a:rPr>
              <a:t>20.94</a:t>
            </a:r>
          </a:p>
          <a:p>
            <a:r>
              <a:rPr lang="en-US" sz="2800" dirty="0"/>
              <a:t>L2A3 SMG		x       115	x	</a:t>
            </a:r>
            <a:r>
              <a:rPr lang="en-US" sz="2800" dirty="0">
                <a:solidFill>
                  <a:srgbClr val="0000FF"/>
                </a:solidFill>
              </a:rPr>
              <a:t>.14</a:t>
            </a:r>
            <a:r>
              <a:rPr lang="en-US" sz="2800" dirty="0"/>
              <a:t>	=	</a:t>
            </a:r>
            <a:r>
              <a:rPr lang="en-US" sz="2800" dirty="0">
                <a:solidFill>
                  <a:srgbClr val="FF0000"/>
                </a:solidFill>
              </a:rPr>
              <a:t>16.10</a:t>
            </a:r>
          </a:p>
          <a:p>
            <a:r>
              <a:rPr lang="en-US" sz="2800" dirty="0"/>
              <a:t>L7A2 GPMG		x	72	x	</a:t>
            </a:r>
            <a:r>
              <a:rPr lang="en-US" sz="2800" dirty="0">
                <a:solidFill>
                  <a:srgbClr val="0000FF"/>
                </a:solidFill>
              </a:rPr>
              <a:t>.64</a:t>
            </a:r>
            <a:r>
              <a:rPr lang="en-US" sz="2800" dirty="0"/>
              <a:t>	=	</a:t>
            </a:r>
            <a:r>
              <a:rPr lang="en-US" sz="2800" dirty="0">
                <a:solidFill>
                  <a:srgbClr val="FF0000"/>
                </a:solidFill>
              </a:rPr>
              <a:t>46.08</a:t>
            </a:r>
          </a:p>
          <a:p>
            <a:r>
              <a:rPr lang="en-US" sz="2800" dirty="0"/>
              <a:t>M-79 GL		x	39	x       </a:t>
            </a:r>
            <a:r>
              <a:rPr lang="en-US" sz="2800" dirty="0">
                <a:solidFill>
                  <a:srgbClr val="0000FF"/>
                </a:solidFill>
              </a:rPr>
              <a:t>3.95</a:t>
            </a:r>
            <a:r>
              <a:rPr lang="en-US" sz="2800" dirty="0"/>
              <a:t>	=       </a:t>
            </a:r>
            <a:r>
              <a:rPr lang="en-US" sz="2800" dirty="0">
                <a:solidFill>
                  <a:srgbClr val="FF0000"/>
                </a:solidFill>
              </a:rPr>
              <a:t>154.05</a:t>
            </a:r>
          </a:p>
          <a:p>
            <a:r>
              <a:rPr lang="en-US" sz="2800" dirty="0"/>
              <a:t>L16A1 81mm	x	  8	x     </a:t>
            </a:r>
            <a:r>
              <a:rPr lang="en-US" sz="2800" dirty="0">
                <a:solidFill>
                  <a:srgbClr val="0000FF"/>
                </a:solidFill>
              </a:rPr>
              <a:t>46.00</a:t>
            </a:r>
            <a:r>
              <a:rPr lang="en-US" sz="2800" dirty="0"/>
              <a:t>	=       </a:t>
            </a:r>
            <a:r>
              <a:rPr lang="en-US" sz="2800" dirty="0">
                <a:solidFill>
                  <a:srgbClr val="FF0000"/>
                </a:solidFill>
              </a:rPr>
              <a:t>368.00</a:t>
            </a:r>
            <a:r>
              <a:rPr lang="en-US" sz="2800" dirty="0"/>
              <a:t>	</a:t>
            </a:r>
          </a:p>
          <a:p>
            <a:r>
              <a:rPr lang="en-US" sz="2800" dirty="0"/>
              <a:t>Carl G. RR		x	10	x     </a:t>
            </a:r>
            <a:r>
              <a:rPr lang="en-US" sz="2800" dirty="0">
                <a:solidFill>
                  <a:srgbClr val="0000FF"/>
                </a:solidFill>
              </a:rPr>
              <a:t>31.00</a:t>
            </a:r>
            <a:r>
              <a:rPr lang="en-US" sz="2800" dirty="0"/>
              <a:t>	=       </a:t>
            </a:r>
            <a:r>
              <a:rPr lang="en-US" sz="2800" dirty="0">
                <a:solidFill>
                  <a:srgbClr val="FF0000"/>
                </a:solidFill>
              </a:rPr>
              <a:t>310.00</a:t>
            </a:r>
          </a:p>
          <a:p>
            <a:r>
              <a:rPr lang="en-US" sz="2800" dirty="0"/>
              <a:t>Milan ATGM		x	  6	x     </a:t>
            </a:r>
            <a:r>
              <a:rPr lang="en-US" sz="2800" dirty="0">
                <a:solidFill>
                  <a:srgbClr val="0000FF"/>
                </a:solidFill>
              </a:rPr>
              <a:t>82.00</a:t>
            </a:r>
            <a:r>
              <a:rPr lang="en-US" sz="2800" dirty="0"/>
              <a:t>	=       </a:t>
            </a:r>
            <a:r>
              <a:rPr lang="en-US" sz="2800" dirty="0">
                <a:solidFill>
                  <a:srgbClr val="FF0000"/>
                </a:solidFill>
              </a:rPr>
              <a:t>492.00</a:t>
            </a:r>
          </a:p>
          <a:p>
            <a:r>
              <a:rPr lang="en-US" sz="2800" dirty="0"/>
              <a:t>M-72 LAW		x         36	x       </a:t>
            </a:r>
            <a:r>
              <a:rPr lang="en-US" sz="2800" dirty="0">
                <a:solidFill>
                  <a:srgbClr val="0000FF"/>
                </a:solidFill>
              </a:rPr>
              <a:t>3.16</a:t>
            </a:r>
            <a:r>
              <a:rPr lang="en-US" sz="2800" dirty="0"/>
              <a:t>	=       </a:t>
            </a:r>
            <a:r>
              <a:rPr lang="en-US" sz="2800" dirty="0">
                <a:solidFill>
                  <a:srgbClr val="FF0000"/>
                </a:solidFill>
              </a:rPr>
              <a:t>113.83</a:t>
            </a:r>
          </a:p>
          <a:p>
            <a:r>
              <a:rPr lang="en-US" sz="2800" dirty="0">
                <a:solidFill>
                  <a:srgbClr val="FF0000"/>
                </a:solidFill>
              </a:rPr>
              <a:t>						</a:t>
            </a:r>
            <a:r>
              <a:rPr lang="en-US" sz="2800" i="1" dirty="0">
                <a:solidFill>
                  <a:srgbClr val="FF0000"/>
                </a:solidFill>
              </a:rPr>
              <a:t>ULI</a:t>
            </a:r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/>
              <a:t>=         </a:t>
            </a:r>
            <a:r>
              <a:rPr lang="en-US" sz="2800" dirty="0">
                <a:solidFill>
                  <a:srgbClr val="FF0000"/>
                </a:solidFill>
              </a:rPr>
              <a:t>1521</a:t>
            </a:r>
            <a:r>
              <a:rPr lang="en-US" sz="3200" dirty="0">
                <a:solidFill>
                  <a:srgbClr val="FF0000"/>
                </a:solidFill>
              </a:rPr>
              <a:t>	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A1AF21-4D72-1F88-580E-EB5F26486017}"/>
              </a:ext>
            </a:extLst>
          </p:cNvPr>
          <p:cNvCxnSpPr>
            <a:cxnSpLocks/>
          </p:cNvCxnSpPr>
          <p:nvPr/>
        </p:nvCxnSpPr>
        <p:spPr>
          <a:xfrm>
            <a:off x="8829040" y="5080000"/>
            <a:ext cx="10566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091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4C59D-1C2C-21AE-B824-0C8F66191B95}"/>
              </a:ext>
            </a:extLst>
          </p:cNvPr>
          <p:cNvSpPr txBox="1"/>
          <p:nvPr/>
        </p:nvSpPr>
        <p:spPr>
          <a:xfrm>
            <a:off x="1609725" y="604520"/>
            <a:ext cx="935355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Para Battalion Attack at Goose Green:</a:t>
            </a:r>
          </a:p>
          <a:p>
            <a:endParaRPr lang="en-US" sz="1000" dirty="0"/>
          </a:p>
          <a:p>
            <a:r>
              <a:rPr lang="en-US" sz="2800" i="1" dirty="0"/>
              <a:t>Unit				 #		</a:t>
            </a:r>
            <a:r>
              <a:rPr lang="en-US" sz="2800" i="1" dirty="0">
                <a:solidFill>
                  <a:srgbClr val="FF0000"/>
                </a:solidFill>
              </a:rPr>
              <a:t>ULI</a:t>
            </a:r>
            <a:r>
              <a:rPr lang="en-US" sz="2800" i="1" dirty="0"/>
              <a:t>	</a:t>
            </a:r>
            <a:endParaRPr lang="en-US" sz="2800" i="1" dirty="0">
              <a:solidFill>
                <a:srgbClr val="FF0000"/>
              </a:solidFill>
            </a:endParaRPr>
          </a:p>
          <a:p>
            <a:r>
              <a:rPr lang="en-US" sz="2800" dirty="0"/>
              <a:t>2 Para			x          1	=       </a:t>
            </a:r>
            <a:r>
              <a:rPr lang="en-US" sz="2800" dirty="0">
                <a:solidFill>
                  <a:srgbClr val="FF0000"/>
                </a:solidFill>
              </a:rPr>
              <a:t>1521</a:t>
            </a:r>
            <a:r>
              <a:rPr lang="en-US" sz="2800" dirty="0"/>
              <a:t>	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/>
              <a:t>- mortars		x       - 6	=      </a:t>
            </a:r>
            <a:r>
              <a:rPr lang="en-US" sz="2800" dirty="0">
                <a:solidFill>
                  <a:srgbClr val="FF0000"/>
                </a:solidFill>
              </a:rPr>
              <a:t>-  258</a:t>
            </a:r>
            <a:r>
              <a:rPr lang="en-US" sz="2800" dirty="0"/>
              <a:t>	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/>
              <a:t>artillery </a:t>
            </a:r>
            <a:r>
              <a:rPr lang="en-US" sz="2800" dirty="0" err="1"/>
              <a:t>supt</a:t>
            </a:r>
            <a:r>
              <a:rPr lang="en-US" sz="2800" dirty="0"/>
              <a:t>	x	3	=	</a:t>
            </a:r>
            <a:r>
              <a:rPr lang="en-US" sz="2800" dirty="0">
                <a:solidFill>
                  <a:srgbClr val="FF0000"/>
                </a:solidFill>
              </a:rPr>
              <a:t>396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HMS Ardent		</a:t>
            </a:r>
            <a:r>
              <a:rPr lang="en-US" sz="2800" dirty="0"/>
              <a:t>x	1	=	</a:t>
            </a:r>
            <a:r>
              <a:rPr lang="en-US" sz="2800" dirty="0">
                <a:solidFill>
                  <a:srgbClr val="FF0000"/>
                </a:solidFill>
              </a:rPr>
              <a:t>250</a:t>
            </a:r>
          </a:p>
          <a:p>
            <a:r>
              <a:rPr lang="en-US" sz="2800" dirty="0"/>
              <a:t>Harrier sorties	x	3	=       </a:t>
            </a:r>
            <a:r>
              <a:rPr lang="en-US" sz="2800" dirty="0">
                <a:solidFill>
                  <a:srgbClr val="FF0000"/>
                </a:solidFill>
              </a:rPr>
              <a:t>1500</a:t>
            </a:r>
          </a:p>
          <a:p>
            <a:r>
              <a:rPr lang="en-US" sz="2800" dirty="0">
                <a:solidFill>
                  <a:srgbClr val="FF0000"/>
                </a:solidFill>
              </a:rPr>
              <a:t>					  </a:t>
            </a:r>
            <a:r>
              <a:rPr lang="en-US" sz="2800" dirty="0"/>
              <a:t>       </a:t>
            </a:r>
            <a:r>
              <a:rPr lang="en-US" sz="2800" dirty="0">
                <a:solidFill>
                  <a:srgbClr val="FF0000"/>
                </a:solidFill>
              </a:rPr>
              <a:t>3409</a:t>
            </a:r>
            <a:r>
              <a:rPr lang="en-US" sz="3200" dirty="0">
                <a:solidFill>
                  <a:srgbClr val="FF0000"/>
                </a:solidFill>
              </a:rPr>
              <a:t>	</a:t>
            </a:r>
          </a:p>
          <a:p>
            <a:endParaRPr lang="en-US" dirty="0"/>
          </a:p>
          <a:p>
            <a:r>
              <a:rPr lang="en-US" sz="2800" dirty="0"/>
              <a:t>Arg 12 Rgt (-)	x          1	=         </a:t>
            </a:r>
            <a:r>
              <a:rPr lang="en-US" sz="2800" dirty="0">
                <a:solidFill>
                  <a:srgbClr val="0000FF"/>
                </a:solidFill>
              </a:rPr>
              <a:t>614</a:t>
            </a:r>
          </a:p>
          <a:p>
            <a:r>
              <a:rPr lang="en-US" sz="2800" dirty="0"/>
              <a:t>artillery </a:t>
            </a:r>
            <a:r>
              <a:rPr lang="en-US" sz="2800" dirty="0" err="1"/>
              <a:t>supt</a:t>
            </a:r>
            <a:r>
              <a:rPr lang="en-US" sz="2800" dirty="0"/>
              <a:t>	x          3	=         </a:t>
            </a:r>
            <a:r>
              <a:rPr lang="en-US" sz="2800" dirty="0">
                <a:solidFill>
                  <a:srgbClr val="0000FF"/>
                </a:solidFill>
              </a:rPr>
              <a:t>315</a:t>
            </a:r>
          </a:p>
          <a:p>
            <a:r>
              <a:rPr lang="en-US" sz="2800" dirty="0"/>
              <a:t>20mm AAA		x	6	=	</a:t>
            </a:r>
            <a:r>
              <a:rPr lang="en-US" sz="2800" dirty="0">
                <a:solidFill>
                  <a:srgbClr val="0000FF"/>
                </a:solidFill>
              </a:rPr>
              <a:t>378</a:t>
            </a:r>
          </a:p>
          <a:p>
            <a:r>
              <a:rPr lang="en-US" sz="2800" dirty="0"/>
              <a:t>35mm AAA		x	2	=	</a:t>
            </a:r>
            <a:r>
              <a:rPr lang="en-US" sz="2800" dirty="0">
                <a:solidFill>
                  <a:srgbClr val="0000FF"/>
                </a:solidFill>
              </a:rPr>
              <a:t>468</a:t>
            </a:r>
          </a:p>
          <a:p>
            <a:r>
              <a:rPr lang="en-US" sz="2800" dirty="0">
                <a:solidFill>
                  <a:srgbClr val="0000FF"/>
                </a:solidFill>
              </a:rPr>
              <a:t>					         1775</a:t>
            </a:r>
          </a:p>
          <a:p>
            <a:r>
              <a:rPr lang="en-US" sz="2800" dirty="0"/>
              <a:t>	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A1AF21-4D72-1F88-580E-EB5F26486017}"/>
              </a:ext>
            </a:extLst>
          </p:cNvPr>
          <p:cNvCxnSpPr>
            <a:cxnSpLocks/>
          </p:cNvCxnSpPr>
          <p:nvPr/>
        </p:nvCxnSpPr>
        <p:spPr>
          <a:xfrm>
            <a:off x="6766560" y="3870960"/>
            <a:ext cx="10566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AD5EA82-0ED8-C6BE-FEB9-2A8704C77B3B}"/>
              </a:ext>
            </a:extLst>
          </p:cNvPr>
          <p:cNvCxnSpPr>
            <a:cxnSpLocks/>
          </p:cNvCxnSpPr>
          <p:nvPr/>
        </p:nvCxnSpPr>
        <p:spPr>
          <a:xfrm>
            <a:off x="6776720" y="6339840"/>
            <a:ext cx="10566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24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BF807B3-1471-DBFD-77D6-82ECF6E5A400}"/>
              </a:ext>
            </a:extLst>
          </p:cNvPr>
          <p:cNvGrpSpPr/>
          <p:nvPr/>
        </p:nvGrpSpPr>
        <p:grpSpPr>
          <a:xfrm>
            <a:off x="1609725" y="800577"/>
            <a:ext cx="8087981" cy="3016210"/>
            <a:chOff x="1609725" y="604520"/>
            <a:chExt cx="8087981" cy="30162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E4C59D-1C2C-21AE-B824-0C8F66191B95}"/>
                </a:ext>
              </a:extLst>
            </p:cNvPr>
            <p:cNvSpPr txBox="1"/>
            <p:nvPr/>
          </p:nvSpPr>
          <p:spPr>
            <a:xfrm>
              <a:off x="1609725" y="604520"/>
              <a:ext cx="6792595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 Para Battalion Attack at Goose Green:</a:t>
              </a:r>
            </a:p>
            <a:p>
              <a:endParaRPr lang="en-US" sz="1000" dirty="0"/>
            </a:p>
            <a:p>
              <a:endParaRPr lang="en-US" sz="1000" dirty="0"/>
            </a:p>
            <a:p>
              <a:endParaRPr lang="en-US" sz="1000" dirty="0"/>
            </a:p>
            <a:p>
              <a:r>
                <a:rPr lang="en-US" sz="3200" dirty="0">
                  <a:solidFill>
                    <a:srgbClr val="FF0000"/>
                  </a:solidFill>
                </a:rPr>
                <a:t>	    </a:t>
              </a:r>
              <a:r>
                <a:rPr lang="en-US" sz="3200" i="1" dirty="0"/>
                <a:t>Posture  Terrain    CEV</a:t>
              </a:r>
            </a:p>
            <a:p>
              <a:r>
                <a:rPr lang="en-US" sz="3200" dirty="0">
                  <a:solidFill>
                    <a:srgbClr val="FF0000"/>
                  </a:solidFill>
                </a:rPr>
                <a:t>3409</a:t>
              </a:r>
              <a:r>
                <a:rPr lang="en-US" sz="3200" dirty="0"/>
                <a:t>    x   1.0    x   1.0    x   1.5    = </a:t>
              </a:r>
              <a:r>
                <a:rPr lang="en-US" sz="3200" dirty="0">
                  <a:solidFill>
                    <a:srgbClr val="FF0000"/>
                  </a:solidFill>
                </a:rPr>
                <a:t> 5114</a:t>
              </a:r>
            </a:p>
            <a:p>
              <a:r>
                <a:rPr lang="en-US" sz="3200" dirty="0">
                  <a:solidFill>
                    <a:srgbClr val="0000FF"/>
                  </a:solidFill>
                </a:rPr>
                <a:t>1775    </a:t>
              </a:r>
              <a:r>
                <a:rPr lang="en-US" sz="3200" dirty="0"/>
                <a:t>x   1.5    x   1.2    x   1.0    =  </a:t>
              </a:r>
              <a:r>
                <a:rPr lang="en-US" sz="3200" dirty="0">
                  <a:solidFill>
                    <a:srgbClr val="0000FF"/>
                  </a:solidFill>
                </a:rPr>
                <a:t>3195</a:t>
              </a:r>
            </a:p>
            <a:p>
              <a:pPr marL="514350" indent="-514350">
                <a:buAutoNum type="arabicPlain" startAt="1659"/>
              </a:pP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90CC66E-FFCA-A356-EDBE-0B8EE1B69E99}"/>
                </a:ext>
              </a:extLst>
            </p:cNvPr>
            <p:cNvSpPr txBox="1"/>
            <p:nvPr/>
          </p:nvSpPr>
          <p:spPr>
            <a:xfrm>
              <a:off x="8188960" y="2275839"/>
              <a:ext cx="15087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=  1.6: 1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ECEB0C-D2B5-E598-DC20-D8F072CC9D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7520" y="2568226"/>
              <a:ext cx="644144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E11C05-F728-36EC-499C-F665FAA7172B}"/>
              </a:ext>
            </a:extLst>
          </p:cNvPr>
          <p:cNvSpPr txBox="1"/>
          <p:nvPr/>
        </p:nvSpPr>
        <p:spPr>
          <a:xfrm>
            <a:off x="1609725" y="4020913"/>
            <a:ext cx="523733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1:1 – 2:1 = static</a:t>
            </a:r>
          </a:p>
          <a:p>
            <a:r>
              <a:rPr lang="en-US" sz="3200" dirty="0"/>
              <a:t>2:1 – 2.9:1 = minor movement</a:t>
            </a:r>
          </a:p>
          <a:p>
            <a:r>
              <a:rPr lang="en-US" sz="3200" dirty="0"/>
              <a:t>3:1 – 5.9:1 = successful attack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≥</a:t>
            </a:r>
            <a:r>
              <a:rPr lang="en-US" sz="3200" dirty="0"/>
              <a:t>6:1 = overrun</a:t>
            </a:r>
          </a:p>
        </p:txBody>
      </p:sp>
    </p:spTree>
    <p:extLst>
      <p:ext uri="{BB962C8B-B14F-4D97-AF65-F5344CB8AC3E}">
        <p14:creationId xmlns:p14="http://schemas.microsoft.com/office/powerpoint/2010/main" val="3512686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69A955B-9280-AD09-3C0F-1EE1CCE59787}"/>
              </a:ext>
            </a:extLst>
          </p:cNvPr>
          <p:cNvGrpSpPr/>
          <p:nvPr/>
        </p:nvGrpSpPr>
        <p:grpSpPr>
          <a:xfrm>
            <a:off x="1972519" y="0"/>
            <a:ext cx="8299241" cy="6901474"/>
            <a:chOff x="1972519" y="0"/>
            <a:chExt cx="8299241" cy="69014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901C610-2B5F-5AE8-4D21-2A3282214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2519" y="0"/>
              <a:ext cx="8299241" cy="6901474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8F24F29-4275-DB97-E27A-A761EB50F0D3}"/>
                </a:ext>
              </a:extLst>
            </p:cNvPr>
            <p:cNvGrpSpPr/>
            <p:nvPr/>
          </p:nvGrpSpPr>
          <p:grpSpPr>
            <a:xfrm>
              <a:off x="2716773" y="20320"/>
              <a:ext cx="7502708" cy="416560"/>
              <a:chOff x="2716773" y="71120"/>
              <a:chExt cx="7502708" cy="416560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F1EAE5D-7D36-F6A1-3A44-870B9534B78D}"/>
                  </a:ext>
                </a:extLst>
              </p:cNvPr>
              <p:cNvSpPr txBox="1"/>
              <p:nvPr/>
            </p:nvSpPr>
            <p:spPr>
              <a:xfrm>
                <a:off x="2716773" y="71120"/>
                <a:ext cx="750270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RATE OF ADVANCE AS A FUNCTION OF THE CORRELATION OF FORCES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7B1B345-83CA-B928-9C43-BA7D5F8A7634}"/>
                  </a:ext>
                </a:extLst>
              </p:cNvPr>
              <p:cNvSpPr/>
              <p:nvPr/>
            </p:nvSpPr>
            <p:spPr>
              <a:xfrm>
                <a:off x="3484880" y="355600"/>
                <a:ext cx="1747520" cy="132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1388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4E79BDF-3729-A6A4-FBEB-F1F83EF02474}"/>
              </a:ext>
            </a:extLst>
          </p:cNvPr>
          <p:cNvGrpSpPr/>
          <p:nvPr/>
        </p:nvGrpSpPr>
        <p:grpSpPr>
          <a:xfrm>
            <a:off x="792480" y="1544320"/>
            <a:ext cx="10627359" cy="2656267"/>
            <a:chOff x="792480" y="1544320"/>
            <a:chExt cx="10627359" cy="26562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0FAB2D-5689-150B-27AB-88D317412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7777" y="1584960"/>
              <a:ext cx="9168759" cy="261562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BB334A-AB62-BF55-51FF-6F34190A9FCD}"/>
                </a:ext>
              </a:extLst>
            </p:cNvPr>
            <p:cNvSpPr txBox="1"/>
            <p:nvPr/>
          </p:nvSpPr>
          <p:spPr>
            <a:xfrm>
              <a:off x="792480" y="1544320"/>
              <a:ext cx="106273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LOSS RATES AS A FUNCTION OF FORCE RATIOS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069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</TotalTime>
  <Words>1163</Words>
  <Application>Microsoft Office PowerPoint</Application>
  <PresentationFormat>Widescreen</PresentationFormat>
  <Paragraphs>409</Paragraphs>
  <Slides>28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The Combat Assessment Technique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Combat Assessment Technique</dc:title>
  <dc:creator>William Sayers</dc:creator>
  <cp:lastModifiedBy>Chris Lawrence</cp:lastModifiedBy>
  <cp:revision>31</cp:revision>
  <dcterms:created xsi:type="dcterms:W3CDTF">2022-08-13T01:31:42Z</dcterms:created>
  <dcterms:modified xsi:type="dcterms:W3CDTF">2022-09-30T18:10:05Z</dcterms:modified>
</cp:coreProperties>
</file>