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2"/>
  </p:notesMasterIdLst>
  <p:handoutMasterIdLst>
    <p:handoutMasterId r:id="rId63"/>
  </p:handoutMasterIdLst>
  <p:sldIdLst>
    <p:sldId id="256" r:id="rId2"/>
    <p:sldId id="317" r:id="rId3"/>
    <p:sldId id="320" r:id="rId4"/>
    <p:sldId id="321" r:id="rId5"/>
    <p:sldId id="322" r:id="rId6"/>
    <p:sldId id="319" r:id="rId7"/>
    <p:sldId id="323" r:id="rId8"/>
    <p:sldId id="324" r:id="rId9"/>
    <p:sldId id="325" r:id="rId10"/>
    <p:sldId id="357" r:id="rId11"/>
    <p:sldId id="318" r:id="rId12"/>
    <p:sldId id="326" r:id="rId13"/>
    <p:sldId id="327" r:id="rId14"/>
    <p:sldId id="339" r:id="rId15"/>
    <p:sldId id="330" r:id="rId16"/>
    <p:sldId id="344" r:id="rId17"/>
    <p:sldId id="331" r:id="rId18"/>
    <p:sldId id="358" r:id="rId19"/>
    <p:sldId id="334" r:id="rId20"/>
    <p:sldId id="335" r:id="rId21"/>
    <p:sldId id="359" r:id="rId22"/>
    <p:sldId id="360" r:id="rId23"/>
    <p:sldId id="361" r:id="rId24"/>
    <p:sldId id="362" r:id="rId25"/>
    <p:sldId id="340" r:id="rId26"/>
    <p:sldId id="355" r:id="rId27"/>
    <p:sldId id="341" r:id="rId28"/>
    <p:sldId id="342" r:id="rId29"/>
    <p:sldId id="346" r:id="rId30"/>
    <p:sldId id="349" r:id="rId31"/>
    <p:sldId id="356" r:id="rId32"/>
    <p:sldId id="347" r:id="rId33"/>
    <p:sldId id="351" r:id="rId34"/>
    <p:sldId id="328" r:id="rId35"/>
    <p:sldId id="345" r:id="rId36"/>
    <p:sldId id="333" r:id="rId37"/>
    <p:sldId id="329" r:id="rId38"/>
    <p:sldId id="338" r:id="rId39"/>
    <p:sldId id="350" r:id="rId40"/>
    <p:sldId id="352" r:id="rId41"/>
    <p:sldId id="353" r:id="rId42"/>
    <p:sldId id="363" r:id="rId43"/>
    <p:sldId id="364" r:id="rId44"/>
    <p:sldId id="365" r:id="rId45"/>
    <p:sldId id="366" r:id="rId46"/>
    <p:sldId id="367" r:id="rId47"/>
    <p:sldId id="368" r:id="rId48"/>
    <p:sldId id="369" r:id="rId49"/>
    <p:sldId id="297" r:id="rId50"/>
    <p:sldId id="295" r:id="rId51"/>
    <p:sldId id="296" r:id="rId52"/>
    <p:sldId id="298" r:id="rId53"/>
    <p:sldId id="309" r:id="rId54"/>
    <p:sldId id="310" r:id="rId55"/>
    <p:sldId id="311" r:id="rId56"/>
    <p:sldId id="312" r:id="rId57"/>
    <p:sldId id="313" r:id="rId58"/>
    <p:sldId id="314" r:id="rId59"/>
    <p:sldId id="315" r:id="rId60"/>
    <p:sldId id="316" r:id="rId61"/>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3399"/>
    <a:srgbClr val="3366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83" autoAdjust="0"/>
    <p:restoredTop sz="46278" autoAdjust="0"/>
  </p:normalViewPr>
  <p:slideViewPr>
    <p:cSldViewPr>
      <p:cViewPr varScale="1">
        <p:scale>
          <a:sx n="80" d="100"/>
          <a:sy n="80" d="100"/>
        </p:scale>
        <p:origin x="90" y="810"/>
      </p:cViewPr>
      <p:guideLst>
        <p:guide orient="horz" pos="2160"/>
        <p:guide pos="288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41" d="100"/>
          <a:sy n="41" d="100"/>
        </p:scale>
        <p:origin x="-147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16D06AB-98E1-68C9-DE66-AE9988F8A962}"/>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kumimoji="0" sz="1200"/>
            </a:lvl1pPr>
          </a:lstStyle>
          <a:p>
            <a:r>
              <a:rPr lang="en-US" altLang="en-US"/>
              <a:t>Christopher A. Lawrence</a:t>
            </a:r>
          </a:p>
        </p:txBody>
      </p:sp>
      <p:sp>
        <p:nvSpPr>
          <p:cNvPr id="14339" name="Rectangle 3">
            <a:extLst>
              <a:ext uri="{FF2B5EF4-FFF2-40B4-BE49-F238E27FC236}">
                <a16:creationId xmlns:a16="http://schemas.microsoft.com/office/drawing/2014/main" id="{7AD21326-6691-2FB0-025F-48A85C5500E9}"/>
              </a:ext>
            </a:extLst>
          </p:cNvPr>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lvl1pPr>
          </a:lstStyle>
          <a:p>
            <a:fld id="{A11986EE-3C84-4D5C-A3A6-A57C99492AE5}" type="datetime1">
              <a:rPr lang="en-US" altLang="en-US"/>
              <a:pPr/>
              <a:t>11/17/2022</a:t>
            </a:fld>
            <a:endParaRPr lang="en-US" altLang="en-US"/>
          </a:p>
        </p:txBody>
      </p:sp>
      <p:sp>
        <p:nvSpPr>
          <p:cNvPr id="14340" name="Rectangle 4">
            <a:extLst>
              <a:ext uri="{FF2B5EF4-FFF2-40B4-BE49-F238E27FC236}">
                <a16:creationId xmlns:a16="http://schemas.microsoft.com/office/drawing/2014/main" id="{ECA8E498-DA94-6708-2509-BA036B789862}"/>
              </a:ext>
            </a:extLst>
          </p:cNvPr>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0" sz="1200"/>
            </a:lvl1pPr>
          </a:lstStyle>
          <a:p>
            <a:r>
              <a:rPr lang="en-US" altLang="en-US"/>
              <a:t>MEASURING THE EFFECTS OF COMBAT IN CITIES PHASE II (Part 1)</a:t>
            </a:r>
          </a:p>
        </p:txBody>
      </p:sp>
      <p:sp>
        <p:nvSpPr>
          <p:cNvPr id="14341" name="Rectangle 5">
            <a:extLst>
              <a:ext uri="{FF2B5EF4-FFF2-40B4-BE49-F238E27FC236}">
                <a16:creationId xmlns:a16="http://schemas.microsoft.com/office/drawing/2014/main" id="{C9E08498-1492-FF41-78A8-400927480D8A}"/>
              </a:ext>
            </a:extLst>
          </p:cNvPr>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lvl1pPr>
          </a:lstStyle>
          <a:p>
            <a:fld id="{6ED10E29-82CD-4B43-AE08-9AC0ABC339AF}"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EA9A7418-90FB-D962-B7FA-D1933D72FDEA}"/>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kumimoji="0" sz="1200"/>
            </a:lvl1pPr>
          </a:lstStyle>
          <a:p>
            <a:endParaRPr lang="en-US" altLang="en-US"/>
          </a:p>
        </p:txBody>
      </p:sp>
      <p:sp>
        <p:nvSpPr>
          <p:cNvPr id="2057" name="Rectangle 9">
            <a:extLst>
              <a:ext uri="{FF2B5EF4-FFF2-40B4-BE49-F238E27FC236}">
                <a16:creationId xmlns:a16="http://schemas.microsoft.com/office/drawing/2014/main" id="{CC5DA048-F622-979E-1E07-C35D8A63B9A9}"/>
              </a:ext>
            </a:extLst>
          </p:cNvPr>
          <p:cNvSpPr>
            <a:spLocks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8" name="Rectangle 10">
            <a:extLst>
              <a:ext uri="{FF2B5EF4-FFF2-40B4-BE49-F238E27FC236}">
                <a16:creationId xmlns:a16="http://schemas.microsoft.com/office/drawing/2014/main" id="{CDD1818E-813D-944E-BA0F-44175956C06F}"/>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9" name="Rectangle 11">
            <a:extLst>
              <a:ext uri="{FF2B5EF4-FFF2-40B4-BE49-F238E27FC236}">
                <a16:creationId xmlns:a16="http://schemas.microsoft.com/office/drawing/2014/main" id="{28E8FC70-CFA7-9226-D677-E5866B54D257}"/>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lvl1pPr>
          </a:lstStyle>
          <a:p>
            <a:fld id="{9AAD85B3-AC70-47AA-99FF-9141AEACB3B3}" type="datetime1">
              <a:rPr lang="en-US" altLang="en-US"/>
              <a:pPr/>
              <a:t>11/17/2022</a:t>
            </a:fld>
            <a:endParaRPr lang="en-US" altLang="en-US"/>
          </a:p>
        </p:txBody>
      </p:sp>
      <p:sp>
        <p:nvSpPr>
          <p:cNvPr id="2060" name="Rectangle 12">
            <a:extLst>
              <a:ext uri="{FF2B5EF4-FFF2-40B4-BE49-F238E27FC236}">
                <a16:creationId xmlns:a16="http://schemas.microsoft.com/office/drawing/2014/main" id="{A69EB9B7-CA73-1B82-344C-6BD4482CBEBC}"/>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0" sz="1200"/>
            </a:lvl1pPr>
          </a:lstStyle>
          <a:p>
            <a:endParaRPr lang="en-US" altLang="en-US"/>
          </a:p>
        </p:txBody>
      </p:sp>
      <p:sp>
        <p:nvSpPr>
          <p:cNvPr id="2061" name="Rectangle 13">
            <a:extLst>
              <a:ext uri="{FF2B5EF4-FFF2-40B4-BE49-F238E27FC236}">
                <a16:creationId xmlns:a16="http://schemas.microsoft.com/office/drawing/2014/main" id="{5635B4DC-D279-6235-6402-0708C7203FF0}"/>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lvl1pPr>
          </a:lstStyle>
          <a:p>
            <a:fld id="{D0DA5149-C4E5-407E-86C4-D6CCD77E6F8D}"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a:extLst>
              <a:ext uri="{FF2B5EF4-FFF2-40B4-BE49-F238E27FC236}">
                <a16:creationId xmlns:a16="http://schemas.microsoft.com/office/drawing/2014/main" id="{6F6EFF9E-516C-7C37-DBFE-85C4F157444F}"/>
              </a:ext>
            </a:extLst>
          </p:cNvPr>
          <p:cNvSpPr>
            <a:spLocks noGrp="1" noChangeArrowheads="1"/>
          </p:cNvSpPr>
          <p:nvPr>
            <p:ph type="dt" idx="1"/>
          </p:nvPr>
        </p:nvSpPr>
        <p:spPr>
          <a:ln/>
        </p:spPr>
        <p:txBody>
          <a:bodyPr/>
          <a:lstStyle/>
          <a:p>
            <a:fld id="{C5CFEEFB-D286-438E-9668-ADF10155DDF9}" type="datetime1">
              <a:rPr lang="en-US" altLang="en-US"/>
              <a:pPr/>
              <a:t>11/17/2022</a:t>
            </a:fld>
            <a:endParaRPr lang="en-US" altLang="en-US"/>
          </a:p>
        </p:txBody>
      </p:sp>
      <p:sp>
        <p:nvSpPr>
          <p:cNvPr id="5" name="Rectangle 13">
            <a:extLst>
              <a:ext uri="{FF2B5EF4-FFF2-40B4-BE49-F238E27FC236}">
                <a16:creationId xmlns:a16="http://schemas.microsoft.com/office/drawing/2014/main" id="{7333AF4B-02BA-2FB7-3143-124931F96848}"/>
              </a:ext>
            </a:extLst>
          </p:cNvPr>
          <p:cNvSpPr>
            <a:spLocks noGrp="1" noChangeArrowheads="1"/>
          </p:cNvSpPr>
          <p:nvPr>
            <p:ph type="sldNum" sz="quarter" idx="5"/>
          </p:nvPr>
        </p:nvSpPr>
        <p:spPr>
          <a:ln/>
        </p:spPr>
        <p:txBody>
          <a:bodyPr/>
          <a:lstStyle/>
          <a:p>
            <a:fld id="{B239AD58-E293-4D46-9E38-0AD23F971C03}" type="slidenum">
              <a:rPr lang="en-US" altLang="en-US"/>
              <a:pPr/>
              <a:t>1</a:t>
            </a:fld>
            <a:endParaRPr lang="en-US" altLang="en-US"/>
          </a:p>
        </p:txBody>
      </p:sp>
      <p:sp>
        <p:nvSpPr>
          <p:cNvPr id="17410" name="Rectangle 2">
            <a:extLst>
              <a:ext uri="{FF2B5EF4-FFF2-40B4-BE49-F238E27FC236}">
                <a16:creationId xmlns:a16="http://schemas.microsoft.com/office/drawing/2014/main" id="{88212DDE-4E9B-82C9-B447-910BA4DFED0B}"/>
              </a:ext>
            </a:extLst>
          </p:cNvPr>
          <p:cNvSpPr>
            <a:spLocks noChangeArrowheads="1"/>
          </p:cNvSpPr>
          <p:nvPr>
            <p:ph type="sldImg"/>
          </p:nvPr>
        </p:nvSpPr>
        <p:spPr>
          <a:ln/>
        </p:spPr>
      </p:sp>
      <p:sp>
        <p:nvSpPr>
          <p:cNvPr id="17411" name="Rectangle 3">
            <a:extLst>
              <a:ext uri="{FF2B5EF4-FFF2-40B4-BE49-F238E27FC236}">
                <a16:creationId xmlns:a16="http://schemas.microsoft.com/office/drawing/2014/main" id="{77446BF0-3B58-ABB0-97EF-19117501CCD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a:extLst>
              <a:ext uri="{FF2B5EF4-FFF2-40B4-BE49-F238E27FC236}">
                <a16:creationId xmlns:a16="http://schemas.microsoft.com/office/drawing/2014/main" id="{A7F0F2CC-5EBB-1628-7F7B-ADF38DA164CF}"/>
              </a:ext>
            </a:extLst>
          </p:cNvPr>
          <p:cNvSpPr>
            <a:spLocks noGrp="1" noChangeArrowheads="1"/>
          </p:cNvSpPr>
          <p:nvPr>
            <p:ph type="dt" idx="1"/>
          </p:nvPr>
        </p:nvSpPr>
        <p:spPr>
          <a:ln/>
        </p:spPr>
        <p:txBody>
          <a:bodyPr/>
          <a:lstStyle/>
          <a:p>
            <a:fld id="{D8B9F594-7F89-4B59-AE68-9B8697766E36}" type="datetime1">
              <a:rPr lang="en-US" altLang="en-US"/>
              <a:pPr/>
              <a:t>11/17/2022</a:t>
            </a:fld>
            <a:endParaRPr lang="en-US" altLang="en-US"/>
          </a:p>
        </p:txBody>
      </p:sp>
      <p:sp>
        <p:nvSpPr>
          <p:cNvPr id="5" name="Rectangle 13">
            <a:extLst>
              <a:ext uri="{FF2B5EF4-FFF2-40B4-BE49-F238E27FC236}">
                <a16:creationId xmlns:a16="http://schemas.microsoft.com/office/drawing/2014/main" id="{482184AC-C573-9B36-1A97-2C7D11B737B9}"/>
              </a:ext>
            </a:extLst>
          </p:cNvPr>
          <p:cNvSpPr>
            <a:spLocks noGrp="1" noChangeArrowheads="1"/>
          </p:cNvSpPr>
          <p:nvPr>
            <p:ph type="sldNum" sz="quarter" idx="5"/>
          </p:nvPr>
        </p:nvSpPr>
        <p:spPr>
          <a:ln/>
        </p:spPr>
        <p:txBody>
          <a:bodyPr/>
          <a:lstStyle/>
          <a:p>
            <a:fld id="{A936FC14-F9FD-4C6B-93EA-096E5853F236}" type="slidenum">
              <a:rPr lang="en-US" altLang="en-US"/>
              <a:pPr/>
              <a:t>7</a:t>
            </a:fld>
            <a:endParaRPr lang="en-US" altLang="en-US"/>
          </a:p>
        </p:txBody>
      </p:sp>
      <p:sp>
        <p:nvSpPr>
          <p:cNvPr id="412674" name="Rectangle 2">
            <a:extLst>
              <a:ext uri="{FF2B5EF4-FFF2-40B4-BE49-F238E27FC236}">
                <a16:creationId xmlns:a16="http://schemas.microsoft.com/office/drawing/2014/main" id="{DC6F376B-28B8-2ABE-31C9-2F58EFE3E795}"/>
              </a:ext>
            </a:extLst>
          </p:cNvPr>
          <p:cNvSpPr>
            <a:spLocks noChangeArrowheads="1" noTextEdit="1"/>
          </p:cNvSpPr>
          <p:nvPr>
            <p:ph type="sldImg"/>
          </p:nvPr>
        </p:nvSpPr>
        <p:spPr>
          <a:ln/>
        </p:spPr>
      </p:sp>
      <p:sp>
        <p:nvSpPr>
          <p:cNvPr id="412675" name="Rectangle 3">
            <a:extLst>
              <a:ext uri="{FF2B5EF4-FFF2-40B4-BE49-F238E27FC236}">
                <a16:creationId xmlns:a16="http://schemas.microsoft.com/office/drawing/2014/main" id="{965167AE-5CE9-69E2-CEF2-30284756B397}"/>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Line 2">
            <a:extLst>
              <a:ext uri="{FF2B5EF4-FFF2-40B4-BE49-F238E27FC236}">
                <a16:creationId xmlns:a16="http://schemas.microsoft.com/office/drawing/2014/main" id="{E1C91159-D7AA-DB17-D9B9-AEAD2F5C36A6}"/>
              </a:ext>
            </a:extLst>
          </p:cNvPr>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5" name="Arc 3">
            <a:extLst>
              <a:ext uri="{FF2B5EF4-FFF2-40B4-BE49-F238E27FC236}">
                <a16:creationId xmlns:a16="http://schemas.microsoft.com/office/drawing/2014/main" id="{7BFE1114-530E-C694-E3FA-0DF467865B8D}"/>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6" name="Rectangle 4">
            <a:extLst>
              <a:ext uri="{FF2B5EF4-FFF2-40B4-BE49-F238E27FC236}">
                <a16:creationId xmlns:a16="http://schemas.microsoft.com/office/drawing/2014/main" id="{035EB2FC-FE83-1F56-153B-79BA873711D0}"/>
              </a:ext>
            </a:extLst>
          </p:cNvPr>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pPr lvl="0"/>
            <a:r>
              <a:rPr lang="en-US" altLang="en-US" noProof="0"/>
              <a:t>Click to edit Master title style</a:t>
            </a:r>
          </a:p>
        </p:txBody>
      </p:sp>
      <p:sp>
        <p:nvSpPr>
          <p:cNvPr id="3077" name="Rectangle 5">
            <a:extLst>
              <a:ext uri="{FF2B5EF4-FFF2-40B4-BE49-F238E27FC236}">
                <a16:creationId xmlns:a16="http://schemas.microsoft.com/office/drawing/2014/main" id="{2307DBEC-913B-9E65-98DE-7BB72EDBEC69}"/>
              </a:ext>
            </a:extLst>
          </p:cNvPr>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pPr lvl="0"/>
            <a:r>
              <a:rPr lang="en-US" altLang="en-US" noProof="0"/>
              <a:t>Click to edit Master subtitle style</a:t>
            </a:r>
          </a:p>
        </p:txBody>
      </p:sp>
      <p:sp>
        <p:nvSpPr>
          <p:cNvPr id="3078" name="Rectangle 6">
            <a:extLst>
              <a:ext uri="{FF2B5EF4-FFF2-40B4-BE49-F238E27FC236}">
                <a16:creationId xmlns:a16="http://schemas.microsoft.com/office/drawing/2014/main" id="{828D472F-31D1-50CC-AC30-6BF3C22FA333}"/>
              </a:ext>
            </a:extLst>
          </p:cNvPr>
          <p:cNvSpPr>
            <a:spLocks noGrp="1" noChangeArrowheads="1"/>
          </p:cNvSpPr>
          <p:nvPr>
            <p:ph type="dt" sz="quarter" idx="2"/>
          </p:nvPr>
        </p:nvSpPr>
        <p:spPr/>
        <p:txBody>
          <a:bodyPr/>
          <a:lstStyle>
            <a:lvl1pPr>
              <a:defRPr/>
            </a:lvl1pPr>
          </a:lstStyle>
          <a:p>
            <a:endParaRPr lang="en-US" altLang="en-US"/>
          </a:p>
        </p:txBody>
      </p:sp>
      <p:sp>
        <p:nvSpPr>
          <p:cNvPr id="3079" name="Rectangle 7">
            <a:extLst>
              <a:ext uri="{FF2B5EF4-FFF2-40B4-BE49-F238E27FC236}">
                <a16:creationId xmlns:a16="http://schemas.microsoft.com/office/drawing/2014/main" id="{AA55C57E-F29B-FEA6-453A-74960B42608F}"/>
              </a:ext>
            </a:extLst>
          </p:cNvPr>
          <p:cNvSpPr>
            <a:spLocks noGrp="1" noChangeArrowheads="1"/>
          </p:cNvSpPr>
          <p:nvPr>
            <p:ph type="ftr" sz="quarter" idx="3"/>
          </p:nvPr>
        </p:nvSpPr>
        <p:spPr/>
        <p:txBody>
          <a:bodyPr/>
          <a:lstStyle>
            <a:lvl1pPr>
              <a:defRPr/>
            </a:lvl1pPr>
          </a:lstStyle>
          <a:p>
            <a:endParaRPr lang="en-US" altLang="en-US"/>
          </a:p>
        </p:txBody>
      </p:sp>
      <p:sp>
        <p:nvSpPr>
          <p:cNvPr id="3080" name="Rectangle 8">
            <a:extLst>
              <a:ext uri="{FF2B5EF4-FFF2-40B4-BE49-F238E27FC236}">
                <a16:creationId xmlns:a16="http://schemas.microsoft.com/office/drawing/2014/main" id="{2F18A940-05C3-4F1D-3833-7F2CED82E9CE}"/>
              </a:ext>
            </a:extLst>
          </p:cNvPr>
          <p:cNvSpPr>
            <a:spLocks noGrp="1" noChangeArrowheads="1"/>
          </p:cNvSpPr>
          <p:nvPr>
            <p:ph type="sldNum" sz="quarter" idx="4"/>
          </p:nvPr>
        </p:nvSpPr>
        <p:spPr/>
        <p:txBody>
          <a:bodyPr/>
          <a:lstStyle>
            <a:lvl1pPr>
              <a:defRPr/>
            </a:lvl1pPr>
          </a:lstStyle>
          <a:p>
            <a:fld id="{B1B022EC-47E1-422F-8855-8783B82C0C9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AEE73-1C28-8FF0-4033-FA24125ABB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AF21F4-FBF0-C99E-0648-E1DE5E8B62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45FCC9-E64A-1F9A-01DB-72CF8C443A4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B5210EE-1E37-9E7F-789F-8D862D8443A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D280F2B-7D4A-3376-C8DA-81A8E8F8383D}"/>
              </a:ext>
            </a:extLst>
          </p:cNvPr>
          <p:cNvSpPr>
            <a:spLocks noGrp="1"/>
          </p:cNvSpPr>
          <p:nvPr>
            <p:ph type="sldNum" sz="quarter" idx="12"/>
          </p:nvPr>
        </p:nvSpPr>
        <p:spPr/>
        <p:txBody>
          <a:bodyPr/>
          <a:lstStyle>
            <a:lvl1pPr>
              <a:defRPr/>
            </a:lvl1pPr>
          </a:lstStyle>
          <a:p>
            <a:fld id="{AA7082A3-5950-4EA6-BF6C-6891A37347FE}" type="slidenum">
              <a:rPr lang="en-US" altLang="en-US"/>
              <a:pPr/>
              <a:t>‹#›</a:t>
            </a:fld>
            <a:endParaRPr lang="en-US" altLang="en-US"/>
          </a:p>
        </p:txBody>
      </p:sp>
    </p:spTree>
    <p:extLst>
      <p:ext uri="{BB962C8B-B14F-4D97-AF65-F5344CB8AC3E}">
        <p14:creationId xmlns:p14="http://schemas.microsoft.com/office/powerpoint/2010/main" val="1825542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3C2F5D-F5D8-C82C-876C-44FB2AECD710}"/>
              </a:ext>
            </a:extLst>
          </p:cNvPr>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DAB347-656B-5D33-90CF-ED757F9F542C}"/>
              </a:ext>
            </a:extLst>
          </p:cNvPr>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B44B76-EA9C-767C-C84E-FC1822EAC8C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361229D-37ED-B83E-2EB8-EE1D13C09DA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296222C-6E66-5C09-463D-9C5B701FFCFA}"/>
              </a:ext>
            </a:extLst>
          </p:cNvPr>
          <p:cNvSpPr>
            <a:spLocks noGrp="1"/>
          </p:cNvSpPr>
          <p:nvPr>
            <p:ph type="sldNum" sz="quarter" idx="12"/>
          </p:nvPr>
        </p:nvSpPr>
        <p:spPr/>
        <p:txBody>
          <a:bodyPr/>
          <a:lstStyle>
            <a:lvl1pPr>
              <a:defRPr/>
            </a:lvl1pPr>
          </a:lstStyle>
          <a:p>
            <a:fld id="{E2732175-4682-40DA-95F2-819E07BEF65E}" type="slidenum">
              <a:rPr lang="en-US" altLang="en-US"/>
              <a:pPr/>
              <a:t>‹#›</a:t>
            </a:fld>
            <a:endParaRPr lang="en-US" altLang="en-US"/>
          </a:p>
        </p:txBody>
      </p:sp>
    </p:spTree>
    <p:extLst>
      <p:ext uri="{BB962C8B-B14F-4D97-AF65-F5344CB8AC3E}">
        <p14:creationId xmlns:p14="http://schemas.microsoft.com/office/powerpoint/2010/main" val="2212443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674D8D-64DB-89A6-A0B8-41C23951BA31}"/>
              </a:ext>
            </a:extLst>
          </p:cNvPr>
          <p:cNvSpPr>
            <a:spLocks noGrp="1"/>
          </p:cNvSpPr>
          <p:nvPr>
            <p:ph/>
          </p:nvPr>
        </p:nvSpPr>
        <p:spPr>
          <a:xfrm>
            <a:off x="2819400" y="609600"/>
            <a:ext cx="60960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A8BFB1CC-9590-19FA-4067-4BDD2FD13ED6}"/>
              </a:ext>
            </a:extLst>
          </p:cNvPr>
          <p:cNvSpPr>
            <a:spLocks noGrp="1"/>
          </p:cNvSpPr>
          <p:nvPr>
            <p:ph type="dt" sz="half" idx="10"/>
          </p:nvPr>
        </p:nvSpPr>
        <p:spPr>
          <a:xfrm>
            <a:off x="304800" y="6248400"/>
            <a:ext cx="1905000" cy="45720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52E0462-A76C-896A-C02D-FFC856560992}"/>
              </a:ext>
            </a:extLst>
          </p:cNvPr>
          <p:cNvSpPr>
            <a:spLocks noGrp="1"/>
          </p:cNvSpPr>
          <p:nvPr>
            <p:ph type="ftr" sz="quarter" idx="11"/>
          </p:nvPr>
        </p:nvSpPr>
        <p:spPr>
          <a:xfrm>
            <a:off x="3581400" y="6248400"/>
            <a:ext cx="2895600" cy="45720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15E5A03-7967-EDED-CC45-F73AA3590236}"/>
              </a:ext>
            </a:extLst>
          </p:cNvPr>
          <p:cNvSpPr>
            <a:spLocks noGrp="1"/>
          </p:cNvSpPr>
          <p:nvPr>
            <p:ph type="sldNum" sz="quarter" idx="12"/>
          </p:nvPr>
        </p:nvSpPr>
        <p:spPr>
          <a:xfrm>
            <a:off x="7010400" y="6248400"/>
            <a:ext cx="1905000" cy="457200"/>
          </a:xfrm>
        </p:spPr>
        <p:txBody>
          <a:bodyPr/>
          <a:lstStyle>
            <a:lvl1pPr>
              <a:defRPr/>
            </a:lvl1pPr>
          </a:lstStyle>
          <a:p>
            <a:fld id="{25E18574-5B7D-4EEA-A96E-A08EC25D35FA}" type="slidenum">
              <a:rPr lang="en-US" altLang="en-US"/>
              <a:pPr/>
              <a:t>‹#›</a:t>
            </a:fld>
            <a:endParaRPr lang="en-US" altLang="en-US"/>
          </a:p>
        </p:txBody>
      </p:sp>
    </p:spTree>
    <p:extLst>
      <p:ext uri="{BB962C8B-B14F-4D97-AF65-F5344CB8AC3E}">
        <p14:creationId xmlns:p14="http://schemas.microsoft.com/office/powerpoint/2010/main" val="2508652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5636A-383A-CA4A-51CB-E864F516C3AA}"/>
              </a:ext>
            </a:extLst>
          </p:cNvPr>
          <p:cNvSpPr>
            <a:spLocks noGrp="1"/>
          </p:cNvSpPr>
          <p:nvPr>
            <p:ph type="title" sz="quarter"/>
          </p:nvPr>
        </p:nvSpPr>
        <p:spPr>
          <a:xfrm>
            <a:off x="2819400" y="609600"/>
            <a:ext cx="60960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0F055D2-CB24-0402-DC3A-24BA845BDDE6}"/>
              </a:ext>
            </a:extLst>
          </p:cNvPr>
          <p:cNvSpPr>
            <a:spLocks noGrp="1"/>
          </p:cNvSpPr>
          <p:nvPr>
            <p:ph sz="quarter" idx="1"/>
          </p:nvPr>
        </p:nvSpPr>
        <p:spPr>
          <a:xfrm>
            <a:off x="2819400" y="1981200"/>
            <a:ext cx="2971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71E0DC-27B2-AC60-373F-268ED3860629}"/>
              </a:ext>
            </a:extLst>
          </p:cNvPr>
          <p:cNvSpPr>
            <a:spLocks noGrp="1"/>
          </p:cNvSpPr>
          <p:nvPr>
            <p:ph sz="quarter" idx="2"/>
          </p:nvPr>
        </p:nvSpPr>
        <p:spPr>
          <a:xfrm>
            <a:off x="5943600" y="1981200"/>
            <a:ext cx="2971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6AE25F95-46B0-D688-46BC-BC6AC83B359B}"/>
              </a:ext>
            </a:extLst>
          </p:cNvPr>
          <p:cNvSpPr>
            <a:spLocks noGrp="1"/>
          </p:cNvSpPr>
          <p:nvPr>
            <p:ph sz="quarter" idx="3"/>
          </p:nvPr>
        </p:nvSpPr>
        <p:spPr>
          <a:xfrm>
            <a:off x="2819400" y="4114800"/>
            <a:ext cx="2971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48017B9-3053-FFF9-3F7A-E9D937A04AFC}"/>
              </a:ext>
            </a:extLst>
          </p:cNvPr>
          <p:cNvSpPr>
            <a:spLocks noGrp="1"/>
          </p:cNvSpPr>
          <p:nvPr>
            <p:ph sz="quarter" idx="4"/>
          </p:nvPr>
        </p:nvSpPr>
        <p:spPr>
          <a:xfrm>
            <a:off x="5943600" y="4114800"/>
            <a:ext cx="2971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C3BACF-94B1-9F6D-780D-D089B88B4032}"/>
              </a:ext>
            </a:extLst>
          </p:cNvPr>
          <p:cNvSpPr>
            <a:spLocks noGrp="1"/>
          </p:cNvSpPr>
          <p:nvPr>
            <p:ph type="dt" sz="half" idx="10"/>
          </p:nvPr>
        </p:nvSpPr>
        <p:spPr>
          <a:xfrm>
            <a:off x="304800" y="6248400"/>
            <a:ext cx="1905000" cy="457200"/>
          </a:xfr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88CC631-0033-D035-BE94-15C47F5AA3AF}"/>
              </a:ext>
            </a:extLst>
          </p:cNvPr>
          <p:cNvSpPr>
            <a:spLocks noGrp="1"/>
          </p:cNvSpPr>
          <p:nvPr>
            <p:ph type="ftr" sz="quarter" idx="11"/>
          </p:nvPr>
        </p:nvSpPr>
        <p:spPr>
          <a:xfrm>
            <a:off x="3581400" y="6248400"/>
            <a:ext cx="2895600" cy="457200"/>
          </a:xfr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DA60C97-A584-2749-6263-2E8D95C298AB}"/>
              </a:ext>
            </a:extLst>
          </p:cNvPr>
          <p:cNvSpPr>
            <a:spLocks noGrp="1"/>
          </p:cNvSpPr>
          <p:nvPr>
            <p:ph type="sldNum" sz="quarter" idx="12"/>
          </p:nvPr>
        </p:nvSpPr>
        <p:spPr>
          <a:xfrm>
            <a:off x="7010400" y="6248400"/>
            <a:ext cx="1905000" cy="457200"/>
          </a:xfrm>
        </p:spPr>
        <p:txBody>
          <a:bodyPr/>
          <a:lstStyle>
            <a:lvl1pPr>
              <a:defRPr/>
            </a:lvl1pPr>
          </a:lstStyle>
          <a:p>
            <a:fld id="{5AE7935A-9CC9-44B2-99E3-EDF1F45CE6A3}" type="slidenum">
              <a:rPr lang="en-US" altLang="en-US"/>
              <a:pPr/>
              <a:t>‹#›</a:t>
            </a:fld>
            <a:endParaRPr lang="en-US" altLang="en-US"/>
          </a:p>
        </p:txBody>
      </p:sp>
    </p:spTree>
    <p:extLst>
      <p:ext uri="{BB962C8B-B14F-4D97-AF65-F5344CB8AC3E}">
        <p14:creationId xmlns:p14="http://schemas.microsoft.com/office/powerpoint/2010/main" val="350173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C961-A8D4-9032-A3BD-DB73C95CF0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90D937-6B6B-7641-DDA0-B486C241BC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2E6CB-F5BA-CB91-0C52-1A644A7DE8C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33EF57C-0395-945F-FA63-FA3A5FD7112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9DEFFEC-9D05-AA94-408B-51532B7D28CA}"/>
              </a:ext>
            </a:extLst>
          </p:cNvPr>
          <p:cNvSpPr>
            <a:spLocks noGrp="1"/>
          </p:cNvSpPr>
          <p:nvPr>
            <p:ph type="sldNum" sz="quarter" idx="12"/>
          </p:nvPr>
        </p:nvSpPr>
        <p:spPr/>
        <p:txBody>
          <a:bodyPr/>
          <a:lstStyle>
            <a:lvl1pPr>
              <a:defRPr/>
            </a:lvl1pPr>
          </a:lstStyle>
          <a:p>
            <a:fld id="{DD0FB985-9229-457B-931B-E2FFACF7FD09}" type="slidenum">
              <a:rPr lang="en-US" altLang="en-US"/>
              <a:pPr/>
              <a:t>‹#›</a:t>
            </a:fld>
            <a:endParaRPr lang="en-US" altLang="en-US"/>
          </a:p>
        </p:txBody>
      </p:sp>
    </p:spTree>
    <p:extLst>
      <p:ext uri="{BB962C8B-B14F-4D97-AF65-F5344CB8AC3E}">
        <p14:creationId xmlns:p14="http://schemas.microsoft.com/office/powerpoint/2010/main" val="122163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FF1B5-FBE0-BC3D-6E5E-4B83F813522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4A38FE-0546-B425-5FCE-3BE957E867A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99580B3A-F7D4-1A46-E4F6-6B4400E15BE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7EF0EBB-F18E-DEC4-83EE-B47BD360A2C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528E92B-2532-B7DE-445E-D8E0B381AA96}"/>
              </a:ext>
            </a:extLst>
          </p:cNvPr>
          <p:cNvSpPr>
            <a:spLocks noGrp="1"/>
          </p:cNvSpPr>
          <p:nvPr>
            <p:ph type="sldNum" sz="quarter" idx="12"/>
          </p:nvPr>
        </p:nvSpPr>
        <p:spPr/>
        <p:txBody>
          <a:bodyPr/>
          <a:lstStyle>
            <a:lvl1pPr>
              <a:defRPr/>
            </a:lvl1pPr>
          </a:lstStyle>
          <a:p>
            <a:fld id="{209007BA-AACF-4DC3-9D72-7D5C094826E4}" type="slidenum">
              <a:rPr lang="en-US" altLang="en-US"/>
              <a:pPr/>
              <a:t>‹#›</a:t>
            </a:fld>
            <a:endParaRPr lang="en-US" altLang="en-US"/>
          </a:p>
        </p:txBody>
      </p:sp>
    </p:spTree>
    <p:extLst>
      <p:ext uri="{BB962C8B-B14F-4D97-AF65-F5344CB8AC3E}">
        <p14:creationId xmlns:p14="http://schemas.microsoft.com/office/powerpoint/2010/main" val="1501109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EE28-4036-A277-5AAD-3174B2F7C7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38A84B-6BAC-F4C6-B0B6-387672997EE2}"/>
              </a:ext>
            </a:extLst>
          </p:cNvPr>
          <p:cNvSpPr>
            <a:spLocks noGrp="1"/>
          </p:cNvSpPr>
          <p:nvPr>
            <p:ph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2623F9-3A74-F97C-2242-25E6614C406B}"/>
              </a:ext>
            </a:extLst>
          </p:cNvPr>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F80B75-4B09-F6E0-743B-ADBBA9238D8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CA2EC2B-F2EB-D240-E4B1-1F7BE461EFD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150D215-E859-25AE-7B1E-C99C620BE32A}"/>
              </a:ext>
            </a:extLst>
          </p:cNvPr>
          <p:cNvSpPr>
            <a:spLocks noGrp="1"/>
          </p:cNvSpPr>
          <p:nvPr>
            <p:ph type="sldNum" sz="quarter" idx="12"/>
          </p:nvPr>
        </p:nvSpPr>
        <p:spPr/>
        <p:txBody>
          <a:bodyPr/>
          <a:lstStyle>
            <a:lvl1pPr>
              <a:defRPr/>
            </a:lvl1pPr>
          </a:lstStyle>
          <a:p>
            <a:fld id="{894CABBC-FD16-4BA3-A0E5-523E677DFC76}" type="slidenum">
              <a:rPr lang="en-US" altLang="en-US"/>
              <a:pPr/>
              <a:t>‹#›</a:t>
            </a:fld>
            <a:endParaRPr lang="en-US" altLang="en-US"/>
          </a:p>
        </p:txBody>
      </p:sp>
    </p:spTree>
    <p:extLst>
      <p:ext uri="{BB962C8B-B14F-4D97-AF65-F5344CB8AC3E}">
        <p14:creationId xmlns:p14="http://schemas.microsoft.com/office/powerpoint/2010/main" val="117237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F461-E808-2503-4553-D6477630412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F36129-E056-389F-2656-C8360F283BC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2A97B-3697-6801-575A-E35EDFA87BB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43E11F-F967-589F-B27D-1C9DFE946BD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B72751-5E01-0FE8-4395-D55AFCB385C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3ABE74-6FF3-E2FF-0287-4F2F3268D631}"/>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D1938FA-0779-3D09-116D-4F6A05E2625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C1338ED-A50E-E49B-7286-B27E936CE405}"/>
              </a:ext>
            </a:extLst>
          </p:cNvPr>
          <p:cNvSpPr>
            <a:spLocks noGrp="1"/>
          </p:cNvSpPr>
          <p:nvPr>
            <p:ph type="sldNum" sz="quarter" idx="12"/>
          </p:nvPr>
        </p:nvSpPr>
        <p:spPr/>
        <p:txBody>
          <a:bodyPr/>
          <a:lstStyle>
            <a:lvl1pPr>
              <a:defRPr/>
            </a:lvl1pPr>
          </a:lstStyle>
          <a:p>
            <a:fld id="{405FA239-AFF1-4F2F-A9D0-51BE438AA48F}" type="slidenum">
              <a:rPr lang="en-US" altLang="en-US"/>
              <a:pPr/>
              <a:t>‹#›</a:t>
            </a:fld>
            <a:endParaRPr lang="en-US" altLang="en-US"/>
          </a:p>
        </p:txBody>
      </p:sp>
    </p:spTree>
    <p:extLst>
      <p:ext uri="{BB962C8B-B14F-4D97-AF65-F5344CB8AC3E}">
        <p14:creationId xmlns:p14="http://schemas.microsoft.com/office/powerpoint/2010/main" val="122380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D4BAF-3408-55BD-ECCC-620AC7C68C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38C9CD-0114-1C79-EDB0-E7ED4BCDE5A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AB3F2EE-4825-49F8-C43A-F54793C5ABC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8349D7C-4B46-C90F-18F9-EBA9A1D58162}"/>
              </a:ext>
            </a:extLst>
          </p:cNvPr>
          <p:cNvSpPr>
            <a:spLocks noGrp="1"/>
          </p:cNvSpPr>
          <p:nvPr>
            <p:ph type="sldNum" sz="quarter" idx="12"/>
          </p:nvPr>
        </p:nvSpPr>
        <p:spPr/>
        <p:txBody>
          <a:bodyPr/>
          <a:lstStyle>
            <a:lvl1pPr>
              <a:defRPr/>
            </a:lvl1pPr>
          </a:lstStyle>
          <a:p>
            <a:fld id="{300C3DED-5DD3-4188-BAD3-C09624AF907D}" type="slidenum">
              <a:rPr lang="en-US" altLang="en-US"/>
              <a:pPr/>
              <a:t>‹#›</a:t>
            </a:fld>
            <a:endParaRPr lang="en-US" altLang="en-US"/>
          </a:p>
        </p:txBody>
      </p:sp>
    </p:spTree>
    <p:extLst>
      <p:ext uri="{BB962C8B-B14F-4D97-AF65-F5344CB8AC3E}">
        <p14:creationId xmlns:p14="http://schemas.microsoft.com/office/powerpoint/2010/main" val="4130517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78C1DD-F40F-F71F-99C9-28E82D3CF9D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6890ED5-B8D6-5320-E988-4ADD4FCBCA8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E7C0172C-D889-7530-7FBE-2CE8F15BB00F}"/>
              </a:ext>
            </a:extLst>
          </p:cNvPr>
          <p:cNvSpPr>
            <a:spLocks noGrp="1"/>
          </p:cNvSpPr>
          <p:nvPr>
            <p:ph type="sldNum" sz="quarter" idx="12"/>
          </p:nvPr>
        </p:nvSpPr>
        <p:spPr/>
        <p:txBody>
          <a:bodyPr/>
          <a:lstStyle>
            <a:lvl1pPr>
              <a:defRPr/>
            </a:lvl1pPr>
          </a:lstStyle>
          <a:p>
            <a:fld id="{D19465A5-11BF-4A24-BC32-CBD694955059}" type="slidenum">
              <a:rPr lang="en-US" altLang="en-US"/>
              <a:pPr/>
              <a:t>‹#›</a:t>
            </a:fld>
            <a:endParaRPr lang="en-US" altLang="en-US"/>
          </a:p>
        </p:txBody>
      </p:sp>
    </p:spTree>
    <p:extLst>
      <p:ext uri="{BB962C8B-B14F-4D97-AF65-F5344CB8AC3E}">
        <p14:creationId xmlns:p14="http://schemas.microsoft.com/office/powerpoint/2010/main" val="3425699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1DE72-D7DE-4BB7-2ABE-47776C58A98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709A6C-8B0D-D6E6-318B-69BFC9F090B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483692-C2FA-742F-0A97-4E3CBB9188E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B50098-844D-8999-0C3E-86A9A369337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4556408-AF5C-F1CD-8167-EACDC5C0CF3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4C9F936-D94B-F01F-703E-9EA596C71A4C}"/>
              </a:ext>
            </a:extLst>
          </p:cNvPr>
          <p:cNvSpPr>
            <a:spLocks noGrp="1"/>
          </p:cNvSpPr>
          <p:nvPr>
            <p:ph type="sldNum" sz="quarter" idx="12"/>
          </p:nvPr>
        </p:nvSpPr>
        <p:spPr/>
        <p:txBody>
          <a:bodyPr/>
          <a:lstStyle>
            <a:lvl1pPr>
              <a:defRPr/>
            </a:lvl1pPr>
          </a:lstStyle>
          <a:p>
            <a:fld id="{0056CDAB-0E44-49CA-9ACE-48406EB14109}" type="slidenum">
              <a:rPr lang="en-US" altLang="en-US"/>
              <a:pPr/>
              <a:t>‹#›</a:t>
            </a:fld>
            <a:endParaRPr lang="en-US" altLang="en-US"/>
          </a:p>
        </p:txBody>
      </p:sp>
    </p:spTree>
    <p:extLst>
      <p:ext uri="{BB962C8B-B14F-4D97-AF65-F5344CB8AC3E}">
        <p14:creationId xmlns:p14="http://schemas.microsoft.com/office/powerpoint/2010/main" val="3280705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4151-D28E-C034-E42A-2119C38D4F6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CE61F2-AB24-8FC4-0EAB-CE97C24460C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9A8A4F-BBC0-30D7-A74A-765A33A4D9B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EDA4F-050A-123E-B462-A26ECC9A67B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1C1CD7B-EA5C-0FDF-0533-AF50049090F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46D3F79-9B72-061A-4A20-07B5E68F718C}"/>
              </a:ext>
            </a:extLst>
          </p:cNvPr>
          <p:cNvSpPr>
            <a:spLocks noGrp="1"/>
          </p:cNvSpPr>
          <p:nvPr>
            <p:ph type="sldNum" sz="quarter" idx="12"/>
          </p:nvPr>
        </p:nvSpPr>
        <p:spPr/>
        <p:txBody>
          <a:bodyPr/>
          <a:lstStyle>
            <a:lvl1pPr>
              <a:defRPr/>
            </a:lvl1pPr>
          </a:lstStyle>
          <a:p>
            <a:fld id="{DF889A11-B09F-4D27-A125-BA2ED08942A6}" type="slidenum">
              <a:rPr lang="en-US" altLang="en-US"/>
              <a:pPr/>
              <a:t>‹#›</a:t>
            </a:fld>
            <a:endParaRPr lang="en-US" altLang="en-US"/>
          </a:p>
        </p:txBody>
      </p:sp>
    </p:spTree>
    <p:extLst>
      <p:ext uri="{BB962C8B-B14F-4D97-AF65-F5344CB8AC3E}">
        <p14:creationId xmlns:p14="http://schemas.microsoft.com/office/powerpoint/2010/main" val="3080389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a:extLst>
              <a:ext uri="{FF2B5EF4-FFF2-40B4-BE49-F238E27FC236}">
                <a16:creationId xmlns:a16="http://schemas.microsoft.com/office/drawing/2014/main" id="{6926104E-6E1A-71AC-0A74-92158E18B76D}"/>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7" name="Rectangle 3">
            <a:extLst>
              <a:ext uri="{FF2B5EF4-FFF2-40B4-BE49-F238E27FC236}">
                <a16:creationId xmlns:a16="http://schemas.microsoft.com/office/drawing/2014/main" id="{99BC8E3F-86C9-5F04-90B2-CFD7433D8796}"/>
              </a:ext>
            </a:extLst>
          </p:cNvPr>
          <p:cNvSpPr>
            <a:spLocks noGrp="1" noChangeArrowheads="1"/>
          </p:cNvSpPr>
          <p:nvPr>
            <p:ph type="title"/>
          </p:nvPr>
        </p:nvSpPr>
        <p:spPr bwMode="auto">
          <a:xfrm>
            <a:off x="2819400" y="609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356E3A33-FB74-4060-0D1F-8E3DC8215434}"/>
              </a:ext>
            </a:extLst>
          </p:cNvPr>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9026BE3-A574-C0B4-900F-608CBEA0D29E}"/>
              </a:ext>
            </a:extLst>
          </p:cNvPr>
          <p:cNvSpPr>
            <a:spLocks noGrp="1" noChangeArrowheads="1"/>
          </p:cNvSpPr>
          <p:nvPr>
            <p:ph type="dt" sz="half" idx="2"/>
          </p:nvPr>
        </p:nvSpPr>
        <p:spPr bwMode="auto">
          <a:xfrm>
            <a:off x="304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solidFill>
                  <a:schemeClr val="hlink"/>
                </a:solidFill>
                <a:latin typeface="+mn-lt"/>
              </a:defRPr>
            </a:lvl1pPr>
          </a:lstStyle>
          <a:p>
            <a:endParaRPr lang="en-US" altLang="en-US"/>
          </a:p>
        </p:txBody>
      </p:sp>
      <p:sp>
        <p:nvSpPr>
          <p:cNvPr id="1030" name="Rectangle 6">
            <a:extLst>
              <a:ext uri="{FF2B5EF4-FFF2-40B4-BE49-F238E27FC236}">
                <a16:creationId xmlns:a16="http://schemas.microsoft.com/office/drawing/2014/main" id="{762573F8-913F-3354-BECE-87DEEC0B4F3F}"/>
              </a:ext>
            </a:extLst>
          </p:cNvPr>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solidFill>
                  <a:schemeClr val="hlink"/>
                </a:solidFill>
                <a:latin typeface="+mn-lt"/>
              </a:defRPr>
            </a:lvl1pPr>
          </a:lstStyle>
          <a:p>
            <a:endParaRPr lang="en-US" altLang="en-US"/>
          </a:p>
        </p:txBody>
      </p:sp>
      <p:sp>
        <p:nvSpPr>
          <p:cNvPr id="1031" name="Rectangle 7">
            <a:extLst>
              <a:ext uri="{FF2B5EF4-FFF2-40B4-BE49-F238E27FC236}">
                <a16:creationId xmlns:a16="http://schemas.microsoft.com/office/drawing/2014/main" id="{1F903CDF-921B-1EB6-EA0E-6A240AB31AED}"/>
              </a:ext>
            </a:extLst>
          </p:cNvPr>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solidFill>
                  <a:schemeClr val="hlink"/>
                </a:solidFill>
                <a:latin typeface="+mn-lt"/>
              </a:defRPr>
            </a:lvl1pPr>
          </a:lstStyle>
          <a:p>
            <a:fld id="{8925E918-59E6-468F-A6A0-B86252782AE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lnSpc>
          <a:spcPct val="70000"/>
        </a:lnSpc>
        <a:spcBef>
          <a:spcPct val="0"/>
        </a:spcBef>
        <a:spcAft>
          <a:spcPct val="0"/>
        </a:spcAft>
        <a:defRPr kumimoji="1" sz="4800" b="1" kern="1200">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10000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4.x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oleObject" Target="../embeddings/oleObject4.bin"/><Relationship Id="rId1" Type="http://schemas.openxmlformats.org/officeDocument/2006/relationships/slideLayout" Target="../slideLayouts/slideLayout13.xml"/><Relationship Id="rId6" Type="http://schemas.openxmlformats.org/officeDocument/2006/relationships/oleObject" Target="../embeddings/oleObject6.bin"/><Relationship Id="rId5" Type="http://schemas.openxmlformats.org/officeDocument/2006/relationships/image" Target="../media/image10.emf"/><Relationship Id="rId4" Type="http://schemas.openxmlformats.org/officeDocument/2006/relationships/oleObject" Target="../embeddings/oleObject5.bin"/><Relationship Id="rId9" Type="http://schemas.openxmlformats.org/officeDocument/2006/relationships/image" Target="../media/image12.e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3.emf"/><Relationship Id="rId7" Type="http://schemas.openxmlformats.org/officeDocument/2006/relationships/image" Target="../media/image15.emf"/><Relationship Id="rId2" Type="http://schemas.openxmlformats.org/officeDocument/2006/relationships/oleObject" Target="../embeddings/oleObject8.bin"/><Relationship Id="rId1" Type="http://schemas.openxmlformats.org/officeDocument/2006/relationships/slideLayout" Target="../slideLayouts/slideLayout13.xml"/><Relationship Id="rId6" Type="http://schemas.openxmlformats.org/officeDocument/2006/relationships/oleObject" Target="../embeddings/oleObject10.bin"/><Relationship Id="rId5" Type="http://schemas.openxmlformats.org/officeDocument/2006/relationships/image" Target="../media/image14.emf"/><Relationship Id="rId4" Type="http://schemas.openxmlformats.org/officeDocument/2006/relationships/oleObject" Target="../embeddings/oleObject9.bin"/><Relationship Id="rId9" Type="http://schemas.openxmlformats.org/officeDocument/2006/relationships/image" Target="../media/image16.emf"/></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17.emf"/><Relationship Id="rId7" Type="http://schemas.openxmlformats.org/officeDocument/2006/relationships/image" Target="../media/image19.emf"/><Relationship Id="rId2" Type="http://schemas.openxmlformats.org/officeDocument/2006/relationships/oleObject" Target="../embeddings/oleObject12.bin"/><Relationship Id="rId1" Type="http://schemas.openxmlformats.org/officeDocument/2006/relationships/slideLayout" Target="../slideLayouts/slideLayout13.xml"/><Relationship Id="rId6" Type="http://schemas.openxmlformats.org/officeDocument/2006/relationships/oleObject" Target="../embeddings/oleObject14.bin"/><Relationship Id="rId5" Type="http://schemas.openxmlformats.org/officeDocument/2006/relationships/image" Target="../media/image18.emf"/><Relationship Id="rId4" Type="http://schemas.openxmlformats.org/officeDocument/2006/relationships/oleObject" Target="../embeddings/oleObject13.bin"/><Relationship Id="rId9" Type="http://schemas.openxmlformats.org/officeDocument/2006/relationships/image" Target="../media/image20.e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oleObject" Target="../embeddings/oleObject16.bin"/><Relationship Id="rId1" Type="http://schemas.openxmlformats.org/officeDocument/2006/relationships/slideLayout" Target="../slideLayouts/slideLayout13.xml"/><Relationship Id="rId6" Type="http://schemas.openxmlformats.org/officeDocument/2006/relationships/oleObject" Target="../embeddings/oleObject18.bin"/><Relationship Id="rId5" Type="http://schemas.openxmlformats.org/officeDocument/2006/relationships/image" Target="../media/image22.emf"/><Relationship Id="rId4" Type="http://schemas.openxmlformats.org/officeDocument/2006/relationships/oleObject" Target="../embeddings/oleObject17.bin"/><Relationship Id="rId9" Type="http://schemas.openxmlformats.org/officeDocument/2006/relationships/image" Target="../media/image24.e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25.emf"/><Relationship Id="rId7" Type="http://schemas.openxmlformats.org/officeDocument/2006/relationships/image" Target="../media/image27.emf"/><Relationship Id="rId2" Type="http://schemas.openxmlformats.org/officeDocument/2006/relationships/oleObject" Target="../embeddings/oleObject20.bin"/><Relationship Id="rId1" Type="http://schemas.openxmlformats.org/officeDocument/2006/relationships/slideLayout" Target="../slideLayouts/slideLayout7.xml"/><Relationship Id="rId6" Type="http://schemas.openxmlformats.org/officeDocument/2006/relationships/oleObject" Target="../embeddings/oleObject22.bin"/><Relationship Id="rId5" Type="http://schemas.openxmlformats.org/officeDocument/2006/relationships/image" Target="../media/image26.emf"/><Relationship Id="rId4" Type="http://schemas.openxmlformats.org/officeDocument/2006/relationships/oleObject" Target="../embeddings/oleObject21.bin"/><Relationship Id="rId9" Type="http://schemas.openxmlformats.org/officeDocument/2006/relationships/image" Target="../media/image28.e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29.emf"/><Relationship Id="rId7" Type="http://schemas.openxmlformats.org/officeDocument/2006/relationships/image" Target="../media/image31.emf"/><Relationship Id="rId2" Type="http://schemas.openxmlformats.org/officeDocument/2006/relationships/oleObject" Target="../embeddings/oleObject24.bin"/><Relationship Id="rId1" Type="http://schemas.openxmlformats.org/officeDocument/2006/relationships/slideLayout" Target="../slideLayouts/slideLayout7.xml"/><Relationship Id="rId6" Type="http://schemas.openxmlformats.org/officeDocument/2006/relationships/oleObject" Target="../embeddings/oleObject26.bin"/><Relationship Id="rId5" Type="http://schemas.openxmlformats.org/officeDocument/2006/relationships/image" Target="../media/image30.emf"/><Relationship Id="rId4" Type="http://schemas.openxmlformats.org/officeDocument/2006/relationships/oleObject" Target="../embeddings/oleObject25.bin"/><Relationship Id="rId9" Type="http://schemas.openxmlformats.org/officeDocument/2006/relationships/image" Target="../media/image32.emf"/></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33.emf"/><Relationship Id="rId7" Type="http://schemas.openxmlformats.org/officeDocument/2006/relationships/image" Target="../media/image35.emf"/><Relationship Id="rId2" Type="http://schemas.openxmlformats.org/officeDocument/2006/relationships/oleObject" Target="../embeddings/oleObject28.bin"/><Relationship Id="rId1" Type="http://schemas.openxmlformats.org/officeDocument/2006/relationships/slideLayout" Target="../slideLayouts/slideLayout7.xml"/><Relationship Id="rId6" Type="http://schemas.openxmlformats.org/officeDocument/2006/relationships/oleObject" Target="../embeddings/oleObject30.bin"/><Relationship Id="rId5" Type="http://schemas.openxmlformats.org/officeDocument/2006/relationships/image" Target="../media/image34.emf"/><Relationship Id="rId4" Type="http://schemas.openxmlformats.org/officeDocument/2006/relationships/oleObject" Target="../embeddings/oleObject29.bin"/><Relationship Id="rId9" Type="http://schemas.openxmlformats.org/officeDocument/2006/relationships/image" Target="../media/image36.emf"/></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image" Target="../media/image37.emf"/><Relationship Id="rId7" Type="http://schemas.openxmlformats.org/officeDocument/2006/relationships/image" Target="../media/image39.emf"/><Relationship Id="rId2" Type="http://schemas.openxmlformats.org/officeDocument/2006/relationships/oleObject" Target="../embeddings/oleObject32.bin"/><Relationship Id="rId1" Type="http://schemas.openxmlformats.org/officeDocument/2006/relationships/slideLayout" Target="../slideLayouts/slideLayout7.xml"/><Relationship Id="rId6" Type="http://schemas.openxmlformats.org/officeDocument/2006/relationships/oleObject" Target="../embeddings/oleObject34.bin"/><Relationship Id="rId5" Type="http://schemas.openxmlformats.org/officeDocument/2006/relationships/image" Target="../media/image38.emf"/><Relationship Id="rId4" Type="http://schemas.openxmlformats.org/officeDocument/2006/relationships/oleObject" Target="../embeddings/oleObject33.bin"/><Relationship Id="rId9" Type="http://schemas.openxmlformats.org/officeDocument/2006/relationships/image" Target="../media/image40.e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41.emf"/><Relationship Id="rId7" Type="http://schemas.openxmlformats.org/officeDocument/2006/relationships/image" Target="../media/image43.emf"/><Relationship Id="rId2" Type="http://schemas.openxmlformats.org/officeDocument/2006/relationships/oleObject" Target="../embeddings/oleObject36.bin"/><Relationship Id="rId1" Type="http://schemas.openxmlformats.org/officeDocument/2006/relationships/slideLayout" Target="../slideLayouts/slideLayout7.xml"/><Relationship Id="rId6" Type="http://schemas.openxmlformats.org/officeDocument/2006/relationships/oleObject" Target="../embeddings/oleObject38.bin"/><Relationship Id="rId5" Type="http://schemas.openxmlformats.org/officeDocument/2006/relationships/image" Target="../media/image42.emf"/><Relationship Id="rId4" Type="http://schemas.openxmlformats.org/officeDocument/2006/relationships/oleObject" Target="../embeddings/oleObject37.bin"/><Relationship Id="rId9" Type="http://schemas.openxmlformats.org/officeDocument/2006/relationships/image" Target="../media/image44.emf"/></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45.emf"/><Relationship Id="rId7" Type="http://schemas.openxmlformats.org/officeDocument/2006/relationships/image" Target="../media/image47.emf"/><Relationship Id="rId2" Type="http://schemas.openxmlformats.org/officeDocument/2006/relationships/oleObject" Target="../embeddings/oleObject40.bin"/><Relationship Id="rId1" Type="http://schemas.openxmlformats.org/officeDocument/2006/relationships/slideLayout" Target="../slideLayouts/slideLayout7.xml"/><Relationship Id="rId6" Type="http://schemas.openxmlformats.org/officeDocument/2006/relationships/oleObject" Target="../embeddings/oleObject42.bin"/><Relationship Id="rId5" Type="http://schemas.openxmlformats.org/officeDocument/2006/relationships/image" Target="../media/image46.emf"/><Relationship Id="rId4" Type="http://schemas.openxmlformats.org/officeDocument/2006/relationships/oleObject" Target="../embeddings/oleObject41.bin"/><Relationship Id="rId9" Type="http://schemas.openxmlformats.org/officeDocument/2006/relationships/image" Target="../media/image4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emf"/><Relationship Id="rId7" Type="http://schemas.openxmlformats.org/officeDocument/2006/relationships/image" Target="../media/image51.emf"/><Relationship Id="rId2" Type="http://schemas.openxmlformats.org/officeDocument/2006/relationships/oleObject" Target="../embeddings/oleObject44.bin"/><Relationship Id="rId1" Type="http://schemas.openxmlformats.org/officeDocument/2006/relationships/slideLayout" Target="../slideLayouts/slideLayout7.xml"/><Relationship Id="rId6" Type="http://schemas.openxmlformats.org/officeDocument/2006/relationships/oleObject" Target="../embeddings/oleObject46.bin"/><Relationship Id="rId5" Type="http://schemas.openxmlformats.org/officeDocument/2006/relationships/image" Target="../media/image50.emf"/><Relationship Id="rId4" Type="http://schemas.openxmlformats.org/officeDocument/2006/relationships/oleObject" Target="../embeddings/oleObject45.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0A90BD0-DA4F-DE8E-81F2-FBDF40BD12A0}"/>
              </a:ext>
            </a:extLst>
          </p:cNvPr>
          <p:cNvSpPr>
            <a:spLocks noChangeArrowheads="1"/>
          </p:cNvSpPr>
          <p:nvPr>
            <p:ph type="ctrTitle"/>
          </p:nvPr>
        </p:nvSpPr>
        <p:spPr>
          <a:xfrm>
            <a:off x="1295400" y="152400"/>
            <a:ext cx="7543800" cy="1524000"/>
          </a:xfrm>
          <a:noFill/>
          <a:ln/>
        </p:spPr>
        <p:txBody>
          <a:bodyPr/>
          <a:lstStyle/>
          <a:p>
            <a:pPr>
              <a:lnSpc>
                <a:spcPct val="110000"/>
              </a:lnSpc>
            </a:pPr>
            <a:r>
              <a:rPr lang="en-US" altLang="en-US" sz="4800" i="1"/>
              <a:t>The Dupuy Institute </a:t>
            </a:r>
            <a:br>
              <a:rPr lang="en-US" altLang="en-US" sz="4800" i="1"/>
            </a:br>
            <a:r>
              <a:rPr lang="en-US" altLang="en-US" sz="3600" i="1"/>
              <a:t>Iraq, Data, Hypotheses and Afghanistan</a:t>
            </a:r>
            <a:endParaRPr lang="en-US" altLang="en-US" sz="3200"/>
          </a:p>
        </p:txBody>
      </p:sp>
      <p:sp>
        <p:nvSpPr>
          <p:cNvPr id="4099" name="Rectangle 3">
            <a:extLst>
              <a:ext uri="{FF2B5EF4-FFF2-40B4-BE49-F238E27FC236}">
                <a16:creationId xmlns:a16="http://schemas.microsoft.com/office/drawing/2014/main" id="{0F11E073-E4E0-0F0F-CC27-4C8150AD2329}"/>
              </a:ext>
            </a:extLst>
          </p:cNvPr>
          <p:cNvSpPr>
            <a:spLocks noChangeArrowheads="1"/>
          </p:cNvSpPr>
          <p:nvPr>
            <p:ph type="subTitle" idx="1"/>
          </p:nvPr>
        </p:nvSpPr>
        <p:spPr>
          <a:xfrm>
            <a:off x="1447800" y="1752600"/>
            <a:ext cx="4572000" cy="1752600"/>
          </a:xfrm>
          <a:noFill/>
          <a:ln/>
        </p:spPr>
        <p:txBody>
          <a:bodyPr/>
          <a:lstStyle/>
          <a:p>
            <a:endParaRPr lang="en-US" altLang="en-US" sz="2000"/>
          </a:p>
          <a:p>
            <a:r>
              <a:rPr lang="en-US" altLang="en-US" sz="1600" i="1"/>
              <a:t>The Dupuy Institute</a:t>
            </a:r>
            <a:endParaRPr lang="en-US" altLang="en-US" sz="1600"/>
          </a:p>
          <a:p>
            <a:r>
              <a:rPr lang="en-US" altLang="en-US" sz="1600"/>
              <a:t>3519 Beverly Drive</a:t>
            </a:r>
          </a:p>
          <a:p>
            <a:r>
              <a:rPr lang="en-US" altLang="en-US" sz="1600"/>
              <a:t>Annandale, VA 22003</a:t>
            </a:r>
          </a:p>
          <a:p>
            <a:r>
              <a:rPr lang="en-US" altLang="en-US" sz="1600"/>
              <a:t>(703) 289-0007</a:t>
            </a:r>
          </a:p>
          <a:p>
            <a:endParaRPr lang="en-US" altLang="en-US" sz="1600"/>
          </a:p>
          <a:p>
            <a:r>
              <a:rPr lang="en-US" altLang="en-US" sz="1600" i="1"/>
              <a:t>www.dupuyinstitute.org</a:t>
            </a:r>
          </a:p>
          <a:p>
            <a:endParaRPr lang="en-US" altLang="en-US" sz="1600" i="1"/>
          </a:p>
          <a:p>
            <a:endParaRPr lang="en-US" altLang="en-US" sz="2000"/>
          </a:p>
          <a:p>
            <a:endParaRPr lang="en-US" altLang="en-US" sz="2000"/>
          </a:p>
          <a:p>
            <a:r>
              <a:rPr lang="en-US" altLang="en-US" sz="2000"/>
              <a:t>A Compilation by</a:t>
            </a:r>
          </a:p>
          <a:p>
            <a:r>
              <a:rPr lang="en-US" altLang="en-US" sz="2000"/>
              <a:t>Christopher A. Lawrence</a:t>
            </a:r>
          </a:p>
          <a:p>
            <a:r>
              <a:rPr lang="en-US" altLang="en-US" sz="1600"/>
              <a:t>5 December 2008</a:t>
            </a:r>
          </a:p>
          <a:p>
            <a:endParaRPr lang="en-US" altLang="en-US" sz="1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CFA3B4E5-61B2-6578-DB29-566C490E3027}"/>
              </a:ext>
            </a:extLst>
          </p:cNvPr>
          <p:cNvSpPr>
            <a:spLocks noGrp="1" noChangeArrowheads="1"/>
          </p:cNvSpPr>
          <p:nvPr>
            <p:ph type="title"/>
          </p:nvPr>
        </p:nvSpPr>
        <p:spPr>
          <a:xfrm>
            <a:off x="838200" y="152400"/>
            <a:ext cx="8077200" cy="1219200"/>
          </a:xfrm>
        </p:spPr>
        <p:txBody>
          <a:bodyPr/>
          <a:lstStyle/>
          <a:p>
            <a:r>
              <a:rPr lang="en-US" altLang="en-US"/>
              <a:t>Overall Work Consists of:</a:t>
            </a:r>
          </a:p>
        </p:txBody>
      </p:sp>
      <p:sp>
        <p:nvSpPr>
          <p:cNvPr id="451587" name="Rectangle 3">
            <a:extLst>
              <a:ext uri="{FF2B5EF4-FFF2-40B4-BE49-F238E27FC236}">
                <a16:creationId xmlns:a16="http://schemas.microsoft.com/office/drawing/2014/main" id="{9CDBBEC2-F170-8AE0-FD52-E6455C4AF0B0}"/>
              </a:ext>
            </a:extLst>
          </p:cNvPr>
          <p:cNvSpPr>
            <a:spLocks noGrp="1" noChangeArrowheads="1"/>
          </p:cNvSpPr>
          <p:nvPr>
            <p:ph type="body" idx="1"/>
          </p:nvPr>
        </p:nvSpPr>
        <p:spPr>
          <a:xfrm>
            <a:off x="990600" y="1447800"/>
            <a:ext cx="7924800" cy="5105400"/>
          </a:xfrm>
        </p:spPr>
        <p:txBody>
          <a:bodyPr/>
          <a:lstStyle/>
          <a:p>
            <a:pPr>
              <a:lnSpc>
                <a:spcPct val="80000"/>
              </a:lnSpc>
            </a:pPr>
            <a:r>
              <a:rPr lang="en-US" altLang="en-US" sz="1800"/>
              <a:t>For CAA (end of Phase IV)</a:t>
            </a:r>
          </a:p>
          <a:p>
            <a:pPr lvl="1">
              <a:lnSpc>
                <a:spcPct val="80000"/>
              </a:lnSpc>
            </a:pPr>
            <a:r>
              <a:rPr lang="en-US" altLang="en-US" sz="1700"/>
              <a:t>10 Reports, 704 pages</a:t>
            </a:r>
          </a:p>
          <a:p>
            <a:pPr lvl="1">
              <a:lnSpc>
                <a:spcPct val="80000"/>
              </a:lnSpc>
            </a:pPr>
            <a:r>
              <a:rPr lang="en-US" altLang="en-US" sz="1700"/>
              <a:t>86 findings</a:t>
            </a:r>
          </a:p>
          <a:p>
            <a:pPr lvl="1">
              <a:lnSpc>
                <a:spcPct val="80000"/>
              </a:lnSpc>
            </a:pPr>
            <a:r>
              <a:rPr lang="en-US" altLang="en-US" sz="1700"/>
              <a:t>83 Excel Workbooks, 1,230 pages, over 30,000 data points</a:t>
            </a:r>
          </a:p>
          <a:p>
            <a:pPr lvl="2">
              <a:lnSpc>
                <a:spcPct val="80000"/>
              </a:lnSpc>
            </a:pPr>
            <a:r>
              <a:rPr lang="en-US" altLang="en-US" sz="1600"/>
              <a:t>Currently up to 99 workbooks</a:t>
            </a:r>
          </a:p>
          <a:p>
            <a:pPr lvl="2">
              <a:lnSpc>
                <a:spcPct val="80000"/>
              </a:lnSpc>
            </a:pPr>
            <a:r>
              <a:rPr lang="en-US" altLang="en-US" sz="1600"/>
              <a:t>Part of a CAA Access database</a:t>
            </a:r>
          </a:p>
          <a:p>
            <a:pPr lvl="1">
              <a:lnSpc>
                <a:spcPct val="80000"/>
              </a:lnSpc>
            </a:pPr>
            <a:endParaRPr lang="en-US" altLang="en-US" sz="1700"/>
          </a:p>
          <a:p>
            <a:pPr>
              <a:lnSpc>
                <a:spcPct val="80000"/>
              </a:lnSpc>
            </a:pPr>
            <a:r>
              <a:rPr lang="en-US" altLang="en-US" sz="1800"/>
              <a:t>For OSD Net Assessment</a:t>
            </a:r>
          </a:p>
          <a:p>
            <a:pPr lvl="1">
              <a:lnSpc>
                <a:spcPct val="80000"/>
              </a:lnSpc>
            </a:pPr>
            <a:r>
              <a:rPr lang="en-US" altLang="en-US" sz="1700"/>
              <a:t>One report of 13 pages &amp; 105 pages of appendices</a:t>
            </a:r>
          </a:p>
          <a:p>
            <a:pPr lvl="1">
              <a:lnSpc>
                <a:spcPct val="80000"/>
              </a:lnSpc>
            </a:pPr>
            <a:r>
              <a:rPr lang="en-US" altLang="en-US" sz="1700"/>
              <a:t>Briefing of 67 slides</a:t>
            </a:r>
          </a:p>
          <a:p>
            <a:pPr lvl="1">
              <a:lnSpc>
                <a:spcPct val="80000"/>
              </a:lnSpc>
            </a:pPr>
            <a:endParaRPr lang="en-US" altLang="en-US" sz="1700"/>
          </a:p>
          <a:p>
            <a:pPr>
              <a:lnSpc>
                <a:spcPct val="80000"/>
              </a:lnSpc>
            </a:pPr>
            <a:r>
              <a:rPr lang="en-US" altLang="en-US" sz="1800"/>
              <a:t>For OTI</a:t>
            </a:r>
          </a:p>
          <a:p>
            <a:pPr lvl="1">
              <a:lnSpc>
                <a:spcPct val="80000"/>
              </a:lnSpc>
            </a:pPr>
            <a:r>
              <a:rPr lang="en-US" altLang="en-US" sz="1700"/>
              <a:t>One report of 86 pages &amp; 205 pages of appendices</a:t>
            </a:r>
          </a:p>
          <a:p>
            <a:pPr lvl="1">
              <a:lnSpc>
                <a:spcPct val="80000"/>
              </a:lnSpc>
            </a:pPr>
            <a:r>
              <a:rPr lang="en-US" altLang="en-US" sz="1700"/>
              <a:t>Briefing of 38 slides &amp; 22 back-up slides</a:t>
            </a:r>
          </a:p>
          <a:p>
            <a:pPr lvl="1">
              <a:lnSpc>
                <a:spcPct val="80000"/>
              </a:lnSpc>
            </a:pPr>
            <a:r>
              <a:rPr lang="en-US" altLang="en-US" sz="1700"/>
              <a:t>42+ findings</a:t>
            </a:r>
          </a:p>
          <a:p>
            <a:pPr lvl="1">
              <a:lnSpc>
                <a:spcPct val="80000"/>
              </a:lnSpc>
            </a:pPr>
            <a:r>
              <a:rPr lang="en-US" altLang="en-US" sz="1700"/>
              <a:t>46 Recommendations</a:t>
            </a:r>
          </a:p>
          <a:p>
            <a:pPr lvl="1">
              <a:lnSpc>
                <a:spcPct val="80000"/>
              </a:lnSpc>
            </a:pPr>
            <a:r>
              <a:rPr lang="en-US" altLang="en-US" sz="1700"/>
              <a:t>Ten-page article in Cornwallis Proceedings</a:t>
            </a:r>
          </a:p>
          <a:p>
            <a:pPr lvl="1">
              <a:lnSpc>
                <a:spcPct val="80000"/>
              </a:lnSpc>
            </a:pPr>
            <a:endParaRPr lang="en-US" altLang="en-US" sz="1700"/>
          </a:p>
          <a:p>
            <a:pPr lvl="1">
              <a:lnSpc>
                <a:spcPct val="80000"/>
              </a:lnSpc>
            </a:pPr>
            <a:endParaRPr lang="en-US" altLang="en-US" sz="1700"/>
          </a:p>
          <a:p>
            <a:pPr lvl="1">
              <a:lnSpc>
                <a:spcPct val="80000"/>
              </a:lnSpc>
            </a:pPr>
            <a:endParaRPr lang="en-US" altLang="en-US" sz="1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a:extLst>
              <a:ext uri="{FF2B5EF4-FFF2-40B4-BE49-F238E27FC236}">
                <a16:creationId xmlns:a16="http://schemas.microsoft.com/office/drawing/2014/main" id="{5FB59E91-DAE3-04BE-8A9C-3CD343A3EB76}"/>
              </a:ext>
            </a:extLst>
          </p:cNvPr>
          <p:cNvSpPr>
            <a:spLocks noGrp="1" noChangeArrowheads="1"/>
          </p:cNvSpPr>
          <p:nvPr>
            <p:ph type="title"/>
          </p:nvPr>
        </p:nvSpPr>
        <p:spPr>
          <a:xfrm>
            <a:off x="914400" y="457200"/>
            <a:ext cx="8001000" cy="1143000"/>
          </a:xfrm>
        </p:spPr>
        <p:txBody>
          <a:bodyPr/>
          <a:lstStyle/>
          <a:p>
            <a:r>
              <a:rPr lang="en-US" altLang="en-US"/>
              <a:t>Samples</a:t>
            </a:r>
          </a:p>
        </p:txBody>
      </p:sp>
      <p:sp>
        <p:nvSpPr>
          <p:cNvPr id="405507" name="Rectangle 3">
            <a:extLst>
              <a:ext uri="{FF2B5EF4-FFF2-40B4-BE49-F238E27FC236}">
                <a16:creationId xmlns:a16="http://schemas.microsoft.com/office/drawing/2014/main" id="{228487EB-AB33-A1AA-4B82-517D46BF8027}"/>
              </a:ext>
            </a:extLst>
          </p:cNvPr>
          <p:cNvSpPr>
            <a:spLocks noGrp="1" noChangeArrowheads="1"/>
          </p:cNvSpPr>
          <p:nvPr>
            <p:ph type="body" idx="1"/>
          </p:nvPr>
        </p:nvSpPr>
        <p:spPr>
          <a:xfrm>
            <a:off x="990600" y="1676400"/>
            <a:ext cx="7924800" cy="4419600"/>
          </a:xfrm>
        </p:spPr>
        <p:txBody>
          <a:bodyPr/>
          <a:lstStyle/>
          <a:p>
            <a:r>
              <a:rPr lang="en-US" altLang="en-US" sz="2400"/>
              <a:t>The Iraq Casualty Estimate Briefing</a:t>
            </a:r>
          </a:p>
          <a:p>
            <a:endParaRPr lang="en-US" altLang="en-US" sz="2400"/>
          </a:p>
          <a:p>
            <a:r>
              <a:rPr lang="en-US" altLang="en-US" sz="2400"/>
              <a:t>The MISS (Modern Insurgency Spread Sheets)</a:t>
            </a:r>
          </a:p>
          <a:p>
            <a:endParaRPr lang="en-US" altLang="en-US" sz="2400"/>
          </a:p>
          <a:p>
            <a:r>
              <a:rPr lang="en-US" altLang="en-US" sz="2400"/>
              <a:t>CAA Reports</a:t>
            </a:r>
          </a:p>
          <a:p>
            <a:endParaRPr lang="en-US" altLang="en-US" sz="2400"/>
          </a:p>
          <a:p>
            <a:r>
              <a:rPr lang="en-US" altLang="en-US" sz="2400"/>
              <a:t>OTI Reports</a:t>
            </a:r>
          </a:p>
          <a:p>
            <a:endParaRPr lang="en-US" altLang="en-US" sz="2400"/>
          </a:p>
          <a:p>
            <a:r>
              <a:rPr lang="en-US" altLang="en-US" sz="2400"/>
              <a:t>The OTI Brief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a:extLst>
              <a:ext uri="{FF2B5EF4-FFF2-40B4-BE49-F238E27FC236}">
                <a16:creationId xmlns:a16="http://schemas.microsoft.com/office/drawing/2014/main" id="{53A76D37-E529-5332-AD2F-B62530915725}"/>
              </a:ext>
            </a:extLst>
          </p:cNvPr>
          <p:cNvSpPr>
            <a:spLocks noGrp="1" noChangeArrowheads="1"/>
          </p:cNvSpPr>
          <p:nvPr>
            <p:ph type="title"/>
          </p:nvPr>
        </p:nvSpPr>
        <p:spPr>
          <a:xfrm>
            <a:off x="914400" y="609600"/>
            <a:ext cx="8001000" cy="1143000"/>
          </a:xfrm>
        </p:spPr>
        <p:txBody>
          <a:bodyPr/>
          <a:lstStyle/>
          <a:p>
            <a:r>
              <a:rPr lang="en-US" altLang="en-US"/>
              <a:t>How Does This All Relate to Afghanistan?</a:t>
            </a:r>
          </a:p>
        </p:txBody>
      </p:sp>
      <p:sp>
        <p:nvSpPr>
          <p:cNvPr id="415747" name="Rectangle 3">
            <a:extLst>
              <a:ext uri="{FF2B5EF4-FFF2-40B4-BE49-F238E27FC236}">
                <a16:creationId xmlns:a16="http://schemas.microsoft.com/office/drawing/2014/main" id="{038E7D47-1F85-3147-966B-F7B112FB2D20}"/>
              </a:ext>
            </a:extLst>
          </p:cNvPr>
          <p:cNvSpPr>
            <a:spLocks noGrp="1" noChangeArrowheads="1"/>
          </p:cNvSpPr>
          <p:nvPr>
            <p:ph type="body" idx="1"/>
          </p:nvPr>
        </p:nvSpPr>
        <p:spPr>
          <a:xfrm>
            <a:off x="990600" y="1981200"/>
            <a:ext cx="7924800" cy="4114800"/>
          </a:xfrm>
        </p:spPr>
        <p:txBody>
          <a:bodyPr/>
          <a:lstStyle/>
          <a:p>
            <a:r>
              <a:rPr lang="en-US" altLang="en-US" sz="2400"/>
              <a:t>We have not done a “casualty estimate” for Afghanistan</a:t>
            </a:r>
          </a:p>
          <a:p>
            <a:pPr lvl="1"/>
            <a:r>
              <a:rPr lang="en-US" altLang="en-US" sz="2200"/>
              <a:t>Keep in mind our casualty estimate of Iraq included</a:t>
            </a:r>
          </a:p>
          <a:p>
            <a:pPr lvl="2"/>
            <a:r>
              <a:rPr lang="en-US" altLang="en-US" sz="2000"/>
              <a:t>estimates of duration,</a:t>
            </a:r>
          </a:p>
          <a:p>
            <a:pPr lvl="2"/>
            <a:r>
              <a:rPr lang="en-US" altLang="en-US" sz="2000"/>
              <a:t>intervening force size,</a:t>
            </a:r>
          </a:p>
          <a:p>
            <a:pPr lvl="2"/>
            <a:r>
              <a:rPr lang="en-US" altLang="en-US" sz="2000"/>
              <a:t>insurgent force size,</a:t>
            </a:r>
          </a:p>
          <a:p>
            <a:pPr lvl="2"/>
            <a:r>
              <a:rPr lang="en-US" altLang="en-US" sz="2000"/>
              <a:t>nature of insurgency,</a:t>
            </a:r>
          </a:p>
          <a:p>
            <a:pPr lvl="2"/>
            <a:r>
              <a:rPr lang="en-US" altLang="en-US" sz="2000"/>
              <a:t>outcome, etc.</a:t>
            </a:r>
          </a:p>
          <a:p>
            <a:pPr lvl="1"/>
            <a:endParaRPr lang="en-US" altLang="en-US" sz="2200"/>
          </a:p>
          <a:p>
            <a:r>
              <a:rPr lang="en-US" altLang="en-US" sz="2400"/>
              <a:t>But, let’s do a little “back of the envelope” analysis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161C934F-7104-11E3-D554-A76D6ABDF0CE}"/>
              </a:ext>
            </a:extLst>
          </p:cNvPr>
          <p:cNvSpPr>
            <a:spLocks noGrp="1" noChangeArrowheads="1"/>
          </p:cNvSpPr>
          <p:nvPr>
            <p:ph type="title"/>
          </p:nvPr>
        </p:nvSpPr>
        <p:spPr>
          <a:xfrm>
            <a:off x="914400" y="152400"/>
            <a:ext cx="8001000" cy="1447800"/>
          </a:xfrm>
        </p:spPr>
        <p:txBody>
          <a:bodyPr/>
          <a:lstStyle/>
          <a:p>
            <a:r>
              <a:rPr lang="en-US" altLang="en-US" sz="4400"/>
              <a:t>Incidents in Afghanistan</a:t>
            </a:r>
          </a:p>
        </p:txBody>
      </p:sp>
      <p:graphicFrame>
        <p:nvGraphicFramePr>
          <p:cNvPr id="416776" name="Object 8">
            <a:extLst>
              <a:ext uri="{FF2B5EF4-FFF2-40B4-BE49-F238E27FC236}">
                <a16:creationId xmlns:a16="http://schemas.microsoft.com/office/drawing/2014/main" id="{73D41FC0-4373-EF3E-EE3D-DAE25C83270E}"/>
              </a:ext>
            </a:extLst>
          </p:cNvPr>
          <p:cNvGraphicFramePr>
            <a:graphicFrameLocks noChangeAspect="1"/>
          </p:cNvGraphicFramePr>
          <p:nvPr>
            <p:ph sz="half" idx="1"/>
          </p:nvPr>
        </p:nvGraphicFramePr>
        <p:xfrm>
          <a:off x="914400" y="1447800"/>
          <a:ext cx="4267200" cy="3200400"/>
        </p:xfrm>
        <a:graphic>
          <a:graphicData uri="http://schemas.openxmlformats.org/presentationml/2006/ole">
            <mc:AlternateContent xmlns:mc="http://schemas.openxmlformats.org/markup-compatibility/2006">
              <mc:Choice xmlns:v="urn:schemas-microsoft-com:vml" Requires="v">
                <p:oleObj name="Chart" r:id="rId2" imgW="3800551" imgH="2914802" progId="Excel.Chart.8">
                  <p:embed/>
                </p:oleObj>
              </mc:Choice>
              <mc:Fallback>
                <p:oleObj name="Chart" r:id="rId2" imgW="3800551" imgH="2914802" progId="Excel.Chart.8">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6780" name="Object 12">
            <a:extLst>
              <a:ext uri="{FF2B5EF4-FFF2-40B4-BE49-F238E27FC236}">
                <a16:creationId xmlns:a16="http://schemas.microsoft.com/office/drawing/2014/main" id="{886FED0F-6EF2-A38D-D6DB-BC1C2EB9AD2D}"/>
              </a:ext>
            </a:extLst>
          </p:cNvPr>
          <p:cNvGraphicFramePr>
            <a:graphicFrameLocks noChangeAspect="1"/>
          </p:cNvGraphicFramePr>
          <p:nvPr>
            <p:ph sz="half" idx="2"/>
          </p:nvPr>
        </p:nvGraphicFramePr>
        <p:xfrm>
          <a:off x="4419600" y="3429000"/>
          <a:ext cx="4343400" cy="3209925"/>
        </p:xfrm>
        <a:graphic>
          <a:graphicData uri="http://schemas.openxmlformats.org/presentationml/2006/ole">
            <mc:AlternateContent xmlns:mc="http://schemas.openxmlformats.org/markup-compatibility/2006">
              <mc:Choice xmlns:v="urn:schemas-microsoft-com:vml" Requires="v">
                <p:oleObj name="Chart" r:id="rId4" imgW="3800551" imgH="2752649" progId="Excel.Chart.8">
                  <p:embed/>
                </p:oleObj>
              </mc:Choice>
              <mc:Fallback>
                <p:oleObj name="Chart" r:id="rId4" imgW="3800551" imgH="2752649" progId="Excel.Chart.8">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429000"/>
                        <a:ext cx="434340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a:extLst>
              <a:ext uri="{FF2B5EF4-FFF2-40B4-BE49-F238E27FC236}">
                <a16:creationId xmlns:a16="http://schemas.microsoft.com/office/drawing/2014/main" id="{8470DA76-E2AD-A41D-C510-6CDF5EBEEB8B}"/>
              </a:ext>
            </a:extLst>
          </p:cNvPr>
          <p:cNvSpPr>
            <a:spLocks noGrp="1" noChangeArrowheads="1"/>
          </p:cNvSpPr>
          <p:nvPr>
            <p:ph type="title"/>
          </p:nvPr>
        </p:nvSpPr>
        <p:spPr>
          <a:xfrm>
            <a:off x="1066800" y="304800"/>
            <a:ext cx="7848600" cy="1066800"/>
          </a:xfrm>
        </p:spPr>
        <p:txBody>
          <a:bodyPr/>
          <a:lstStyle/>
          <a:p>
            <a:r>
              <a:rPr lang="en-US" altLang="en-US"/>
              <a:t>Insurgent Strength</a:t>
            </a:r>
          </a:p>
        </p:txBody>
      </p:sp>
      <p:sp>
        <p:nvSpPr>
          <p:cNvPr id="431107" name="Rectangle 3">
            <a:extLst>
              <a:ext uri="{FF2B5EF4-FFF2-40B4-BE49-F238E27FC236}">
                <a16:creationId xmlns:a16="http://schemas.microsoft.com/office/drawing/2014/main" id="{94E6FF35-E737-196A-E989-383BEBF6274E}"/>
              </a:ext>
            </a:extLst>
          </p:cNvPr>
          <p:cNvSpPr>
            <a:spLocks noGrp="1" noChangeArrowheads="1"/>
          </p:cNvSpPr>
          <p:nvPr>
            <p:ph type="body" idx="1"/>
          </p:nvPr>
        </p:nvSpPr>
        <p:spPr>
          <a:xfrm>
            <a:off x="990600" y="1600200"/>
            <a:ext cx="7924800" cy="4724400"/>
          </a:xfrm>
        </p:spPr>
        <p:txBody>
          <a:bodyPr/>
          <a:lstStyle/>
          <a:p>
            <a:pPr>
              <a:lnSpc>
                <a:spcPct val="80000"/>
              </a:lnSpc>
            </a:pPr>
            <a:r>
              <a:rPr lang="en-US" altLang="en-US" sz="1800"/>
              <a:t>At least 13,192 based upon 500 incidents per thousand insurgents per year</a:t>
            </a:r>
          </a:p>
          <a:p>
            <a:pPr lvl="1">
              <a:lnSpc>
                <a:spcPct val="80000"/>
              </a:lnSpc>
            </a:pPr>
            <a:r>
              <a:rPr lang="en-US" altLang="en-US" sz="1700"/>
              <a:t>Similar to Algeria 1955 (on the upswing) or Malaya 1952 (on the downward slide)</a:t>
            </a:r>
          </a:p>
          <a:p>
            <a:pPr lvl="1">
              <a:lnSpc>
                <a:spcPct val="80000"/>
              </a:lnSpc>
            </a:pPr>
            <a:endParaRPr lang="en-US" altLang="en-US" sz="1700"/>
          </a:p>
          <a:p>
            <a:pPr>
              <a:lnSpc>
                <a:spcPct val="80000"/>
              </a:lnSpc>
            </a:pPr>
            <a:r>
              <a:rPr lang="en-US" altLang="en-US" sz="1800"/>
              <a:t>May be 19,788 based upon 333 incidents per thousand insurgents per year</a:t>
            </a:r>
          </a:p>
          <a:p>
            <a:pPr lvl="1">
              <a:lnSpc>
                <a:spcPct val="80000"/>
              </a:lnSpc>
            </a:pPr>
            <a:r>
              <a:rPr lang="en-US" altLang="en-US" sz="1700"/>
              <a:t>Higher than Algeria from 1958 - 1962 and Malaya 1953 - 1960</a:t>
            </a:r>
          </a:p>
          <a:p>
            <a:pPr lvl="1">
              <a:lnSpc>
                <a:spcPct val="80000"/>
              </a:lnSpc>
            </a:pPr>
            <a:endParaRPr lang="en-US" altLang="en-US" sz="1700"/>
          </a:p>
          <a:p>
            <a:pPr>
              <a:lnSpc>
                <a:spcPct val="80000"/>
              </a:lnSpc>
            </a:pPr>
            <a:r>
              <a:rPr lang="en-US" altLang="en-US" sz="1800"/>
              <a:t>Could be as high as 26,384 based upon 250 incidents per thousand insurgents per year</a:t>
            </a:r>
          </a:p>
          <a:p>
            <a:pPr lvl="1">
              <a:lnSpc>
                <a:spcPct val="80000"/>
              </a:lnSpc>
            </a:pPr>
            <a:r>
              <a:rPr lang="en-US" altLang="en-US" sz="1700"/>
              <a:t>Still better than the worst years of Colombia (1966, 1972, 1976-78, 1994 and 1997) which remained below 200 incidents per thousand insurgents throughout</a:t>
            </a:r>
          </a:p>
          <a:p>
            <a:pPr lvl="1">
              <a:lnSpc>
                <a:spcPct val="80000"/>
              </a:lnSpc>
            </a:pPr>
            <a:r>
              <a:rPr lang="en-US" altLang="en-US" sz="1700"/>
              <a:t>Better than Iraq?</a:t>
            </a:r>
          </a:p>
          <a:p>
            <a:pPr lvl="1">
              <a:lnSpc>
                <a:spcPct val="80000"/>
              </a:lnSpc>
            </a:pPr>
            <a:endParaRPr lang="en-US" altLang="en-US" sz="1700"/>
          </a:p>
          <a:p>
            <a:pPr>
              <a:lnSpc>
                <a:spcPct val="80000"/>
              </a:lnSpc>
            </a:pPr>
            <a:r>
              <a:rPr lang="en-US" altLang="en-US" sz="1800"/>
              <a:t>Lots of caveats and fuzziness need to be considered</a:t>
            </a:r>
          </a:p>
          <a:p>
            <a:pPr lvl="1">
              <a:lnSpc>
                <a:spcPct val="80000"/>
              </a:lnSpc>
            </a:pPr>
            <a:r>
              <a:rPr lang="en-US" altLang="en-US" sz="1700"/>
              <a:t>See CAA Task 3 Report: “</a:t>
            </a:r>
            <a:r>
              <a:rPr lang="en-US" altLang="en-US" sz="1600"/>
              <a:t>Develop Estimates of Insurgent Force Size”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a:extLst>
              <a:ext uri="{FF2B5EF4-FFF2-40B4-BE49-F238E27FC236}">
                <a16:creationId xmlns:a16="http://schemas.microsoft.com/office/drawing/2014/main" id="{D52B2C37-3119-CAF7-6A5D-508F1B53362A}"/>
              </a:ext>
            </a:extLst>
          </p:cNvPr>
          <p:cNvSpPr>
            <a:spLocks noGrp="1" noChangeArrowheads="1"/>
          </p:cNvSpPr>
          <p:nvPr>
            <p:ph type="title"/>
          </p:nvPr>
        </p:nvSpPr>
        <p:spPr>
          <a:xfrm>
            <a:off x="838200" y="609600"/>
            <a:ext cx="7696200" cy="1143000"/>
          </a:xfrm>
        </p:spPr>
        <p:txBody>
          <a:bodyPr/>
          <a:lstStyle/>
          <a:p>
            <a:r>
              <a:rPr lang="en-US" altLang="en-US" sz="4400"/>
              <a:t>Eyeball Analysis from Past Cases</a:t>
            </a:r>
          </a:p>
        </p:txBody>
      </p:sp>
      <p:sp>
        <p:nvSpPr>
          <p:cNvPr id="419843" name="Rectangle 3">
            <a:extLst>
              <a:ext uri="{FF2B5EF4-FFF2-40B4-BE49-F238E27FC236}">
                <a16:creationId xmlns:a16="http://schemas.microsoft.com/office/drawing/2014/main" id="{7E05C0BE-98C4-D6A2-8E61-167344658B97}"/>
              </a:ext>
            </a:extLst>
          </p:cNvPr>
          <p:cNvSpPr>
            <a:spLocks noGrp="1" noChangeArrowheads="1"/>
          </p:cNvSpPr>
          <p:nvPr>
            <p:ph type="body" idx="1"/>
          </p:nvPr>
        </p:nvSpPr>
        <p:spPr>
          <a:xfrm>
            <a:off x="838200" y="1752600"/>
            <a:ext cx="8077200" cy="4648200"/>
          </a:xfrm>
        </p:spPr>
        <p:txBody>
          <a:bodyPr/>
          <a:lstStyle/>
          <a:p>
            <a:pPr>
              <a:lnSpc>
                <a:spcPct val="80000"/>
              </a:lnSpc>
            </a:pPr>
            <a:r>
              <a:rPr lang="en-US" altLang="en-US" sz="1600"/>
              <a:t>We have a three year balloon (2006-2008) after four years of a low level of activity.</a:t>
            </a:r>
          </a:p>
          <a:p>
            <a:pPr lvl="1">
              <a:lnSpc>
                <a:spcPct val="80000"/>
              </a:lnSpc>
            </a:pPr>
            <a:r>
              <a:rPr lang="en-US" altLang="en-US" sz="1500"/>
              <a:t> Around 6000 incidents a year</a:t>
            </a:r>
          </a:p>
          <a:p>
            <a:pPr lvl="1">
              <a:lnSpc>
                <a:spcPct val="80000"/>
              </a:lnSpc>
            </a:pPr>
            <a:endParaRPr lang="en-US" altLang="en-US" sz="1500"/>
          </a:p>
          <a:p>
            <a:pPr>
              <a:lnSpc>
                <a:spcPct val="80000"/>
              </a:lnSpc>
            </a:pPr>
            <a:r>
              <a:rPr lang="en-US" altLang="en-US" sz="1600"/>
              <a:t>Other cases (we have data for 43 cases):</a:t>
            </a:r>
          </a:p>
          <a:p>
            <a:pPr lvl="1">
              <a:lnSpc>
                <a:spcPct val="80000"/>
              </a:lnSpc>
            </a:pPr>
            <a:r>
              <a:rPr lang="en-US" altLang="en-US" sz="1500">
                <a:solidFill>
                  <a:srgbClr val="003399"/>
                </a:solidFill>
              </a:rPr>
              <a:t>Malaya </a:t>
            </a:r>
            <a:r>
              <a:rPr lang="en-US" altLang="en-US" sz="1500"/>
              <a:t>was a two-year balloon, peak around 6000.</a:t>
            </a:r>
          </a:p>
          <a:p>
            <a:pPr lvl="1">
              <a:lnSpc>
                <a:spcPct val="80000"/>
              </a:lnSpc>
            </a:pPr>
            <a:r>
              <a:rPr lang="en-US" altLang="en-US" sz="1500">
                <a:solidFill>
                  <a:srgbClr val="FF0000"/>
                </a:solidFill>
              </a:rPr>
              <a:t>Algeria</a:t>
            </a:r>
            <a:r>
              <a:rPr lang="en-US" altLang="en-US" sz="1500"/>
              <a:t> ballooned to over 30,000 and stayed above 10,000 for six years.</a:t>
            </a:r>
          </a:p>
          <a:p>
            <a:pPr lvl="1">
              <a:lnSpc>
                <a:spcPct val="80000"/>
              </a:lnSpc>
            </a:pPr>
            <a:r>
              <a:rPr lang="en-US" altLang="en-US" sz="1500">
                <a:solidFill>
                  <a:srgbClr val="FF0000"/>
                </a:solidFill>
              </a:rPr>
              <a:t>Vietnam</a:t>
            </a:r>
            <a:r>
              <a:rPr lang="en-US" altLang="en-US" sz="1500"/>
              <a:t> started climbing in 1959 after two years of lower (but significant activity). It peaked at a level beyond anything else we’ve seen.</a:t>
            </a:r>
          </a:p>
          <a:p>
            <a:pPr lvl="1">
              <a:lnSpc>
                <a:spcPct val="80000"/>
              </a:lnSpc>
            </a:pPr>
            <a:r>
              <a:rPr lang="en-US" altLang="en-US" sz="1500">
                <a:solidFill>
                  <a:srgbClr val="003399"/>
                </a:solidFill>
              </a:rPr>
              <a:t>Colombia </a:t>
            </a:r>
            <a:r>
              <a:rPr lang="en-US" altLang="en-US" sz="1500"/>
              <a:t>always stayed below 2,000 a year but climbed steadily from 1961 and didn’t turn downward until after 2002.</a:t>
            </a:r>
          </a:p>
          <a:p>
            <a:pPr lvl="1">
              <a:lnSpc>
                <a:spcPct val="80000"/>
              </a:lnSpc>
            </a:pPr>
            <a:r>
              <a:rPr lang="en-US" altLang="en-US" sz="1500">
                <a:solidFill>
                  <a:srgbClr val="003399"/>
                </a:solidFill>
              </a:rPr>
              <a:t>Northern Ireland</a:t>
            </a:r>
            <a:r>
              <a:rPr lang="en-US" altLang="en-US" sz="1500"/>
              <a:t> was a two year balloon (1971-72), and then dropped</a:t>
            </a:r>
          </a:p>
          <a:p>
            <a:pPr lvl="1">
              <a:lnSpc>
                <a:spcPct val="80000"/>
              </a:lnSpc>
            </a:pPr>
            <a:r>
              <a:rPr lang="en-US" altLang="en-US" sz="1500">
                <a:solidFill>
                  <a:srgbClr val="003399"/>
                </a:solidFill>
              </a:rPr>
              <a:t>El Salvador</a:t>
            </a:r>
            <a:r>
              <a:rPr lang="en-US" altLang="en-US" sz="1500"/>
              <a:t> was 7 years above 6,000 a year</a:t>
            </a:r>
          </a:p>
          <a:p>
            <a:pPr lvl="1">
              <a:lnSpc>
                <a:spcPct val="80000"/>
              </a:lnSpc>
            </a:pPr>
            <a:r>
              <a:rPr lang="en-US" altLang="en-US" sz="1500">
                <a:solidFill>
                  <a:srgbClr val="003399"/>
                </a:solidFill>
              </a:rPr>
              <a:t>Shining Path (Peru)</a:t>
            </a:r>
            <a:r>
              <a:rPr lang="en-US" altLang="en-US" sz="1500"/>
              <a:t> was a steady 6 year climb to over 2000, and the six more years at that level.</a:t>
            </a:r>
          </a:p>
          <a:p>
            <a:pPr lvl="1">
              <a:lnSpc>
                <a:spcPct val="80000"/>
              </a:lnSpc>
            </a:pPr>
            <a:r>
              <a:rPr lang="en-US" altLang="en-US" sz="1500"/>
              <a:t>Second Chechen War has five years at 1,500 to 3,000</a:t>
            </a:r>
          </a:p>
          <a:p>
            <a:pPr lvl="1">
              <a:lnSpc>
                <a:spcPct val="80000"/>
              </a:lnSpc>
            </a:pPr>
            <a:r>
              <a:rPr lang="en-US" altLang="en-US" sz="1500"/>
              <a:t>Iraq (2003 to present) was a four-year climb</a:t>
            </a:r>
          </a:p>
          <a:p>
            <a:pPr lvl="1">
              <a:lnSpc>
                <a:spcPct val="80000"/>
              </a:lnSpc>
              <a:buFont typeface="Monotype Sorts" pitchFamily="2" charset="2"/>
              <a:buNone/>
            </a:pPr>
            <a:endParaRPr lang="en-US" altLang="en-US" sz="1500"/>
          </a:p>
          <a:p>
            <a:pPr>
              <a:lnSpc>
                <a:spcPct val="80000"/>
              </a:lnSpc>
            </a:pPr>
            <a:r>
              <a:rPr lang="en-US" altLang="en-US" sz="1600"/>
              <a:t>The other cases much lower in intensity, incomplete records and very different patterns (see back-up slides)</a:t>
            </a:r>
          </a:p>
          <a:p>
            <a:pPr lvl="1">
              <a:lnSpc>
                <a:spcPct val="80000"/>
              </a:lnSpc>
            </a:pPr>
            <a:endParaRPr lang="en-US" altLang="en-US" sz="15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a:extLst>
              <a:ext uri="{FF2B5EF4-FFF2-40B4-BE49-F238E27FC236}">
                <a16:creationId xmlns:a16="http://schemas.microsoft.com/office/drawing/2014/main" id="{01D57FC7-16C7-DE5B-5FC2-A3EB0482CD39}"/>
              </a:ext>
            </a:extLst>
          </p:cNvPr>
          <p:cNvSpPr>
            <a:spLocks noGrp="1" noChangeArrowheads="1"/>
          </p:cNvSpPr>
          <p:nvPr>
            <p:ph type="title"/>
          </p:nvPr>
        </p:nvSpPr>
        <p:spPr>
          <a:xfrm>
            <a:off x="762000" y="304800"/>
            <a:ext cx="8153400" cy="1219200"/>
          </a:xfrm>
        </p:spPr>
        <p:txBody>
          <a:bodyPr/>
          <a:lstStyle/>
          <a:p>
            <a:r>
              <a:rPr lang="en-US" altLang="en-US"/>
              <a:t>Tentative Conclusions</a:t>
            </a:r>
          </a:p>
        </p:txBody>
      </p:sp>
      <p:sp>
        <p:nvSpPr>
          <p:cNvPr id="438275" name="Rectangle 3">
            <a:extLst>
              <a:ext uri="{FF2B5EF4-FFF2-40B4-BE49-F238E27FC236}">
                <a16:creationId xmlns:a16="http://schemas.microsoft.com/office/drawing/2014/main" id="{6868EABA-6CA2-E8AA-BE7A-02236E87A572}"/>
              </a:ext>
            </a:extLst>
          </p:cNvPr>
          <p:cNvSpPr>
            <a:spLocks noGrp="1" noChangeArrowheads="1"/>
          </p:cNvSpPr>
          <p:nvPr>
            <p:ph type="body" idx="1"/>
          </p:nvPr>
        </p:nvSpPr>
        <p:spPr>
          <a:xfrm>
            <a:off x="762000" y="1752600"/>
            <a:ext cx="8153400" cy="4724400"/>
          </a:xfrm>
        </p:spPr>
        <p:txBody>
          <a:bodyPr/>
          <a:lstStyle/>
          <a:p>
            <a:pPr>
              <a:lnSpc>
                <a:spcPct val="80000"/>
              </a:lnSpc>
            </a:pPr>
            <a:r>
              <a:rPr lang="en-US" altLang="en-US" sz="2400"/>
              <a:t>The levels of insurgent activity in Afghanistan appears to be a steady climb or a step up to a higher level</a:t>
            </a:r>
          </a:p>
          <a:p>
            <a:pPr>
              <a:lnSpc>
                <a:spcPct val="80000"/>
              </a:lnSpc>
            </a:pPr>
            <a:endParaRPr lang="en-US" altLang="en-US" sz="2400"/>
          </a:p>
          <a:p>
            <a:pPr>
              <a:lnSpc>
                <a:spcPct val="80000"/>
              </a:lnSpc>
            </a:pPr>
            <a:r>
              <a:rPr lang="en-US" altLang="en-US" sz="2400"/>
              <a:t>The only steady climb quickly brought under control was Iraq (2003-present)</a:t>
            </a:r>
          </a:p>
          <a:p>
            <a:pPr lvl="1">
              <a:lnSpc>
                <a:spcPct val="80000"/>
              </a:lnSpc>
            </a:pPr>
            <a:r>
              <a:rPr lang="en-US" altLang="en-US" sz="2000"/>
              <a:t>Other “peaky” cases provide some basis for optimism (Malaya and Northern Ireland)</a:t>
            </a:r>
          </a:p>
          <a:p>
            <a:pPr lvl="1">
              <a:lnSpc>
                <a:spcPct val="80000"/>
              </a:lnSpc>
            </a:pPr>
            <a:r>
              <a:rPr lang="en-US" altLang="en-US" sz="2000"/>
              <a:t>There isn’t much more to choose from</a:t>
            </a:r>
          </a:p>
          <a:p>
            <a:pPr lvl="1">
              <a:lnSpc>
                <a:spcPct val="80000"/>
              </a:lnSpc>
            </a:pPr>
            <a:endParaRPr lang="en-US" altLang="en-US" sz="2000"/>
          </a:p>
          <a:p>
            <a:pPr>
              <a:lnSpc>
                <a:spcPct val="80000"/>
              </a:lnSpc>
            </a:pPr>
            <a:r>
              <a:rPr lang="en-US" altLang="en-US" sz="2400"/>
              <a:t>Still, a lot of the other cases don’t offer a lot of encouragement</a:t>
            </a:r>
          </a:p>
          <a:p>
            <a:pPr lvl="1">
              <a:lnSpc>
                <a:spcPct val="80000"/>
              </a:lnSpc>
            </a:pPr>
            <a:r>
              <a:rPr lang="en-US" altLang="en-US" sz="2000"/>
              <a:t>Let’s say 31 of them look steady state or increasing</a:t>
            </a:r>
          </a:p>
          <a:p>
            <a:pPr lvl="2">
              <a:lnSpc>
                <a:spcPct val="80000"/>
              </a:lnSpc>
            </a:pPr>
            <a:r>
              <a:rPr lang="en-US" altLang="en-US" sz="2000"/>
              <a:t>12 of the blue wins</a:t>
            </a:r>
          </a:p>
          <a:p>
            <a:pPr lvl="1">
              <a:lnSpc>
                <a:spcPct val="80000"/>
              </a:lnSpc>
            </a:pPr>
            <a:r>
              <a:rPr lang="en-US" altLang="en-US" sz="2000"/>
              <a:t>And 8 cases probably not a relevant comparison</a:t>
            </a:r>
          </a:p>
          <a:p>
            <a:pPr lvl="1">
              <a:lnSpc>
                <a:spcPct val="80000"/>
              </a:lnSpc>
            </a:pPr>
            <a:endParaRPr lang="en-US" altLang="en-US"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a:extLst>
              <a:ext uri="{FF2B5EF4-FFF2-40B4-BE49-F238E27FC236}">
                <a16:creationId xmlns:a16="http://schemas.microsoft.com/office/drawing/2014/main" id="{6F0968B2-33C6-7F07-4178-350767C0A035}"/>
              </a:ext>
            </a:extLst>
          </p:cNvPr>
          <p:cNvSpPr>
            <a:spLocks noGrp="1" noChangeArrowheads="1"/>
          </p:cNvSpPr>
          <p:nvPr>
            <p:ph type="title"/>
          </p:nvPr>
        </p:nvSpPr>
        <p:spPr>
          <a:xfrm>
            <a:off x="838200" y="609600"/>
            <a:ext cx="8077200" cy="1143000"/>
          </a:xfrm>
        </p:spPr>
        <p:txBody>
          <a:bodyPr/>
          <a:lstStyle/>
          <a:p>
            <a:r>
              <a:rPr lang="en-US" altLang="en-US"/>
              <a:t>A Mathematical Construct</a:t>
            </a:r>
          </a:p>
        </p:txBody>
      </p:sp>
      <p:sp>
        <p:nvSpPr>
          <p:cNvPr id="420867" name="Rectangle 3">
            <a:extLst>
              <a:ext uri="{FF2B5EF4-FFF2-40B4-BE49-F238E27FC236}">
                <a16:creationId xmlns:a16="http://schemas.microsoft.com/office/drawing/2014/main" id="{95CA1966-A71A-5C5A-34D9-7725F3E5F584}"/>
              </a:ext>
            </a:extLst>
          </p:cNvPr>
          <p:cNvSpPr>
            <a:spLocks noGrp="1" noChangeArrowheads="1"/>
          </p:cNvSpPr>
          <p:nvPr>
            <p:ph type="body" idx="1"/>
          </p:nvPr>
        </p:nvSpPr>
        <p:spPr>
          <a:xfrm>
            <a:off x="990600" y="1981200"/>
            <a:ext cx="7924800" cy="4114800"/>
          </a:xfrm>
        </p:spPr>
        <p:txBody>
          <a:bodyPr/>
          <a:lstStyle/>
          <a:p>
            <a:r>
              <a:rPr lang="en-US" altLang="en-US"/>
              <a:t>This was developed in our OTI Report</a:t>
            </a:r>
          </a:p>
          <a:p>
            <a:pPr lvl="1"/>
            <a:r>
              <a:rPr lang="en-US" altLang="en-US"/>
              <a:t>See Appendix IX: “Analysis of Force Ratios and Political Concept”</a:t>
            </a:r>
          </a:p>
          <a:p>
            <a:pPr lvl="1"/>
            <a:r>
              <a:rPr lang="en-US" altLang="en-US"/>
              <a:t>Results published in Cornwallis Proceedings</a:t>
            </a:r>
          </a:p>
          <a:p>
            <a:pPr lvl="1"/>
            <a:r>
              <a:rPr lang="en-US" altLang="en-US"/>
              <a:t>It is a first step</a:t>
            </a:r>
          </a:p>
          <a:p>
            <a:pPr lvl="2"/>
            <a:r>
              <a:rPr lang="en-US" altLang="en-US"/>
              <a:t>Currently only a two variable model</a:t>
            </a:r>
          </a:p>
          <a:p>
            <a:pPr lvl="3"/>
            <a:r>
              <a:rPr lang="en-US" altLang="en-US"/>
              <a:t>Explains over 80% of the cases</a:t>
            </a:r>
          </a:p>
          <a:p>
            <a:pPr lvl="2"/>
            <a:r>
              <a:rPr lang="en-US" altLang="en-US"/>
              <a:t>Other variables need to be considered and added</a:t>
            </a:r>
          </a:p>
          <a:p>
            <a:pPr lvl="1"/>
            <a:endParaRPr lang="en-US" altLang="en-US"/>
          </a:p>
          <a:p>
            <a:pPr lvl="1"/>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a:extLst>
              <a:ext uri="{FF2B5EF4-FFF2-40B4-BE49-F238E27FC236}">
                <a16:creationId xmlns:a16="http://schemas.microsoft.com/office/drawing/2014/main" id="{8BA70A88-D13E-D54F-6AA5-3136D3B9549B}"/>
              </a:ext>
            </a:extLst>
          </p:cNvPr>
          <p:cNvSpPr>
            <a:spLocks noGrp="1" noChangeArrowheads="1"/>
          </p:cNvSpPr>
          <p:nvPr>
            <p:ph type="title"/>
          </p:nvPr>
        </p:nvSpPr>
        <p:spPr>
          <a:xfrm>
            <a:off x="685800" y="152400"/>
            <a:ext cx="7696200" cy="1143000"/>
          </a:xfrm>
        </p:spPr>
        <p:txBody>
          <a:bodyPr/>
          <a:lstStyle/>
          <a:p>
            <a:r>
              <a:rPr lang="en-US" altLang="en-US" sz="4000"/>
              <a:t>Outcome by Political Concept and Type of Insurgency (83 Cases)	</a:t>
            </a:r>
          </a:p>
        </p:txBody>
      </p:sp>
      <p:graphicFrame>
        <p:nvGraphicFramePr>
          <p:cNvPr id="452611" name="Group 3">
            <a:extLst>
              <a:ext uri="{FF2B5EF4-FFF2-40B4-BE49-F238E27FC236}">
                <a16:creationId xmlns:a16="http://schemas.microsoft.com/office/drawing/2014/main" id="{CB68B49C-CE81-9FF9-962A-9A982B3872A6}"/>
              </a:ext>
            </a:extLst>
          </p:cNvPr>
          <p:cNvGraphicFramePr>
            <a:graphicFrameLocks noGrp="1"/>
          </p:cNvGraphicFramePr>
          <p:nvPr>
            <p:ph sz="half" idx="1"/>
          </p:nvPr>
        </p:nvGraphicFramePr>
        <p:xfrm>
          <a:off x="457200" y="1371600"/>
          <a:ext cx="8153400" cy="1990725"/>
        </p:xfrm>
        <a:graphic>
          <a:graphicData uri="http://schemas.openxmlformats.org/drawingml/2006/table">
            <a:tbl>
              <a:tblPr/>
              <a:tblGrid>
                <a:gridCol w="1358900">
                  <a:extLst>
                    <a:ext uri="{9D8B030D-6E8A-4147-A177-3AD203B41FA5}">
                      <a16:colId xmlns:a16="http://schemas.microsoft.com/office/drawing/2014/main" val="1296412905"/>
                    </a:ext>
                  </a:extLst>
                </a:gridCol>
                <a:gridCol w="1358900">
                  <a:extLst>
                    <a:ext uri="{9D8B030D-6E8A-4147-A177-3AD203B41FA5}">
                      <a16:colId xmlns:a16="http://schemas.microsoft.com/office/drawing/2014/main" val="2065551349"/>
                    </a:ext>
                  </a:extLst>
                </a:gridCol>
                <a:gridCol w="1358900">
                  <a:extLst>
                    <a:ext uri="{9D8B030D-6E8A-4147-A177-3AD203B41FA5}">
                      <a16:colId xmlns:a16="http://schemas.microsoft.com/office/drawing/2014/main" val="90539125"/>
                    </a:ext>
                  </a:extLst>
                </a:gridCol>
                <a:gridCol w="1358900">
                  <a:extLst>
                    <a:ext uri="{9D8B030D-6E8A-4147-A177-3AD203B41FA5}">
                      <a16:colId xmlns:a16="http://schemas.microsoft.com/office/drawing/2014/main" val="462072690"/>
                    </a:ext>
                  </a:extLst>
                </a:gridCol>
                <a:gridCol w="1358900">
                  <a:extLst>
                    <a:ext uri="{9D8B030D-6E8A-4147-A177-3AD203B41FA5}">
                      <a16:colId xmlns:a16="http://schemas.microsoft.com/office/drawing/2014/main" val="271451026"/>
                    </a:ext>
                  </a:extLst>
                </a:gridCol>
                <a:gridCol w="1358900">
                  <a:extLst>
                    <a:ext uri="{9D8B030D-6E8A-4147-A177-3AD203B41FA5}">
                      <a16:colId xmlns:a16="http://schemas.microsoft.com/office/drawing/2014/main" val="1253095231"/>
                    </a:ext>
                  </a:extLst>
                </a:gridCol>
              </a:tblGrid>
              <a:tr h="296863">
                <a:tc gridSpan="6">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Outcome by Type of Political Concept</a:t>
                      </a:r>
                      <a:endParaRPr kumimoji="1" lang="en-US" altLang="en-US"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2185678"/>
                  </a:ext>
                </a:extLst>
              </a:tr>
              <a:tr h="498475">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Outcome</a:t>
                      </a:r>
                      <a:endParaRPr kumimoji="1" lang="en-US" altLang="en-US"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Limited</a:t>
                      </a:r>
                      <a:endParaRPr kumimoji="1" lang="en-US" altLang="en-US"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Central</a:t>
                      </a:r>
                      <a:endParaRPr kumimoji="1" lang="en-US" altLang="en-US"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Overarching</a:t>
                      </a:r>
                      <a:endParaRPr kumimoji="1" lang="en-US" altLang="en-US"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Not Applicable </a:t>
                      </a:r>
                      <a:endParaRPr kumimoji="1" lang="en-US" altLang="en-US"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Total</a:t>
                      </a:r>
                      <a:endParaRPr kumimoji="1" lang="en-US" altLang="en-US"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40353144"/>
                  </a:ext>
                </a:extLst>
              </a:tr>
              <a:tr h="304800">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003399"/>
                          </a:solidFill>
                          <a:effectLst/>
                          <a:latin typeface="Times New Roman" panose="02020603050405020304" pitchFamily="18" charset="0"/>
                          <a:cs typeface="Times New Roman" panose="02020603050405020304" pitchFamily="18" charset="0"/>
                        </a:rPr>
                        <a:t>Blue</a:t>
                      </a:r>
                      <a:endParaRPr kumimoji="1" lang="en-US" altLang="en-US" sz="2400" b="0" i="0" u="none" strike="noStrike" cap="none" normalizeH="0" baseline="0">
                        <a:ln>
                          <a:noFill/>
                        </a:ln>
                        <a:solidFill>
                          <a:srgbClr val="003399"/>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003399"/>
                          </a:solidFill>
                          <a:effectLst/>
                          <a:latin typeface="Times New Roman" panose="02020603050405020304" pitchFamily="18" charset="0"/>
                          <a:cs typeface="Times New Roman" panose="02020603050405020304" pitchFamily="18" charset="0"/>
                        </a:rPr>
                        <a:t>24</a:t>
                      </a:r>
                      <a:endParaRPr kumimoji="1" lang="en-US" altLang="en-US" sz="2400" b="1" i="0" u="none" strike="noStrike" cap="none" normalizeH="0" baseline="0">
                        <a:ln>
                          <a:noFill/>
                        </a:ln>
                        <a:solidFill>
                          <a:srgbClr val="003399"/>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003399"/>
                          </a:solidFill>
                          <a:effectLst/>
                          <a:latin typeface="Times New Roman" panose="02020603050405020304" pitchFamily="18" charset="0"/>
                          <a:cs typeface="Times New Roman" panose="02020603050405020304" pitchFamily="18" charset="0"/>
                        </a:rPr>
                        <a:t>8</a:t>
                      </a:r>
                      <a:endParaRPr kumimoji="1" lang="en-US" altLang="en-US" sz="2400" b="1" i="0" u="none" strike="noStrike" cap="none" normalizeH="0" baseline="0">
                        <a:ln>
                          <a:noFill/>
                        </a:ln>
                        <a:solidFill>
                          <a:srgbClr val="003399"/>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003399"/>
                          </a:solidFill>
                          <a:effectLst/>
                          <a:latin typeface="Times New Roman" panose="02020603050405020304" pitchFamily="18" charset="0"/>
                          <a:cs typeface="Times New Roman" panose="02020603050405020304" pitchFamily="18" charset="0"/>
                        </a:rPr>
                        <a:t>8</a:t>
                      </a:r>
                      <a:endParaRPr kumimoji="1" lang="en-US" altLang="en-US" sz="2400" b="1" i="0" u="none" strike="noStrike" cap="none" normalizeH="0" baseline="0">
                        <a:ln>
                          <a:noFill/>
                        </a:ln>
                        <a:solidFill>
                          <a:srgbClr val="003399"/>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003399"/>
                          </a:solidFill>
                          <a:effectLst/>
                          <a:latin typeface="Times New Roman" panose="02020603050405020304" pitchFamily="18" charset="0"/>
                          <a:cs typeface="Times New Roman" panose="02020603050405020304" pitchFamily="18" charset="0"/>
                        </a:rPr>
                        <a:t>2</a:t>
                      </a:r>
                      <a:endParaRPr kumimoji="1" lang="en-US" altLang="en-US" sz="2400" b="1" i="0" u="none" strike="noStrike" cap="none" normalizeH="0" baseline="0">
                        <a:ln>
                          <a:noFill/>
                        </a:ln>
                        <a:solidFill>
                          <a:srgbClr val="003399"/>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003399"/>
                          </a:solidFill>
                          <a:effectLst/>
                          <a:latin typeface="Times New Roman" panose="02020603050405020304" pitchFamily="18" charset="0"/>
                          <a:cs typeface="Times New Roman" panose="02020603050405020304" pitchFamily="18" charset="0"/>
                        </a:rPr>
                        <a:t>42</a:t>
                      </a:r>
                      <a:endParaRPr kumimoji="1" lang="en-US" altLang="en-US" sz="2400" b="1" i="0" u="none" strike="noStrike" cap="none" normalizeH="0" baseline="0">
                        <a:ln>
                          <a:noFill/>
                        </a:ln>
                        <a:solidFill>
                          <a:srgbClr val="003399"/>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10476484"/>
                  </a:ext>
                </a:extLst>
              </a:tr>
              <a:tr h="296863">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Gray</a:t>
                      </a:r>
                      <a:endParaRPr kumimoji="1" lang="en-US" altLang="en-US"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11</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91469646"/>
                  </a:ext>
                </a:extLst>
              </a:tr>
              <a:tr h="296863">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Red</a:t>
                      </a:r>
                      <a:endParaRPr kumimoji="1" lang="en-US" altLang="en-US" sz="2400" b="0" i="0" u="none" strike="noStrike" cap="none" normalizeH="0" baseline="0">
                        <a:ln>
                          <a:noFill/>
                        </a:ln>
                        <a:solidFill>
                          <a:srgbClr val="FF0000"/>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9</a:t>
                      </a:r>
                      <a:endParaRPr kumimoji="1" lang="en-US" altLang="en-US" sz="2400" b="1" i="0" u="none" strike="noStrike" cap="none" normalizeH="0" baseline="0">
                        <a:ln>
                          <a:noFill/>
                        </a:ln>
                        <a:solidFill>
                          <a:srgbClr val="FF0000"/>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18</a:t>
                      </a:r>
                      <a:endParaRPr kumimoji="1" lang="en-US" altLang="en-US" sz="2400" b="1" i="0" u="none" strike="noStrike" cap="none" normalizeH="0" baseline="0">
                        <a:ln>
                          <a:noFill/>
                        </a:ln>
                        <a:solidFill>
                          <a:srgbClr val="FF0000"/>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3</a:t>
                      </a:r>
                      <a:endParaRPr kumimoji="1" lang="en-US" altLang="en-US" sz="2400" b="1" i="0" u="none" strike="noStrike" cap="none" normalizeH="0" baseline="0">
                        <a:ln>
                          <a:noFill/>
                        </a:ln>
                        <a:solidFill>
                          <a:srgbClr val="FF0000"/>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0</a:t>
                      </a:r>
                      <a:endParaRPr kumimoji="1" lang="en-US" altLang="en-US" sz="2400" b="1" i="0" u="none" strike="noStrike" cap="none" normalizeH="0" baseline="0">
                        <a:ln>
                          <a:noFill/>
                        </a:ln>
                        <a:solidFill>
                          <a:srgbClr val="FF0000"/>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30</a:t>
                      </a:r>
                      <a:endParaRPr kumimoji="1" lang="en-US" altLang="en-US" sz="2400" b="1" i="0" u="none" strike="noStrike" cap="none" normalizeH="0" baseline="0">
                        <a:ln>
                          <a:noFill/>
                        </a:ln>
                        <a:solidFill>
                          <a:srgbClr val="FF0000"/>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0432531"/>
                  </a:ext>
                </a:extLst>
              </a:tr>
              <a:tr h="296863">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Total</a:t>
                      </a:r>
                      <a:endParaRPr kumimoji="1" lang="en-US" altLang="en-US"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40</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28</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13</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83</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6309097"/>
                  </a:ext>
                </a:extLst>
              </a:tr>
            </a:tbl>
          </a:graphicData>
        </a:graphic>
      </p:graphicFrame>
      <p:sp>
        <p:nvSpPr>
          <p:cNvPr id="452703" name="Text Box 95">
            <a:extLst>
              <a:ext uri="{FF2B5EF4-FFF2-40B4-BE49-F238E27FC236}">
                <a16:creationId xmlns:a16="http://schemas.microsoft.com/office/drawing/2014/main" id="{C7B12C36-C01C-30F5-3D3B-2228F4E5631C}"/>
              </a:ext>
            </a:extLst>
          </p:cNvPr>
          <p:cNvSpPr txBox="1">
            <a:spLocks noChangeArrowheads="1"/>
          </p:cNvSpPr>
          <p:nvPr/>
        </p:nvSpPr>
        <p:spPr bwMode="auto">
          <a:xfrm>
            <a:off x="533400" y="33528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latin typeface="Arial" panose="020B0604020202020204" pitchFamily="34" charset="0"/>
              </a:rPr>
              <a:t>Two-sided p-value from Fisher’s exact test excluding the not applicable cases: 0.0077</a:t>
            </a:r>
          </a:p>
          <a:p>
            <a:r>
              <a:rPr lang="en-US" altLang="en-US" sz="1200">
                <a:latin typeface="Arial" panose="020B0604020202020204" pitchFamily="34" charset="0"/>
              </a:rPr>
              <a:t>Two-sided p-value Fisher’s exact test excluding the not applicable and gray cases: 0.0031</a:t>
            </a:r>
          </a:p>
        </p:txBody>
      </p:sp>
      <p:graphicFrame>
        <p:nvGraphicFramePr>
          <p:cNvPr id="452803" name="Group 195">
            <a:extLst>
              <a:ext uri="{FF2B5EF4-FFF2-40B4-BE49-F238E27FC236}">
                <a16:creationId xmlns:a16="http://schemas.microsoft.com/office/drawing/2014/main" id="{C07D71B3-BCF9-0404-6C13-24E5959F0E99}"/>
              </a:ext>
            </a:extLst>
          </p:cNvPr>
          <p:cNvGraphicFramePr>
            <a:graphicFrameLocks noGrp="1"/>
          </p:cNvGraphicFramePr>
          <p:nvPr>
            <p:ph sz="half" idx="2"/>
          </p:nvPr>
        </p:nvGraphicFramePr>
        <p:xfrm>
          <a:off x="457200" y="4038600"/>
          <a:ext cx="8153400" cy="1919288"/>
        </p:xfrm>
        <a:graphic>
          <a:graphicData uri="http://schemas.openxmlformats.org/drawingml/2006/table">
            <a:tbl>
              <a:tblPr/>
              <a:tblGrid>
                <a:gridCol w="838200">
                  <a:extLst>
                    <a:ext uri="{9D8B030D-6E8A-4147-A177-3AD203B41FA5}">
                      <a16:colId xmlns:a16="http://schemas.microsoft.com/office/drawing/2014/main" val="4281667119"/>
                    </a:ext>
                  </a:extLst>
                </a:gridCol>
                <a:gridCol w="1219200">
                  <a:extLst>
                    <a:ext uri="{9D8B030D-6E8A-4147-A177-3AD203B41FA5}">
                      <a16:colId xmlns:a16="http://schemas.microsoft.com/office/drawing/2014/main" val="2447751703"/>
                    </a:ext>
                  </a:extLst>
                </a:gridCol>
                <a:gridCol w="990600">
                  <a:extLst>
                    <a:ext uri="{9D8B030D-6E8A-4147-A177-3AD203B41FA5}">
                      <a16:colId xmlns:a16="http://schemas.microsoft.com/office/drawing/2014/main" val="4029891268"/>
                    </a:ext>
                  </a:extLst>
                </a:gridCol>
                <a:gridCol w="914400">
                  <a:extLst>
                    <a:ext uri="{9D8B030D-6E8A-4147-A177-3AD203B41FA5}">
                      <a16:colId xmlns:a16="http://schemas.microsoft.com/office/drawing/2014/main" val="1670816132"/>
                    </a:ext>
                  </a:extLst>
                </a:gridCol>
                <a:gridCol w="914400">
                  <a:extLst>
                    <a:ext uri="{9D8B030D-6E8A-4147-A177-3AD203B41FA5}">
                      <a16:colId xmlns:a16="http://schemas.microsoft.com/office/drawing/2014/main" val="2899649184"/>
                    </a:ext>
                  </a:extLst>
                </a:gridCol>
                <a:gridCol w="1066800">
                  <a:extLst>
                    <a:ext uri="{9D8B030D-6E8A-4147-A177-3AD203B41FA5}">
                      <a16:colId xmlns:a16="http://schemas.microsoft.com/office/drawing/2014/main" val="1002018656"/>
                    </a:ext>
                  </a:extLst>
                </a:gridCol>
                <a:gridCol w="1143000">
                  <a:extLst>
                    <a:ext uri="{9D8B030D-6E8A-4147-A177-3AD203B41FA5}">
                      <a16:colId xmlns:a16="http://schemas.microsoft.com/office/drawing/2014/main" val="1983865516"/>
                    </a:ext>
                  </a:extLst>
                </a:gridCol>
                <a:gridCol w="533400">
                  <a:extLst>
                    <a:ext uri="{9D8B030D-6E8A-4147-A177-3AD203B41FA5}">
                      <a16:colId xmlns:a16="http://schemas.microsoft.com/office/drawing/2014/main" val="3065842797"/>
                    </a:ext>
                  </a:extLst>
                </a:gridCol>
                <a:gridCol w="533400">
                  <a:extLst>
                    <a:ext uri="{9D8B030D-6E8A-4147-A177-3AD203B41FA5}">
                      <a16:colId xmlns:a16="http://schemas.microsoft.com/office/drawing/2014/main" val="3704100415"/>
                    </a:ext>
                  </a:extLst>
                </a:gridCol>
              </a:tblGrid>
              <a:tr h="252413">
                <a:tc gridSpan="9">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Outcome by Type of Insurgency</a:t>
                      </a:r>
                      <a:endParaRPr kumimoji="1" lang="en-US" altLang="en-US"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078394"/>
                  </a:ext>
                </a:extLst>
              </a:tr>
              <a:tr h="412750">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Outcome</a:t>
                      </a:r>
                      <a:endParaRPr kumimoji="1" lang="en-US" altLang="en-US"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Commercialists</a:t>
                      </a:r>
                      <a:endParaRPr kumimoji="1" lang="en-US" altLang="en-US"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Egalitarians</a:t>
                      </a:r>
                      <a:endParaRPr kumimoji="1" lang="en-US" altLang="en-US"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Pluralists</a:t>
                      </a:r>
                      <a:endParaRPr kumimoji="1" lang="en-US" altLang="en-US"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Reformists</a:t>
                      </a:r>
                      <a:endParaRPr kumimoji="1" lang="en-US" altLang="en-US"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Secessionists</a:t>
                      </a:r>
                      <a:endParaRPr kumimoji="1" lang="en-US" altLang="en-US"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Traditionalists</a:t>
                      </a:r>
                      <a:endParaRPr kumimoji="1" lang="en-US" altLang="en-US"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N/A</a:t>
                      </a:r>
                      <a:endParaRPr kumimoji="1" lang="en-US" altLang="en-US"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Total</a:t>
                      </a:r>
                      <a:endParaRPr kumimoji="1" lang="en-US" altLang="en-US"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831870"/>
                  </a:ext>
                </a:extLst>
              </a:tr>
              <a:tr h="300038">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003399"/>
                          </a:solidFill>
                          <a:effectLst/>
                          <a:latin typeface="Times New Roman" panose="02020603050405020304" pitchFamily="18" charset="0"/>
                          <a:cs typeface="Times New Roman" panose="02020603050405020304" pitchFamily="18" charset="0"/>
                        </a:rPr>
                        <a:t>Blue</a:t>
                      </a:r>
                      <a:endParaRPr kumimoji="1" lang="en-US" altLang="en-US" sz="2400" b="1" i="0" u="none" strike="noStrike" cap="none" normalizeH="0" baseline="0">
                        <a:ln>
                          <a:noFill/>
                        </a:ln>
                        <a:solidFill>
                          <a:srgbClr val="003399"/>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003399"/>
                          </a:solidFill>
                          <a:effectLst/>
                          <a:latin typeface="Times New Roman" panose="02020603050405020304" pitchFamily="18" charset="0"/>
                          <a:cs typeface="Times New Roman" panose="02020603050405020304" pitchFamily="18" charset="0"/>
                        </a:rPr>
                        <a:t>8</a:t>
                      </a:r>
                      <a:endParaRPr kumimoji="1" lang="en-US" altLang="en-US" sz="2400" b="1" i="0" u="none" strike="noStrike" cap="none" normalizeH="0" baseline="0">
                        <a:ln>
                          <a:noFill/>
                        </a:ln>
                        <a:solidFill>
                          <a:srgbClr val="003399"/>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003399"/>
                          </a:solidFill>
                          <a:effectLst/>
                          <a:latin typeface="Times New Roman" panose="02020603050405020304" pitchFamily="18" charset="0"/>
                          <a:cs typeface="Times New Roman" panose="02020603050405020304" pitchFamily="18" charset="0"/>
                        </a:rPr>
                        <a:t>8</a:t>
                      </a:r>
                      <a:endParaRPr kumimoji="1" lang="en-US" altLang="en-US" sz="2400" b="1" i="0" u="none" strike="noStrike" cap="none" normalizeH="0" baseline="0">
                        <a:ln>
                          <a:noFill/>
                        </a:ln>
                        <a:solidFill>
                          <a:srgbClr val="003399"/>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003399"/>
                          </a:solidFill>
                          <a:effectLst/>
                          <a:latin typeface="Times New Roman" panose="02020603050405020304" pitchFamily="18" charset="0"/>
                          <a:cs typeface="Times New Roman" panose="02020603050405020304" pitchFamily="18" charset="0"/>
                        </a:rPr>
                        <a:t>2</a:t>
                      </a:r>
                      <a:endParaRPr kumimoji="1" lang="en-US" altLang="en-US" sz="2400" b="1" i="0" u="none" strike="noStrike" cap="none" normalizeH="0" baseline="0">
                        <a:ln>
                          <a:noFill/>
                        </a:ln>
                        <a:solidFill>
                          <a:srgbClr val="003399"/>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003399"/>
                          </a:solidFill>
                          <a:effectLst/>
                          <a:latin typeface="Times New Roman" panose="02020603050405020304" pitchFamily="18" charset="0"/>
                          <a:cs typeface="Times New Roman" panose="02020603050405020304" pitchFamily="18" charset="0"/>
                        </a:rPr>
                        <a:t>6</a:t>
                      </a:r>
                      <a:endParaRPr kumimoji="1" lang="en-US" altLang="en-US" sz="2400" b="1" i="0" u="none" strike="noStrike" cap="none" normalizeH="0" baseline="0">
                        <a:ln>
                          <a:noFill/>
                        </a:ln>
                        <a:solidFill>
                          <a:srgbClr val="003399"/>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003399"/>
                          </a:solidFill>
                          <a:effectLst/>
                          <a:latin typeface="Times New Roman" panose="02020603050405020304" pitchFamily="18" charset="0"/>
                          <a:cs typeface="Times New Roman" panose="02020603050405020304" pitchFamily="18" charset="0"/>
                        </a:rPr>
                        <a:t>12</a:t>
                      </a:r>
                      <a:endParaRPr kumimoji="1" lang="en-US" altLang="en-US" sz="2400" b="1" i="0" u="none" strike="noStrike" cap="none" normalizeH="0" baseline="0">
                        <a:ln>
                          <a:noFill/>
                        </a:ln>
                        <a:solidFill>
                          <a:srgbClr val="003399"/>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003399"/>
                          </a:solidFill>
                          <a:effectLst/>
                          <a:latin typeface="Times New Roman" panose="02020603050405020304" pitchFamily="18" charset="0"/>
                          <a:cs typeface="Times New Roman" panose="02020603050405020304" pitchFamily="18" charset="0"/>
                        </a:rPr>
                        <a:t>4</a:t>
                      </a:r>
                      <a:endParaRPr kumimoji="1" lang="en-US" altLang="en-US" sz="2400" b="1" i="0" u="none" strike="noStrike" cap="none" normalizeH="0" baseline="0">
                        <a:ln>
                          <a:noFill/>
                        </a:ln>
                        <a:solidFill>
                          <a:srgbClr val="003399"/>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003399"/>
                          </a:solidFill>
                          <a:effectLst/>
                          <a:latin typeface="Times New Roman" panose="02020603050405020304" pitchFamily="18" charset="0"/>
                          <a:cs typeface="Times New Roman" panose="02020603050405020304" pitchFamily="18" charset="0"/>
                        </a:rPr>
                        <a:t>2</a:t>
                      </a:r>
                      <a:endParaRPr kumimoji="1" lang="en-US" altLang="en-US" sz="2400" b="1" i="0" u="none" strike="noStrike" cap="none" normalizeH="0" baseline="0">
                        <a:ln>
                          <a:noFill/>
                        </a:ln>
                        <a:solidFill>
                          <a:srgbClr val="003399"/>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003399"/>
                          </a:solidFill>
                          <a:effectLst/>
                          <a:latin typeface="Times New Roman" panose="02020603050405020304" pitchFamily="18" charset="0"/>
                          <a:cs typeface="Times New Roman" panose="02020603050405020304" pitchFamily="18" charset="0"/>
                        </a:rPr>
                        <a:t>42</a:t>
                      </a:r>
                      <a:endParaRPr kumimoji="1" lang="en-US" altLang="en-US" sz="2400" b="1" i="0" u="none" strike="noStrike" cap="none" normalizeH="0" baseline="0">
                        <a:ln>
                          <a:noFill/>
                        </a:ln>
                        <a:solidFill>
                          <a:srgbClr val="003399"/>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3750450"/>
                  </a:ext>
                </a:extLst>
              </a:tr>
              <a:tr h="296863">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Gray</a:t>
                      </a:r>
                      <a:endParaRPr kumimoji="1" lang="en-US" altLang="en-US"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11</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5327693"/>
                  </a:ext>
                </a:extLst>
              </a:tr>
              <a:tr h="293688">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Red</a:t>
                      </a:r>
                      <a:endParaRPr kumimoji="1" lang="en-US" altLang="en-US" sz="2400" b="1" i="0" u="none" strike="noStrike" cap="none" normalizeH="0" baseline="0">
                        <a:ln>
                          <a:noFill/>
                        </a:ln>
                        <a:solidFill>
                          <a:srgbClr val="FF0000"/>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2</a:t>
                      </a:r>
                      <a:endParaRPr kumimoji="1" lang="en-US" altLang="en-US" sz="2400" b="1" i="0" u="none" strike="noStrike" cap="none" normalizeH="0" baseline="0">
                        <a:ln>
                          <a:noFill/>
                        </a:ln>
                        <a:solidFill>
                          <a:srgbClr val="FF0000"/>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4</a:t>
                      </a:r>
                      <a:endParaRPr kumimoji="1" lang="en-US" altLang="en-US" sz="2400" b="1" i="0" u="none" strike="noStrike" cap="none" normalizeH="0" baseline="0">
                        <a:ln>
                          <a:noFill/>
                        </a:ln>
                        <a:solidFill>
                          <a:srgbClr val="FF0000"/>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0</a:t>
                      </a:r>
                      <a:endParaRPr kumimoji="1" lang="en-US" altLang="en-US" sz="2400" b="1" i="0" u="none" strike="noStrike" cap="none" normalizeH="0" baseline="0">
                        <a:ln>
                          <a:noFill/>
                        </a:ln>
                        <a:solidFill>
                          <a:srgbClr val="FF0000"/>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5</a:t>
                      </a:r>
                      <a:endParaRPr kumimoji="1" lang="en-US" altLang="en-US" sz="2400" b="1" i="0" u="none" strike="noStrike" cap="none" normalizeH="0" baseline="0">
                        <a:ln>
                          <a:noFill/>
                        </a:ln>
                        <a:solidFill>
                          <a:srgbClr val="FF0000"/>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16</a:t>
                      </a:r>
                      <a:endParaRPr kumimoji="1" lang="en-US" altLang="en-US" sz="2400" b="1" i="0" u="none" strike="noStrike" cap="none" normalizeH="0" baseline="0">
                        <a:ln>
                          <a:noFill/>
                        </a:ln>
                        <a:solidFill>
                          <a:srgbClr val="FF0000"/>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3</a:t>
                      </a:r>
                      <a:endParaRPr kumimoji="1" lang="en-US" altLang="en-US" sz="2400" b="1" i="0" u="none" strike="noStrike" cap="none" normalizeH="0" baseline="0">
                        <a:ln>
                          <a:noFill/>
                        </a:ln>
                        <a:solidFill>
                          <a:srgbClr val="FF0000"/>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0</a:t>
                      </a:r>
                      <a:endParaRPr kumimoji="1" lang="en-US" altLang="en-US" sz="2400" b="1" i="0" u="none" strike="noStrike" cap="none" normalizeH="0" baseline="0">
                        <a:ln>
                          <a:noFill/>
                        </a:ln>
                        <a:solidFill>
                          <a:srgbClr val="FF0000"/>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30</a:t>
                      </a:r>
                      <a:endParaRPr kumimoji="1" lang="en-US" altLang="en-US" sz="2400" b="1" i="0" u="none" strike="noStrike" cap="none" normalizeH="0" baseline="0">
                        <a:ln>
                          <a:noFill/>
                        </a:ln>
                        <a:solidFill>
                          <a:srgbClr val="FF0000"/>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64897008"/>
                  </a:ext>
                </a:extLst>
              </a:tr>
              <a:tr h="342900">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Total</a:t>
                      </a:r>
                      <a:endParaRPr kumimoji="1" lang="en-US" altLang="en-US"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14</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13</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31</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11</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50000"/>
                        <a:buFont typeface="Monotype Sorts" pitchFamily="2" charset="2"/>
                        <a:defRPr kumimoji="1" sz="24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defRPr kumimoji="1" sz="22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defRPr kumimoji="1" sz="2000">
                          <a:solidFill>
                            <a:schemeClr val="tx1"/>
                          </a:solidFill>
                          <a:latin typeface="Arial" panose="020B0604020202020204" pitchFamily="34" charset="0"/>
                        </a:defRPr>
                      </a:lvl3pPr>
                      <a:lvl4pPr marL="1600200" indent="-228600">
                        <a:spcBef>
                          <a:spcPct val="20000"/>
                        </a:spcBef>
                        <a:buClr>
                          <a:schemeClr val="tx2"/>
                        </a:buClr>
                        <a:buSzPct val="100000"/>
                        <a:defRPr kumimoji="1">
                          <a:solidFill>
                            <a:schemeClr val="tx1"/>
                          </a:solidFill>
                          <a:latin typeface="Arial" panose="020B0604020202020204" pitchFamily="34" charset="0"/>
                        </a:defRPr>
                      </a:lvl4pPr>
                      <a:lvl5pPr marL="2057400" indent="-228600">
                        <a:spcBef>
                          <a:spcPct val="20000"/>
                        </a:spcBef>
                        <a:buClr>
                          <a:schemeClr val="hlink"/>
                        </a:buClr>
                        <a:buSzPct val="100000"/>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defRPr kumimoji="1">
                          <a:solidFill>
                            <a:schemeClr val="tx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83</a:t>
                      </a:r>
                      <a:endParaRPr kumimoji="1" lang="en-US" alt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26040546"/>
                  </a:ext>
                </a:extLst>
              </a:tr>
            </a:tbl>
          </a:graphicData>
        </a:graphic>
      </p:graphicFrame>
      <p:sp>
        <p:nvSpPr>
          <p:cNvPr id="452770" name="Text Box 162">
            <a:extLst>
              <a:ext uri="{FF2B5EF4-FFF2-40B4-BE49-F238E27FC236}">
                <a16:creationId xmlns:a16="http://schemas.microsoft.com/office/drawing/2014/main" id="{8B16B14C-837A-23C6-63D6-C0A6EB084219}"/>
              </a:ext>
            </a:extLst>
          </p:cNvPr>
          <p:cNvSpPr txBox="1">
            <a:spLocks noChangeArrowheads="1"/>
          </p:cNvSpPr>
          <p:nvPr/>
        </p:nvSpPr>
        <p:spPr bwMode="auto">
          <a:xfrm>
            <a:off x="457200" y="60198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latin typeface="Arial" panose="020B0604020202020204" pitchFamily="34" charset="0"/>
              </a:rPr>
              <a:t>Two-sided p-value from Fisher’s exact test excluding the not applicable cases: 0.2247</a:t>
            </a:r>
          </a:p>
          <a:p>
            <a:r>
              <a:rPr lang="en-US" altLang="en-US" sz="1200">
                <a:latin typeface="Arial" panose="020B0604020202020204" pitchFamily="34" charset="0"/>
              </a:rPr>
              <a:t>Two-sided p-value Fisher’s exact test excluding the not applicable and gray cases: 0.2910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938" name="Picture 2">
            <a:extLst>
              <a:ext uri="{FF2B5EF4-FFF2-40B4-BE49-F238E27FC236}">
                <a16:creationId xmlns:a16="http://schemas.microsoft.com/office/drawing/2014/main" id="{7148F8DB-B9C8-BCC2-B6C7-1FD6B7F95F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1534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a:extLst>
              <a:ext uri="{FF2B5EF4-FFF2-40B4-BE49-F238E27FC236}">
                <a16:creationId xmlns:a16="http://schemas.microsoft.com/office/drawing/2014/main" id="{FB4C6AB0-3EED-029F-8BBC-DB13BCCF896C}"/>
              </a:ext>
            </a:extLst>
          </p:cNvPr>
          <p:cNvSpPr>
            <a:spLocks noGrp="1" noChangeArrowheads="1"/>
          </p:cNvSpPr>
          <p:nvPr>
            <p:ph type="title"/>
          </p:nvPr>
        </p:nvSpPr>
        <p:spPr>
          <a:xfrm>
            <a:off x="838200" y="609600"/>
            <a:ext cx="8077200" cy="1143000"/>
          </a:xfrm>
        </p:spPr>
        <p:txBody>
          <a:bodyPr/>
          <a:lstStyle/>
          <a:p>
            <a:r>
              <a:rPr lang="en-US" altLang="en-US"/>
              <a:t>Casualty Estimation Efforts</a:t>
            </a:r>
          </a:p>
        </p:txBody>
      </p:sp>
      <p:sp>
        <p:nvSpPr>
          <p:cNvPr id="404483" name="Rectangle 3">
            <a:extLst>
              <a:ext uri="{FF2B5EF4-FFF2-40B4-BE49-F238E27FC236}">
                <a16:creationId xmlns:a16="http://schemas.microsoft.com/office/drawing/2014/main" id="{6E8C3F3D-94A9-B47F-FFA2-74226D35D062}"/>
              </a:ext>
            </a:extLst>
          </p:cNvPr>
          <p:cNvSpPr>
            <a:spLocks noGrp="1" noChangeArrowheads="1"/>
          </p:cNvSpPr>
          <p:nvPr>
            <p:ph type="body" idx="1"/>
          </p:nvPr>
        </p:nvSpPr>
        <p:spPr>
          <a:xfrm>
            <a:off x="838200" y="1981200"/>
            <a:ext cx="8077200" cy="4114800"/>
          </a:xfrm>
        </p:spPr>
        <p:txBody>
          <a:bodyPr/>
          <a:lstStyle/>
          <a:p>
            <a:pPr>
              <a:lnSpc>
                <a:spcPct val="90000"/>
              </a:lnSpc>
            </a:pPr>
            <a:r>
              <a:rPr lang="en-US" altLang="en-US"/>
              <a:t>1991 Gulf War (Congressional Testimony)</a:t>
            </a:r>
          </a:p>
          <a:p>
            <a:pPr lvl="1">
              <a:lnSpc>
                <a:spcPct val="90000"/>
              </a:lnSpc>
            </a:pPr>
            <a:r>
              <a:rPr lang="en-US" altLang="en-US"/>
              <a:t>Based on our combat model (TNDM)</a:t>
            </a:r>
          </a:p>
          <a:p>
            <a:pPr>
              <a:lnSpc>
                <a:spcPct val="90000"/>
              </a:lnSpc>
            </a:pPr>
            <a:endParaRPr lang="en-US" altLang="en-US"/>
          </a:p>
          <a:p>
            <a:pPr>
              <a:lnSpc>
                <a:spcPct val="90000"/>
              </a:lnSpc>
            </a:pPr>
            <a:r>
              <a:rPr lang="en-US" altLang="en-US"/>
              <a:t>1995 Bosnia Casualty Estimate (for JCS)</a:t>
            </a:r>
          </a:p>
          <a:p>
            <a:pPr lvl="1">
              <a:lnSpc>
                <a:spcPct val="90000"/>
              </a:lnSpc>
            </a:pPr>
            <a:r>
              <a:rPr lang="en-US" altLang="en-US"/>
              <a:t>Based on 90 cases</a:t>
            </a:r>
          </a:p>
          <a:p>
            <a:pPr>
              <a:lnSpc>
                <a:spcPct val="90000"/>
              </a:lnSpc>
            </a:pPr>
            <a:endParaRPr lang="en-US" altLang="en-US"/>
          </a:p>
          <a:p>
            <a:pPr>
              <a:lnSpc>
                <a:spcPct val="90000"/>
              </a:lnSpc>
            </a:pPr>
            <a:r>
              <a:rPr lang="en-US" altLang="en-US"/>
              <a:t>2004 Iraq Casualty Estimate</a:t>
            </a:r>
          </a:p>
          <a:p>
            <a:pPr lvl="1">
              <a:lnSpc>
                <a:spcPct val="90000"/>
              </a:lnSpc>
            </a:pPr>
            <a:r>
              <a:rPr lang="en-US" altLang="en-US"/>
              <a:t>Briefed at NIC late 2005 &amp; early 2006</a:t>
            </a:r>
          </a:p>
          <a:p>
            <a:pPr lvl="1">
              <a:lnSpc>
                <a:spcPct val="90000"/>
              </a:lnSpc>
            </a:pPr>
            <a:r>
              <a:rPr lang="en-US" altLang="en-US"/>
              <a:t>Based on 28 cases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E6EA0C70-20E7-8C9F-CBB9-BD51133AD4B3}"/>
              </a:ext>
            </a:extLst>
          </p:cNvPr>
          <p:cNvSpPr>
            <a:spLocks noGrp="1" noChangeArrowheads="1"/>
          </p:cNvSpPr>
          <p:nvPr>
            <p:ph type="title"/>
          </p:nvPr>
        </p:nvSpPr>
        <p:spPr>
          <a:xfrm>
            <a:off x="1066800" y="228600"/>
            <a:ext cx="7848600" cy="1143000"/>
          </a:xfrm>
        </p:spPr>
        <p:txBody>
          <a:bodyPr/>
          <a:lstStyle/>
          <a:p>
            <a:r>
              <a:rPr lang="en-US" altLang="en-US" b="0"/>
              <a:t>The Logistic Regression</a:t>
            </a:r>
          </a:p>
        </p:txBody>
      </p:sp>
      <p:sp>
        <p:nvSpPr>
          <p:cNvPr id="424963" name="Rectangle 3">
            <a:extLst>
              <a:ext uri="{FF2B5EF4-FFF2-40B4-BE49-F238E27FC236}">
                <a16:creationId xmlns:a16="http://schemas.microsoft.com/office/drawing/2014/main" id="{051641F9-7B5E-2518-2901-11F6263D739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24964" name="Object 4">
            <a:extLst>
              <a:ext uri="{FF2B5EF4-FFF2-40B4-BE49-F238E27FC236}">
                <a16:creationId xmlns:a16="http://schemas.microsoft.com/office/drawing/2014/main" id="{6650C6A9-835F-DF25-D90A-AA46A364E54F}"/>
              </a:ext>
            </a:extLst>
          </p:cNvPr>
          <p:cNvGraphicFramePr>
            <a:graphicFrameLocks noChangeAspect="1"/>
          </p:cNvGraphicFramePr>
          <p:nvPr/>
        </p:nvGraphicFramePr>
        <p:xfrm>
          <a:off x="457200" y="2133600"/>
          <a:ext cx="8077200" cy="1704975"/>
        </p:xfrm>
        <a:graphic>
          <a:graphicData uri="http://schemas.openxmlformats.org/presentationml/2006/ole">
            <mc:AlternateContent xmlns:mc="http://schemas.openxmlformats.org/markup-compatibility/2006">
              <mc:Choice xmlns:v="urn:schemas-microsoft-com:vml" Requires="v">
                <p:oleObj name="Equation" r:id="rId2" imgW="4521200" imgH="939800" progId="Equation.3">
                  <p:embed/>
                </p:oleObj>
              </mc:Choice>
              <mc:Fallback>
                <p:oleObj name="Equation" r:id="rId2" imgW="4521200" imgH="9398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8077200" cy="170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a:extLst>
              <a:ext uri="{FF2B5EF4-FFF2-40B4-BE49-F238E27FC236}">
                <a16:creationId xmlns:a16="http://schemas.microsoft.com/office/drawing/2014/main" id="{B3211D87-3D4B-B3C6-520A-CDB20C5EFB06}"/>
              </a:ext>
            </a:extLst>
          </p:cNvPr>
          <p:cNvSpPr>
            <a:spLocks noGrp="1" noChangeArrowheads="1"/>
          </p:cNvSpPr>
          <p:nvPr>
            <p:ph type="title"/>
          </p:nvPr>
        </p:nvSpPr>
        <p:spPr>
          <a:xfrm>
            <a:off x="762000" y="228600"/>
            <a:ext cx="8153400" cy="1143000"/>
          </a:xfrm>
        </p:spPr>
        <p:txBody>
          <a:bodyPr/>
          <a:lstStyle/>
          <a:p>
            <a:r>
              <a:rPr lang="en-US" altLang="en-US" sz="4000"/>
              <a:t>Appendix IX: Analysis of Force Ratios and Political Concept</a:t>
            </a:r>
            <a:r>
              <a:rPr lang="en-US" altLang="en-US"/>
              <a:t> </a:t>
            </a:r>
          </a:p>
        </p:txBody>
      </p:sp>
      <p:sp>
        <p:nvSpPr>
          <p:cNvPr id="456707" name="Rectangle 3">
            <a:extLst>
              <a:ext uri="{FF2B5EF4-FFF2-40B4-BE49-F238E27FC236}">
                <a16:creationId xmlns:a16="http://schemas.microsoft.com/office/drawing/2014/main" id="{A3C552ED-3712-7232-758C-E8F12479A6E6}"/>
              </a:ext>
            </a:extLst>
          </p:cNvPr>
          <p:cNvSpPr>
            <a:spLocks noGrp="1" noChangeArrowheads="1"/>
          </p:cNvSpPr>
          <p:nvPr>
            <p:ph type="body" idx="1"/>
          </p:nvPr>
        </p:nvSpPr>
        <p:spPr>
          <a:xfrm>
            <a:off x="609600" y="1447800"/>
            <a:ext cx="8534400" cy="4648200"/>
          </a:xfrm>
        </p:spPr>
        <p:txBody>
          <a:bodyPr/>
          <a:lstStyle/>
          <a:p>
            <a:pPr>
              <a:lnSpc>
                <a:spcPct val="80000"/>
              </a:lnSpc>
              <a:buFont typeface="Monotype Sorts" pitchFamily="2" charset="2"/>
              <a:buNone/>
            </a:pPr>
            <a:r>
              <a:rPr lang="en-US" altLang="en-US" sz="1200" b="1"/>
              <a:t>Limited (Regional or Factional)</a:t>
            </a:r>
          </a:p>
          <a:p>
            <a:pPr>
              <a:lnSpc>
                <a:spcPct val="80000"/>
              </a:lnSpc>
              <a:buFont typeface="Monotype Sorts" pitchFamily="2" charset="2"/>
              <a:buNone/>
            </a:pPr>
            <a:r>
              <a:rPr lang="en-US" altLang="en-US" sz="800" b="1"/>
              <a:t>					Peak</a:t>
            </a:r>
          </a:p>
          <a:p>
            <a:pPr>
              <a:lnSpc>
                <a:spcPct val="80000"/>
              </a:lnSpc>
              <a:buFont typeface="Monotype Sorts" pitchFamily="2" charset="2"/>
              <a:buNone/>
            </a:pPr>
            <a:r>
              <a:rPr lang="en-US" altLang="en-US" sz="800" b="1"/>
              <a:t>				Force	Insurgent</a:t>
            </a:r>
          </a:p>
          <a:p>
            <a:pPr>
              <a:lnSpc>
                <a:spcPct val="80000"/>
              </a:lnSpc>
              <a:buFont typeface="Monotype Sorts" pitchFamily="2" charset="2"/>
              <a:buNone/>
            </a:pPr>
            <a:r>
              <a:rPr lang="en-US" altLang="en-US" sz="800" b="1"/>
              <a:t>Name	 			Ratio	Strength	Years	Winner	Classification</a:t>
            </a:r>
          </a:p>
          <a:p>
            <a:pPr>
              <a:lnSpc>
                <a:spcPct val="80000"/>
              </a:lnSpc>
              <a:buFont typeface="Monotype Sorts" pitchFamily="2" charset="2"/>
              <a:buNone/>
            </a:pPr>
            <a:r>
              <a:rPr lang="en-US" altLang="en-US" sz="800"/>
              <a:t>63.  Peacekeeping in Liberia (1990-1997) 	    0.38	  31,000	  7.11	</a:t>
            </a:r>
            <a:r>
              <a:rPr lang="en-US" altLang="en-US" sz="800">
                <a:solidFill>
                  <a:srgbClr val="FF0000"/>
                </a:solidFill>
              </a:rPr>
              <a:t>Insurgents</a:t>
            </a:r>
            <a:r>
              <a:rPr lang="en-US" altLang="en-US" sz="800"/>
              <a:t>	INS/I</a:t>
            </a:r>
          </a:p>
          <a:p>
            <a:pPr>
              <a:lnSpc>
                <a:spcPct val="80000"/>
              </a:lnSpc>
              <a:buFont typeface="Monotype Sorts" pitchFamily="2" charset="2"/>
              <a:buNone/>
            </a:pPr>
            <a:r>
              <a:rPr lang="en-US" altLang="en-US" sz="800"/>
              <a:t>70. First Chechen War		    0.61	  62,000	  1.73	</a:t>
            </a:r>
            <a:r>
              <a:rPr lang="en-US" altLang="en-US" sz="800">
                <a:solidFill>
                  <a:srgbClr val="FF0000"/>
                </a:solidFill>
              </a:rPr>
              <a:t>Insurgents</a:t>
            </a:r>
            <a:r>
              <a:rPr lang="en-US" altLang="en-US" sz="800"/>
              <a:t>	CONV/INS becomes INS/NI</a:t>
            </a:r>
          </a:p>
          <a:p>
            <a:pPr>
              <a:lnSpc>
                <a:spcPct val="80000"/>
              </a:lnSpc>
              <a:buFont typeface="Monotype Sorts" pitchFamily="2" charset="2"/>
              <a:buNone/>
            </a:pPr>
            <a:r>
              <a:rPr lang="en-US" altLang="en-US" sz="800"/>
              <a:t>48.  Operation Tacaud (1978-1980)		    0.75	  19,400	  2.21	</a:t>
            </a:r>
            <a:r>
              <a:rPr lang="en-US" altLang="en-US" sz="800">
                <a:solidFill>
                  <a:srgbClr val="FF0000"/>
                </a:solidFill>
              </a:rPr>
              <a:t>Insurgents</a:t>
            </a:r>
            <a:r>
              <a:rPr lang="en-US" altLang="en-US" sz="800"/>
              <a:t>	INS/I</a:t>
            </a:r>
          </a:p>
          <a:p>
            <a:pPr>
              <a:lnSpc>
                <a:spcPct val="80000"/>
              </a:lnSpc>
              <a:buFont typeface="Monotype Sorts" pitchFamily="2" charset="2"/>
              <a:buNone/>
            </a:pPr>
            <a:r>
              <a:rPr lang="en-US" altLang="en-US" sz="800"/>
              <a:t>49.  Tanzania in Uganda (1978-1980)		    1.07	  26,200	  2.01	</a:t>
            </a:r>
            <a:r>
              <a:rPr lang="en-US" altLang="en-US" sz="800">
                <a:solidFill>
                  <a:srgbClr val="003399"/>
                </a:solidFill>
              </a:rPr>
              <a:t>Intervening Force</a:t>
            </a:r>
            <a:r>
              <a:rPr lang="en-US" altLang="en-US" sz="800"/>
              <a:t>	CONV/INS becomes INS/I</a:t>
            </a:r>
          </a:p>
          <a:p>
            <a:pPr>
              <a:lnSpc>
                <a:spcPct val="80000"/>
              </a:lnSpc>
              <a:buFont typeface="Monotype Sorts" pitchFamily="2" charset="2"/>
              <a:buNone/>
            </a:pPr>
            <a:r>
              <a:rPr lang="en-US" altLang="en-US" sz="800"/>
              <a:t>23.  Katanga Wars (1961-1963)		    1.09	  12,400	  1.36	</a:t>
            </a:r>
            <a:r>
              <a:rPr lang="en-US" altLang="en-US" sz="800">
                <a:solidFill>
                  <a:srgbClr val="003399"/>
                </a:solidFill>
              </a:rPr>
              <a:t>Intervening Force</a:t>
            </a:r>
            <a:r>
              <a:rPr lang="en-US" altLang="en-US" sz="800"/>
              <a:t>	CONV</a:t>
            </a:r>
          </a:p>
          <a:p>
            <a:pPr>
              <a:lnSpc>
                <a:spcPct val="80000"/>
              </a:lnSpc>
              <a:buFont typeface="Monotype Sorts" pitchFamily="2" charset="2"/>
              <a:buNone/>
            </a:pPr>
            <a:r>
              <a:rPr lang="en-US" altLang="en-US" sz="800"/>
              <a:t>67.  UN Mission to Somalia (1992-1995)		    1.09	  32,000	  2.47	</a:t>
            </a:r>
            <a:r>
              <a:rPr lang="en-US" altLang="en-US" sz="800">
                <a:solidFill>
                  <a:srgbClr val="FF0000"/>
                </a:solidFill>
              </a:rPr>
              <a:t>Insurgents</a:t>
            </a:r>
            <a:r>
              <a:rPr lang="en-US" altLang="en-US" sz="800"/>
              <a:t>	VIOLENCE</a:t>
            </a:r>
          </a:p>
          <a:p>
            <a:pPr>
              <a:lnSpc>
                <a:spcPct val="80000"/>
              </a:lnSpc>
              <a:buFont typeface="Monotype Sorts" pitchFamily="2" charset="2"/>
              <a:buNone/>
            </a:pPr>
            <a:r>
              <a:rPr lang="en-US" altLang="en-US" sz="800"/>
              <a:t>  2.  Ukraine (1944-1957)		    1.12	  40,000	10.24	</a:t>
            </a:r>
            <a:r>
              <a:rPr lang="en-US" altLang="en-US" sz="800">
                <a:solidFill>
                  <a:srgbClr val="003399"/>
                </a:solidFill>
              </a:rPr>
              <a:t>Government</a:t>
            </a:r>
            <a:r>
              <a:rPr lang="en-US" altLang="en-US" sz="800"/>
              <a:t>	INS/NI</a:t>
            </a:r>
          </a:p>
          <a:p>
            <a:pPr>
              <a:lnSpc>
                <a:spcPct val="80000"/>
              </a:lnSpc>
              <a:buFont typeface="Monotype Sorts" pitchFamily="2" charset="2"/>
              <a:buNone/>
            </a:pPr>
            <a:r>
              <a:rPr lang="en-US" altLang="en-US" sz="800"/>
              <a:t>26.  Borneo (1963-1966)		    1.25	  22,000	  3.34	</a:t>
            </a:r>
            <a:r>
              <a:rPr lang="en-US" altLang="en-US" sz="800">
                <a:solidFill>
                  <a:srgbClr val="003399"/>
                </a:solidFill>
              </a:rPr>
              <a:t>Intervening Force</a:t>
            </a:r>
            <a:r>
              <a:rPr lang="en-US" altLang="en-US" sz="800"/>
              <a:t>	GUERINV</a:t>
            </a:r>
          </a:p>
          <a:p>
            <a:pPr>
              <a:lnSpc>
                <a:spcPct val="80000"/>
              </a:lnSpc>
              <a:buFont typeface="Monotype Sorts" pitchFamily="2" charset="2"/>
              <a:buNone/>
            </a:pPr>
            <a:r>
              <a:rPr lang="en-US" altLang="en-US" sz="800"/>
              <a:t>75.  UN PK in Congo (2000-present)		    1.28	  89,250	  7.85	</a:t>
            </a:r>
            <a:r>
              <a:rPr lang="en-US" altLang="en-US" sz="800">
                <a:solidFill>
                  <a:srgbClr val="003399"/>
                </a:solidFill>
              </a:rPr>
              <a:t>Intervening Force</a:t>
            </a:r>
            <a:r>
              <a:rPr lang="en-US" altLang="en-US" sz="800"/>
              <a:t>	PEACE</a:t>
            </a:r>
          </a:p>
          <a:p>
            <a:pPr>
              <a:lnSpc>
                <a:spcPct val="80000"/>
              </a:lnSpc>
              <a:buFont typeface="Monotype Sorts" pitchFamily="2" charset="2"/>
              <a:buNone/>
            </a:pPr>
            <a:r>
              <a:rPr lang="en-US" altLang="en-US" sz="800"/>
              <a:t>78.  PK Ivory Coast (2002-present)		    1.28	  52,564	  5.28	</a:t>
            </a:r>
            <a:r>
              <a:rPr lang="en-US" altLang="en-US" sz="800">
                <a:solidFill>
                  <a:srgbClr val="003399"/>
                </a:solidFill>
              </a:rPr>
              <a:t>Intervening Force</a:t>
            </a:r>
            <a:r>
              <a:rPr lang="en-US" altLang="en-US" sz="800"/>
              <a:t>	PEACE</a:t>
            </a:r>
          </a:p>
          <a:p>
            <a:pPr>
              <a:lnSpc>
                <a:spcPct val="80000"/>
              </a:lnSpc>
              <a:buFont typeface="Monotype Sorts" pitchFamily="2" charset="2"/>
              <a:buNone/>
            </a:pPr>
            <a:r>
              <a:rPr lang="en-US" altLang="en-US" sz="800"/>
              <a:t>80.  Second PK in Liberia (2003-present)	    1.52	  42,604	  4.41	</a:t>
            </a:r>
            <a:r>
              <a:rPr lang="en-US" altLang="en-US" sz="800">
                <a:solidFill>
                  <a:srgbClr val="003399"/>
                </a:solidFill>
              </a:rPr>
              <a:t>Intervening Force</a:t>
            </a:r>
            <a:r>
              <a:rPr lang="en-US" altLang="en-US" sz="800"/>
              <a:t>	PEACE</a:t>
            </a:r>
          </a:p>
          <a:p>
            <a:pPr>
              <a:lnSpc>
                <a:spcPct val="80000"/>
              </a:lnSpc>
              <a:buFont typeface="Monotype Sorts" pitchFamily="2" charset="2"/>
              <a:buNone/>
            </a:pPr>
            <a:r>
              <a:rPr lang="en-US" altLang="en-US" sz="800"/>
              <a:t>24.  Yemen (1962-1970)		    1.55	  40,000	  7.55	</a:t>
            </a:r>
            <a:r>
              <a:rPr lang="en-US" altLang="en-US" sz="800">
                <a:solidFill>
                  <a:srgbClr val="003399"/>
                </a:solidFill>
              </a:rPr>
              <a:t>Intervening Force</a:t>
            </a:r>
            <a:r>
              <a:rPr lang="en-US" altLang="en-US" sz="800"/>
              <a:t>	INS/I</a:t>
            </a:r>
          </a:p>
          <a:p>
            <a:pPr>
              <a:lnSpc>
                <a:spcPct val="80000"/>
              </a:lnSpc>
              <a:buFont typeface="Monotype Sorts" pitchFamily="2" charset="2"/>
              <a:buNone/>
            </a:pPr>
            <a:r>
              <a:rPr lang="en-US" altLang="en-US" sz="800"/>
              <a:t>66.  UN PK in Yugoslavia (1992-present)	    1.57	219,000	15.87	</a:t>
            </a:r>
            <a:r>
              <a:rPr lang="en-US" altLang="en-US" sz="800">
                <a:solidFill>
                  <a:srgbClr val="003399"/>
                </a:solidFill>
              </a:rPr>
              <a:t>Intervening Force</a:t>
            </a:r>
            <a:r>
              <a:rPr lang="en-US" altLang="en-US" sz="800"/>
              <a:t>	PEACE</a:t>
            </a:r>
          </a:p>
          <a:p>
            <a:pPr>
              <a:lnSpc>
                <a:spcPct val="80000"/>
              </a:lnSpc>
              <a:buFont typeface="Monotype Sorts" pitchFamily="2" charset="2"/>
              <a:buNone/>
            </a:pPr>
            <a:r>
              <a:rPr lang="en-US" altLang="en-US" sz="800"/>
              <a:t>33.  Chad Civil War (1965-1969)		    1.60	    5,000	  3.42	</a:t>
            </a:r>
            <a:r>
              <a:rPr lang="en-US" altLang="en-US" sz="800">
                <a:solidFill>
                  <a:srgbClr val="FF0000"/>
                </a:solidFill>
              </a:rPr>
              <a:t>Insurgents</a:t>
            </a:r>
            <a:r>
              <a:rPr lang="en-US" altLang="en-US" sz="800"/>
              <a:t>	INS/NI</a:t>
            </a:r>
          </a:p>
          <a:p>
            <a:pPr>
              <a:lnSpc>
                <a:spcPct val="80000"/>
              </a:lnSpc>
              <a:buFont typeface="Monotype Sorts" pitchFamily="2" charset="2"/>
              <a:buNone/>
            </a:pPr>
            <a:r>
              <a:rPr lang="en-US" altLang="en-US" sz="800"/>
              <a:t>64.  PK in Lebanon (1990-present)		    2.09	  37,700	17.22	Ongoing	PEACE</a:t>
            </a:r>
          </a:p>
          <a:p>
            <a:pPr>
              <a:lnSpc>
                <a:spcPct val="80000"/>
              </a:lnSpc>
              <a:buFont typeface="Monotype Sorts" pitchFamily="2" charset="2"/>
              <a:buNone/>
            </a:pPr>
            <a:r>
              <a:rPr lang="en-US" altLang="en-US" sz="800"/>
              <a:t>40.  French in Chad (1969-1971)		    2.30	    5,000	  2.21	</a:t>
            </a:r>
            <a:r>
              <a:rPr lang="en-US" altLang="en-US" sz="800">
                <a:solidFill>
                  <a:srgbClr val="003399"/>
                </a:solidFill>
              </a:rPr>
              <a:t>Intervening Force</a:t>
            </a:r>
            <a:r>
              <a:rPr lang="en-US" altLang="en-US" sz="800"/>
              <a:t>	INS/I</a:t>
            </a:r>
          </a:p>
          <a:p>
            <a:pPr>
              <a:lnSpc>
                <a:spcPct val="80000"/>
              </a:lnSpc>
              <a:buFont typeface="Monotype Sorts" pitchFamily="2" charset="2"/>
              <a:buNone/>
            </a:pPr>
            <a:r>
              <a:rPr lang="en-US" altLang="en-US" sz="800"/>
              <a:t>69.  UN PK in Rwanda (1993-1996)		    2.37	  20,000	  2.43	</a:t>
            </a:r>
            <a:r>
              <a:rPr lang="en-US" altLang="en-US" sz="800">
                <a:solidFill>
                  <a:srgbClr val="FF0000"/>
                </a:solidFill>
              </a:rPr>
              <a:t>Insurgents</a:t>
            </a:r>
            <a:r>
              <a:rPr lang="en-US" altLang="en-US" sz="800"/>
              <a:t>	PEACE</a:t>
            </a:r>
          </a:p>
          <a:p>
            <a:pPr>
              <a:lnSpc>
                <a:spcPct val="80000"/>
              </a:lnSpc>
              <a:buFont typeface="Monotype Sorts" pitchFamily="2" charset="2"/>
              <a:buNone/>
            </a:pPr>
            <a:r>
              <a:rPr lang="en-US" altLang="en-US" sz="800"/>
              <a:t>60.  UN PK in Angola (1988-1999)		    2.45	  65,600	10.19	</a:t>
            </a:r>
            <a:r>
              <a:rPr lang="en-US" altLang="en-US" sz="800">
                <a:solidFill>
                  <a:srgbClr val="003399"/>
                </a:solidFill>
              </a:rPr>
              <a:t>Intervening Force</a:t>
            </a:r>
            <a:r>
              <a:rPr lang="en-US" altLang="en-US" sz="800"/>
              <a:t>	INS/I</a:t>
            </a:r>
          </a:p>
          <a:p>
            <a:pPr>
              <a:lnSpc>
                <a:spcPct val="80000"/>
              </a:lnSpc>
              <a:buFont typeface="Monotype Sorts" pitchFamily="2" charset="2"/>
              <a:buNone/>
            </a:pPr>
            <a:r>
              <a:rPr lang="en-US" altLang="en-US" sz="800"/>
              <a:t>44.  Angola Civil War (1975-1991)		    2.56	  68,550	13.87	</a:t>
            </a:r>
            <a:r>
              <a:rPr lang="en-US" altLang="en-US" sz="800">
                <a:solidFill>
                  <a:srgbClr val="003399"/>
                </a:solidFill>
              </a:rPr>
              <a:t>Intervening Force</a:t>
            </a:r>
            <a:r>
              <a:rPr lang="en-US" altLang="en-US" sz="800"/>
              <a:t>	INS/I</a:t>
            </a:r>
          </a:p>
          <a:p>
            <a:pPr>
              <a:lnSpc>
                <a:spcPct val="80000"/>
              </a:lnSpc>
              <a:buFont typeface="Monotype Sorts" pitchFamily="2" charset="2"/>
              <a:buNone/>
            </a:pPr>
            <a:r>
              <a:rPr lang="en-US" altLang="en-US" sz="800"/>
              <a:t>73.  PK in Sierra Leone (1997-2005)		    2.71	  21,000	  8.61	</a:t>
            </a:r>
            <a:r>
              <a:rPr lang="en-US" altLang="en-US" sz="800">
                <a:solidFill>
                  <a:srgbClr val="003399"/>
                </a:solidFill>
              </a:rPr>
              <a:t>Intervening Force</a:t>
            </a:r>
            <a:r>
              <a:rPr lang="en-US" altLang="en-US" sz="800"/>
              <a:t>	CONV/INS becomes INS/I</a:t>
            </a:r>
          </a:p>
          <a:p>
            <a:pPr>
              <a:lnSpc>
                <a:spcPct val="80000"/>
              </a:lnSpc>
              <a:buFont typeface="Monotype Sorts" pitchFamily="2" charset="2"/>
              <a:buNone/>
            </a:pPr>
            <a:r>
              <a:rPr lang="en-US" altLang="en-US" sz="800"/>
              <a:t>16.  Oman (1957-1959)		    3.14	       630	  1.54	</a:t>
            </a:r>
            <a:r>
              <a:rPr lang="en-US" altLang="en-US" sz="800">
                <a:solidFill>
                  <a:srgbClr val="003399"/>
                </a:solidFill>
              </a:rPr>
              <a:t>Intervening Force</a:t>
            </a:r>
            <a:r>
              <a:rPr lang="en-US" altLang="en-US" sz="800"/>
              <a:t>	INS/I</a:t>
            </a:r>
          </a:p>
          <a:p>
            <a:pPr>
              <a:lnSpc>
                <a:spcPct val="80000"/>
              </a:lnSpc>
              <a:buFont typeface="Monotype Sorts" pitchFamily="2" charset="2"/>
              <a:buNone/>
            </a:pPr>
            <a:r>
              <a:rPr lang="en-US" altLang="en-US" sz="800"/>
              <a:t>19.  UN PK in Congo (1960-1964)		    3.18	  17,244	  3.96	</a:t>
            </a:r>
            <a:r>
              <a:rPr lang="en-US" altLang="en-US" sz="800">
                <a:solidFill>
                  <a:srgbClr val="003399"/>
                </a:solidFill>
              </a:rPr>
              <a:t>Intervening Force</a:t>
            </a:r>
            <a:r>
              <a:rPr lang="en-US" altLang="en-US" sz="800"/>
              <a:t>	PEACE</a:t>
            </a:r>
          </a:p>
          <a:p>
            <a:pPr>
              <a:lnSpc>
                <a:spcPct val="80000"/>
              </a:lnSpc>
              <a:buFont typeface="Monotype Sorts" pitchFamily="2" charset="2"/>
              <a:buNone/>
            </a:pPr>
            <a:r>
              <a:rPr lang="en-US" altLang="en-US" sz="800"/>
              <a:t>52.  Uganda Civil War (1979-1986)		    3.73	  11,000	  6.80	</a:t>
            </a:r>
            <a:r>
              <a:rPr lang="en-US" altLang="en-US" sz="800">
                <a:solidFill>
                  <a:srgbClr val="FF0000"/>
                </a:solidFill>
              </a:rPr>
              <a:t>Insurgents</a:t>
            </a:r>
            <a:r>
              <a:rPr lang="en-US" altLang="en-US" sz="800"/>
              <a:t>	INS/NI</a:t>
            </a:r>
          </a:p>
          <a:p>
            <a:pPr>
              <a:lnSpc>
                <a:spcPct val="80000"/>
              </a:lnSpc>
              <a:buFont typeface="Monotype Sorts" pitchFamily="2" charset="2"/>
              <a:buNone/>
            </a:pPr>
            <a:r>
              <a:rPr lang="en-US" altLang="en-US" sz="800"/>
              <a:t>47.  Mozambique Civil War (1976-1992)		    4.08	  20,000	16.60	</a:t>
            </a:r>
            <a:r>
              <a:rPr lang="en-US" altLang="en-US" sz="800">
                <a:solidFill>
                  <a:srgbClr val="003399"/>
                </a:solidFill>
              </a:rPr>
              <a:t>Government</a:t>
            </a:r>
            <a:r>
              <a:rPr lang="en-US" altLang="en-US" sz="800"/>
              <a:t>	INS/I</a:t>
            </a:r>
          </a:p>
          <a:p>
            <a:pPr>
              <a:lnSpc>
                <a:spcPct val="80000"/>
              </a:lnSpc>
              <a:buFont typeface="Monotype Sorts" pitchFamily="2" charset="2"/>
              <a:buNone/>
            </a:pPr>
            <a:r>
              <a:rPr lang="en-US" altLang="en-US" sz="800"/>
              <a:t>77.  US in Afghanistan (2001-present)		    4.68	  25,000	  6.13	Ongoing	INS/I</a:t>
            </a:r>
          </a:p>
          <a:p>
            <a:pPr>
              <a:lnSpc>
                <a:spcPct val="80000"/>
              </a:lnSpc>
              <a:buFont typeface="Monotype Sorts" pitchFamily="2" charset="2"/>
              <a:buNone/>
            </a:pPr>
            <a:r>
              <a:rPr lang="en-US" altLang="en-US" sz="800"/>
              <a:t>45.  Lebanon (1975-1990)		    5.67	  28,000	15.52	</a:t>
            </a:r>
            <a:r>
              <a:rPr lang="en-US" altLang="en-US" sz="800">
                <a:solidFill>
                  <a:srgbClr val="003399"/>
                </a:solidFill>
              </a:rPr>
              <a:t>Intervening Force</a:t>
            </a:r>
            <a:r>
              <a:rPr lang="en-US" altLang="en-US" sz="800"/>
              <a:t>	INS/I</a:t>
            </a:r>
          </a:p>
          <a:p>
            <a:pPr>
              <a:lnSpc>
                <a:spcPct val="80000"/>
              </a:lnSpc>
              <a:buFont typeface="Monotype Sorts" pitchFamily="2" charset="2"/>
              <a:buNone/>
            </a:pPr>
            <a:r>
              <a:rPr lang="en-US" altLang="en-US" sz="800"/>
              <a:t>55.  Contras in Nicaragua (1982-1990)		    6.38	  12,000	  8.41	</a:t>
            </a:r>
            <a:r>
              <a:rPr lang="en-US" altLang="en-US" sz="800">
                <a:solidFill>
                  <a:srgbClr val="003399"/>
                </a:solidFill>
              </a:rPr>
              <a:t>Government</a:t>
            </a:r>
            <a:r>
              <a:rPr lang="en-US" altLang="en-US" sz="800"/>
              <a:t>	INS/NI</a:t>
            </a:r>
          </a:p>
          <a:p>
            <a:pPr>
              <a:lnSpc>
                <a:spcPct val="80000"/>
              </a:lnSpc>
              <a:buFont typeface="Monotype Sorts" pitchFamily="2" charset="2"/>
              <a:buNone/>
            </a:pPr>
            <a:r>
              <a:rPr lang="en-US" altLang="en-US" sz="800"/>
              <a:t>51.  El Salvador (1979-1992)		    6.39	    9,000	13.04	</a:t>
            </a:r>
            <a:r>
              <a:rPr lang="en-US" altLang="en-US" sz="800">
                <a:solidFill>
                  <a:srgbClr val="003399"/>
                </a:solidFill>
              </a:rPr>
              <a:t>Government</a:t>
            </a:r>
            <a:r>
              <a:rPr lang="en-US" altLang="en-US" sz="800"/>
              <a:t>	INS/NI</a:t>
            </a:r>
          </a:p>
          <a:p>
            <a:pPr>
              <a:lnSpc>
                <a:spcPct val="80000"/>
              </a:lnSpc>
              <a:buFont typeface="Monotype Sorts" pitchFamily="2" charset="2"/>
              <a:buNone/>
            </a:pPr>
            <a:r>
              <a:rPr lang="en-US" altLang="en-US" sz="800"/>
              <a:t>18.  La Menos Violencia (1958-1964)	    	    8.32	    8,100	  6.29	Draw	VIOLENCE</a:t>
            </a:r>
          </a:p>
          <a:p>
            <a:pPr>
              <a:lnSpc>
                <a:spcPct val="80000"/>
              </a:lnSpc>
              <a:buFont typeface="Monotype Sorts" pitchFamily="2" charset="2"/>
              <a:buNone/>
            </a:pPr>
            <a:r>
              <a:rPr lang="en-US" altLang="en-US" sz="800"/>
              <a:t>13.  Tibetan Revolt (1956 - 1964)		  10.47	  21,006	18.59	</a:t>
            </a:r>
            <a:r>
              <a:rPr lang="en-US" altLang="en-US" sz="800">
                <a:solidFill>
                  <a:srgbClr val="003399"/>
                </a:solidFill>
              </a:rPr>
              <a:t>Intervening Force</a:t>
            </a:r>
            <a:r>
              <a:rPr lang="en-US" altLang="en-US" sz="800"/>
              <a:t>	INS/I</a:t>
            </a:r>
          </a:p>
          <a:p>
            <a:pPr>
              <a:lnSpc>
                <a:spcPct val="80000"/>
              </a:lnSpc>
              <a:buFont typeface="Monotype Sorts" pitchFamily="2" charset="2"/>
              <a:buNone/>
            </a:pPr>
            <a:r>
              <a:rPr lang="en-US" altLang="en-US" sz="800"/>
              <a:t>  6.  La Violencia (1948-1958)		  11.23	    6,000	  9.85	Draw         	VIOLENCE</a:t>
            </a:r>
          </a:p>
          <a:p>
            <a:pPr>
              <a:lnSpc>
                <a:spcPct val="80000"/>
              </a:lnSpc>
              <a:buFont typeface="Monotype Sorts" pitchFamily="2" charset="2"/>
              <a:buNone/>
            </a:pPr>
            <a:r>
              <a:rPr lang="en-US" altLang="en-US" sz="800"/>
              <a:t>68.  UN PK in Mozambique (1992-1994)		  11.79	  20,538	  1.98	</a:t>
            </a:r>
            <a:r>
              <a:rPr lang="en-US" altLang="en-US" sz="800">
                <a:solidFill>
                  <a:srgbClr val="003399"/>
                </a:solidFill>
              </a:rPr>
              <a:t>Intervening Force</a:t>
            </a:r>
            <a:r>
              <a:rPr lang="en-US" altLang="en-US" sz="800"/>
              <a:t>	PEACE</a:t>
            </a:r>
          </a:p>
          <a:p>
            <a:pPr>
              <a:lnSpc>
                <a:spcPct val="80000"/>
              </a:lnSpc>
              <a:buFont typeface="Monotype Sorts" pitchFamily="2" charset="2"/>
              <a:buNone/>
            </a:pPr>
            <a:r>
              <a:rPr lang="en-US" altLang="en-US" sz="800"/>
              <a:t>79.  Iraq (2003 - present)		  15.39	  27,000 	  4.79	Ongoing	CONV/INS becomes INS/I</a:t>
            </a:r>
          </a:p>
          <a:p>
            <a:pPr>
              <a:lnSpc>
                <a:spcPct val="80000"/>
              </a:lnSpc>
              <a:buFont typeface="Monotype Sorts" pitchFamily="2" charset="2"/>
              <a:buNone/>
            </a:pPr>
            <a:r>
              <a:rPr lang="en-US" altLang="en-US" sz="800"/>
              <a:t>56.  Tamil Insurgency (1983-2002)		  16.40	    7,500	18.60	</a:t>
            </a:r>
            <a:r>
              <a:rPr lang="en-US" altLang="en-US" sz="800">
                <a:solidFill>
                  <a:srgbClr val="003399"/>
                </a:solidFill>
              </a:rPr>
              <a:t>Government</a:t>
            </a:r>
            <a:r>
              <a:rPr lang="en-US" altLang="en-US" sz="800"/>
              <a:t>	INS/NI</a:t>
            </a:r>
          </a:p>
          <a:p>
            <a:pPr>
              <a:lnSpc>
                <a:spcPct val="80000"/>
              </a:lnSpc>
              <a:buFont typeface="Monotype Sorts" pitchFamily="2" charset="2"/>
              <a:buNone/>
            </a:pPr>
            <a:r>
              <a:rPr lang="en-US" altLang="en-US" sz="800"/>
              <a:t>81.  UN PK in Burundi (2004-2006)		  18.69	    3,000	  2.62	</a:t>
            </a:r>
            <a:r>
              <a:rPr lang="en-US" altLang="en-US" sz="800">
                <a:solidFill>
                  <a:srgbClr val="003399"/>
                </a:solidFill>
              </a:rPr>
              <a:t>Intervening Force</a:t>
            </a:r>
            <a:r>
              <a:rPr lang="en-US" altLang="en-US" sz="800"/>
              <a:t>	PEACE</a:t>
            </a:r>
          </a:p>
          <a:p>
            <a:pPr>
              <a:lnSpc>
                <a:spcPct val="80000"/>
              </a:lnSpc>
              <a:buFont typeface="Monotype Sorts" pitchFamily="2" charset="2"/>
              <a:buNone/>
            </a:pPr>
            <a:r>
              <a:rPr lang="en-US" altLang="en-US" sz="800"/>
              <a:t>59.  Kashmir (1988 - present)		  40.00	  10,000	19.43	</a:t>
            </a:r>
            <a:r>
              <a:rPr lang="en-US" altLang="en-US" sz="800">
                <a:solidFill>
                  <a:srgbClr val="003399"/>
                </a:solidFill>
              </a:rPr>
              <a:t>Government</a:t>
            </a:r>
            <a:r>
              <a:rPr lang="en-US" altLang="en-US" sz="800"/>
              <a:t>	INS/NI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a:extLst>
              <a:ext uri="{FF2B5EF4-FFF2-40B4-BE49-F238E27FC236}">
                <a16:creationId xmlns:a16="http://schemas.microsoft.com/office/drawing/2014/main" id="{253613A9-6FE8-CE3C-4D60-C0CB714AA775}"/>
              </a:ext>
            </a:extLst>
          </p:cNvPr>
          <p:cNvSpPr>
            <a:spLocks noGrp="1" noChangeArrowheads="1"/>
          </p:cNvSpPr>
          <p:nvPr>
            <p:ph type="title"/>
          </p:nvPr>
        </p:nvSpPr>
        <p:spPr>
          <a:xfrm>
            <a:off x="457200" y="228600"/>
            <a:ext cx="8382000" cy="914400"/>
          </a:xfrm>
        </p:spPr>
        <p:txBody>
          <a:bodyPr/>
          <a:lstStyle/>
          <a:p>
            <a:r>
              <a:rPr lang="en-US" altLang="en-US" sz="4000"/>
              <a:t>Force Ratios and Political Concept</a:t>
            </a:r>
          </a:p>
        </p:txBody>
      </p:sp>
      <p:sp>
        <p:nvSpPr>
          <p:cNvPr id="457731" name="Rectangle 3">
            <a:extLst>
              <a:ext uri="{FF2B5EF4-FFF2-40B4-BE49-F238E27FC236}">
                <a16:creationId xmlns:a16="http://schemas.microsoft.com/office/drawing/2014/main" id="{453948BE-086E-8EE4-EBC7-748FCDE17DEC}"/>
              </a:ext>
            </a:extLst>
          </p:cNvPr>
          <p:cNvSpPr>
            <a:spLocks noGrp="1" noChangeArrowheads="1"/>
          </p:cNvSpPr>
          <p:nvPr>
            <p:ph type="body" idx="1"/>
          </p:nvPr>
        </p:nvSpPr>
        <p:spPr>
          <a:xfrm>
            <a:off x="457200" y="1219200"/>
            <a:ext cx="8458200" cy="4876800"/>
          </a:xfrm>
        </p:spPr>
        <p:txBody>
          <a:bodyPr/>
          <a:lstStyle/>
          <a:p>
            <a:pPr>
              <a:lnSpc>
                <a:spcPct val="80000"/>
              </a:lnSpc>
              <a:buFont typeface="Monotype Sorts" pitchFamily="2" charset="2"/>
              <a:buNone/>
            </a:pPr>
            <a:r>
              <a:rPr lang="en-US" altLang="en-US" sz="1200" b="1"/>
              <a:t>Central Idea (like nationalism)</a:t>
            </a:r>
          </a:p>
          <a:p>
            <a:pPr>
              <a:lnSpc>
                <a:spcPct val="80000"/>
              </a:lnSpc>
              <a:buFont typeface="Monotype Sorts" pitchFamily="2" charset="2"/>
              <a:buNone/>
            </a:pPr>
            <a:r>
              <a:rPr lang="en-US" altLang="en-US" sz="900" b="1"/>
              <a:t>					Peak</a:t>
            </a:r>
          </a:p>
          <a:p>
            <a:pPr>
              <a:lnSpc>
                <a:spcPct val="80000"/>
              </a:lnSpc>
              <a:buFont typeface="Monotype Sorts" pitchFamily="2" charset="2"/>
              <a:buNone/>
            </a:pPr>
            <a:r>
              <a:rPr lang="en-US" altLang="en-US" sz="900" b="1"/>
              <a:t>				Force	Insurgent</a:t>
            </a:r>
          </a:p>
          <a:p>
            <a:pPr>
              <a:lnSpc>
                <a:spcPct val="80000"/>
              </a:lnSpc>
              <a:buFont typeface="Monotype Sorts" pitchFamily="2" charset="2"/>
              <a:buNone/>
            </a:pPr>
            <a:r>
              <a:rPr lang="en-US" altLang="en-US" sz="900" b="1"/>
              <a:t>Name	 			Ratio	Strength	Years	Winner	Classification</a:t>
            </a:r>
            <a:endParaRPr lang="en-US" altLang="en-US" sz="900"/>
          </a:p>
          <a:p>
            <a:pPr>
              <a:lnSpc>
                <a:spcPct val="80000"/>
              </a:lnSpc>
              <a:buFont typeface="Monotype Sorts" pitchFamily="2" charset="2"/>
              <a:buNone/>
            </a:pPr>
            <a:r>
              <a:rPr lang="en-US" altLang="en-US" sz="900"/>
              <a:t>  3.  Indonesia (1945-1949)		    1.13	160,000	  4.33	</a:t>
            </a:r>
            <a:r>
              <a:rPr lang="en-US" altLang="en-US" sz="900">
                <a:solidFill>
                  <a:srgbClr val="FF0000"/>
                </a:solidFill>
              </a:rPr>
              <a:t>Insurgents</a:t>
            </a:r>
            <a:r>
              <a:rPr lang="en-US" altLang="en-US" sz="900"/>
              <a:t>	INS/C</a:t>
            </a:r>
          </a:p>
          <a:p>
            <a:pPr>
              <a:lnSpc>
                <a:spcPct val="80000"/>
              </a:lnSpc>
              <a:buFont typeface="Monotype Sorts" pitchFamily="2" charset="2"/>
              <a:buNone/>
            </a:pPr>
            <a:r>
              <a:rPr lang="en-US" altLang="en-US" sz="900"/>
              <a:t>  5.  Indochina War (1946-1954)		    1.28	350,000	  7.67	</a:t>
            </a:r>
            <a:r>
              <a:rPr lang="en-US" altLang="en-US" sz="900">
                <a:solidFill>
                  <a:srgbClr val="FF0000"/>
                </a:solidFill>
              </a:rPr>
              <a:t>Insurgents</a:t>
            </a:r>
            <a:r>
              <a:rPr lang="en-US" altLang="en-US" sz="900"/>
              <a:t>	INS/C</a:t>
            </a:r>
          </a:p>
          <a:p>
            <a:pPr>
              <a:lnSpc>
                <a:spcPct val="80000"/>
              </a:lnSpc>
              <a:buFont typeface="Monotype Sorts" pitchFamily="2" charset="2"/>
              <a:buNone/>
            </a:pPr>
            <a:r>
              <a:rPr lang="en-US" altLang="en-US" sz="900"/>
              <a:t>42.  Rhodesia II (1972-1979)		    1.34	  33,500	  7.01	</a:t>
            </a:r>
            <a:r>
              <a:rPr lang="en-US" altLang="en-US" sz="900">
                <a:solidFill>
                  <a:srgbClr val="FF0000"/>
                </a:solidFill>
              </a:rPr>
              <a:t>Insurgents</a:t>
            </a:r>
            <a:r>
              <a:rPr lang="en-US" altLang="en-US" sz="900"/>
              <a:t>	INS/I</a:t>
            </a:r>
          </a:p>
          <a:p>
            <a:pPr>
              <a:lnSpc>
                <a:spcPct val="80000"/>
              </a:lnSpc>
              <a:buFont typeface="Monotype Sorts" pitchFamily="2" charset="2"/>
              <a:buNone/>
            </a:pPr>
            <a:r>
              <a:rPr lang="en-US" altLang="en-US" sz="900"/>
              <a:t>  1.  UK in Palestine (1944-48)		    1.58	  55,500	  4.29	</a:t>
            </a:r>
            <a:r>
              <a:rPr lang="en-US" altLang="en-US" sz="900">
                <a:solidFill>
                  <a:srgbClr val="FF0000"/>
                </a:solidFill>
              </a:rPr>
              <a:t>Insurgents</a:t>
            </a:r>
            <a:r>
              <a:rPr lang="en-US" altLang="en-US" sz="900"/>
              <a:t>	INS/C</a:t>
            </a:r>
          </a:p>
          <a:p>
            <a:pPr>
              <a:lnSpc>
                <a:spcPct val="80000"/>
              </a:lnSpc>
              <a:buFont typeface="Monotype Sorts" pitchFamily="2" charset="2"/>
              <a:buNone/>
            </a:pPr>
            <a:r>
              <a:rPr lang="en-US" altLang="en-US" sz="900"/>
              <a:t>12.  Cameroun (1955-1960)		    1.82	    3,000	  4.48	</a:t>
            </a:r>
            <a:r>
              <a:rPr lang="en-US" altLang="en-US" sz="900">
                <a:solidFill>
                  <a:srgbClr val="FF0000"/>
                </a:solidFill>
              </a:rPr>
              <a:t>Insurgents</a:t>
            </a:r>
            <a:r>
              <a:rPr lang="en-US" altLang="en-US" sz="900"/>
              <a:t>	INS/C</a:t>
            </a:r>
          </a:p>
          <a:p>
            <a:pPr>
              <a:lnSpc>
                <a:spcPct val="80000"/>
              </a:lnSpc>
              <a:buFont typeface="Monotype Sorts" pitchFamily="2" charset="2"/>
              <a:buNone/>
            </a:pPr>
            <a:r>
              <a:rPr lang="en-US" altLang="en-US" sz="900"/>
              <a:t>53.  USSR in Afghanistan (1979-1989)	    2.28	110,000	  9.15	</a:t>
            </a:r>
            <a:r>
              <a:rPr lang="en-US" altLang="en-US" sz="900">
                <a:solidFill>
                  <a:srgbClr val="FF0000"/>
                </a:solidFill>
              </a:rPr>
              <a:t>Insurgents</a:t>
            </a:r>
            <a:r>
              <a:rPr lang="en-US" altLang="en-US" sz="900"/>
              <a:t>	INS/I</a:t>
            </a:r>
          </a:p>
          <a:p>
            <a:pPr>
              <a:lnSpc>
                <a:spcPct val="80000"/>
              </a:lnSpc>
              <a:buFont typeface="Monotype Sorts" pitchFamily="2" charset="2"/>
              <a:buNone/>
            </a:pPr>
            <a:r>
              <a:rPr lang="en-US" altLang="en-US" sz="900"/>
              <a:t>35.  Namibia (1966-1989)		    2.84	  14,000	22.68	</a:t>
            </a:r>
            <a:r>
              <a:rPr lang="en-US" altLang="en-US" sz="900">
                <a:solidFill>
                  <a:srgbClr val="FF0000"/>
                </a:solidFill>
              </a:rPr>
              <a:t>Insurgents</a:t>
            </a:r>
            <a:r>
              <a:rPr lang="en-US" altLang="en-US" sz="900"/>
              <a:t>	INS/C</a:t>
            </a:r>
          </a:p>
          <a:p>
            <a:pPr>
              <a:lnSpc>
                <a:spcPct val="80000"/>
              </a:lnSpc>
              <a:buFont typeface="Monotype Sorts" pitchFamily="2" charset="2"/>
              <a:buNone/>
            </a:pPr>
            <a:r>
              <a:rPr lang="en-US" altLang="en-US" sz="900"/>
              <a:t>25.  Portuguese Guinea (1963-1974)	    3.35	    9,560	11.26	</a:t>
            </a:r>
            <a:r>
              <a:rPr lang="en-US" altLang="en-US" sz="900">
                <a:solidFill>
                  <a:srgbClr val="FF0000"/>
                </a:solidFill>
              </a:rPr>
              <a:t>Insurgents</a:t>
            </a:r>
            <a:r>
              <a:rPr lang="en-US" altLang="en-US" sz="900"/>
              <a:t>	INS/C</a:t>
            </a:r>
          </a:p>
          <a:p>
            <a:pPr>
              <a:lnSpc>
                <a:spcPct val="80000"/>
              </a:lnSpc>
              <a:buFont typeface="Monotype Sorts" pitchFamily="2" charset="2"/>
              <a:buNone/>
            </a:pPr>
            <a:r>
              <a:rPr lang="en-US" altLang="en-US" sz="900"/>
              <a:t>17.  Vietnam I (1957-1960)		    3.52	  75,017	  3.40	</a:t>
            </a:r>
            <a:r>
              <a:rPr lang="en-US" altLang="en-US" sz="900">
                <a:solidFill>
                  <a:srgbClr val="FF0000"/>
                </a:solidFill>
              </a:rPr>
              <a:t>Insurgents</a:t>
            </a:r>
            <a:r>
              <a:rPr lang="en-US" altLang="en-US" sz="900"/>
              <a:t>	INS/NI</a:t>
            </a:r>
          </a:p>
          <a:p>
            <a:pPr>
              <a:lnSpc>
                <a:spcPct val="80000"/>
              </a:lnSpc>
              <a:buFont typeface="Monotype Sorts" pitchFamily="2" charset="2"/>
              <a:buNone/>
            </a:pPr>
            <a:r>
              <a:rPr lang="en-US" altLang="en-US" sz="900"/>
              <a:t>50.  Cambodia (1978-1989)		    4.06	  64,000	10.78	</a:t>
            </a:r>
            <a:r>
              <a:rPr lang="en-US" altLang="en-US" sz="900">
                <a:solidFill>
                  <a:srgbClr val="FF0000"/>
                </a:solidFill>
              </a:rPr>
              <a:t>Insurgents</a:t>
            </a:r>
            <a:r>
              <a:rPr lang="en-US" altLang="en-US" sz="900"/>
              <a:t>	CONV/INS becomes INS/I</a:t>
            </a:r>
          </a:p>
          <a:p>
            <a:pPr>
              <a:lnSpc>
                <a:spcPct val="80000"/>
              </a:lnSpc>
              <a:buFont typeface="Monotype Sorts" pitchFamily="2" charset="2"/>
              <a:buNone/>
            </a:pPr>
            <a:r>
              <a:rPr lang="en-US" altLang="en-US" sz="900"/>
              <a:t>37.  Sandinistas (1967-1979)		    4.18	    4,000	12.50	</a:t>
            </a:r>
            <a:r>
              <a:rPr lang="en-US" altLang="en-US" sz="900">
                <a:solidFill>
                  <a:srgbClr val="FF0000"/>
                </a:solidFill>
              </a:rPr>
              <a:t>Insurgents</a:t>
            </a:r>
            <a:r>
              <a:rPr lang="en-US" altLang="en-US" sz="900"/>
              <a:t>	INS/NI</a:t>
            </a:r>
          </a:p>
          <a:p>
            <a:pPr>
              <a:lnSpc>
                <a:spcPct val="80000"/>
              </a:lnSpc>
              <a:buFont typeface="Monotype Sorts" pitchFamily="2" charset="2"/>
              <a:buNone/>
            </a:pPr>
            <a:r>
              <a:rPr lang="en-US" altLang="en-US" sz="900"/>
              <a:t>22.  Angola (1961-1974)		    4.89	  13,900	13.23	</a:t>
            </a:r>
            <a:r>
              <a:rPr lang="en-US" altLang="en-US" sz="900">
                <a:solidFill>
                  <a:srgbClr val="FF0000"/>
                </a:solidFill>
              </a:rPr>
              <a:t>Insurgents</a:t>
            </a:r>
            <a:r>
              <a:rPr lang="en-US" altLang="en-US" sz="900"/>
              <a:t>	INS/C</a:t>
            </a:r>
          </a:p>
          <a:p>
            <a:pPr>
              <a:lnSpc>
                <a:spcPct val="80000"/>
              </a:lnSpc>
              <a:buFont typeface="Monotype Sorts" pitchFamily="2" charset="2"/>
              <a:buNone/>
            </a:pPr>
            <a:r>
              <a:rPr lang="en-US" altLang="en-US" sz="900"/>
              <a:t>43.  Polisario Rebellion (1973-1991)		    5.71	  21,000	18.34	</a:t>
            </a:r>
            <a:r>
              <a:rPr lang="en-US" altLang="en-US" sz="900">
                <a:solidFill>
                  <a:srgbClr val="003399"/>
                </a:solidFill>
              </a:rPr>
              <a:t>Intervening Force</a:t>
            </a:r>
            <a:r>
              <a:rPr lang="en-US" altLang="en-US" sz="900"/>
              <a:t>	INS/I</a:t>
            </a:r>
          </a:p>
          <a:p>
            <a:pPr>
              <a:lnSpc>
                <a:spcPct val="80000"/>
              </a:lnSpc>
              <a:buFont typeface="Monotype Sorts" pitchFamily="2" charset="2"/>
              <a:buNone/>
            </a:pPr>
            <a:r>
              <a:rPr lang="en-US" altLang="en-US" sz="900"/>
              <a:t>  9.  Mau Mau Revolt (1952-1956)		    5.97	  12,000	  3.44	</a:t>
            </a:r>
            <a:r>
              <a:rPr lang="en-US" altLang="en-US" sz="900">
                <a:solidFill>
                  <a:srgbClr val="003399"/>
                </a:solidFill>
              </a:rPr>
              <a:t>Intervening Force</a:t>
            </a:r>
            <a:r>
              <a:rPr lang="en-US" altLang="en-US" sz="900"/>
              <a:t>	SUP/INS becomes INS/C</a:t>
            </a:r>
          </a:p>
          <a:p>
            <a:pPr>
              <a:lnSpc>
                <a:spcPct val="80000"/>
              </a:lnSpc>
              <a:buFont typeface="Monotype Sorts" pitchFamily="2" charset="2"/>
              <a:buNone/>
            </a:pPr>
            <a:r>
              <a:rPr lang="en-US" altLang="en-US" sz="900"/>
              <a:t>28.  Aden (1963-1967)		    6.75	    4,000	  3.98	</a:t>
            </a:r>
            <a:r>
              <a:rPr lang="en-US" altLang="en-US" sz="900">
                <a:solidFill>
                  <a:srgbClr val="FF0000"/>
                </a:solidFill>
              </a:rPr>
              <a:t>Insurgents</a:t>
            </a:r>
            <a:r>
              <a:rPr lang="en-US" altLang="en-US" sz="900"/>
              <a:t>	INS/C</a:t>
            </a:r>
          </a:p>
          <a:p>
            <a:pPr>
              <a:lnSpc>
                <a:spcPct val="80000"/>
              </a:lnSpc>
              <a:buFont typeface="Monotype Sorts" pitchFamily="2" charset="2"/>
              <a:buNone/>
            </a:pPr>
            <a:r>
              <a:rPr lang="en-US" altLang="en-US" sz="900"/>
              <a:t>30.  Mozambique (1964-1974)		    7.00	  10,000	  9.87	</a:t>
            </a:r>
            <a:r>
              <a:rPr lang="en-US" altLang="en-US" sz="900">
                <a:solidFill>
                  <a:srgbClr val="FF0000"/>
                </a:solidFill>
              </a:rPr>
              <a:t>Insurgents</a:t>
            </a:r>
            <a:r>
              <a:rPr lang="en-US" altLang="en-US" sz="900"/>
              <a:t>	INS/C</a:t>
            </a:r>
          </a:p>
          <a:p>
            <a:pPr>
              <a:lnSpc>
                <a:spcPct val="80000"/>
              </a:lnSpc>
              <a:buFont typeface="Monotype Sorts" pitchFamily="2" charset="2"/>
              <a:buNone/>
            </a:pPr>
            <a:r>
              <a:rPr lang="en-US" altLang="en-US" sz="900"/>
              <a:t>29.  Colombian Civil War (1964-present)	    8.03	  38,100	43.62	</a:t>
            </a:r>
            <a:r>
              <a:rPr lang="en-US" altLang="en-US" sz="900">
                <a:solidFill>
                  <a:srgbClr val="003399"/>
                </a:solidFill>
              </a:rPr>
              <a:t>Government	</a:t>
            </a:r>
            <a:r>
              <a:rPr lang="en-US" altLang="en-US" sz="900"/>
              <a:t>INS/NI</a:t>
            </a:r>
          </a:p>
          <a:p>
            <a:pPr>
              <a:lnSpc>
                <a:spcPct val="80000"/>
              </a:lnSpc>
              <a:buFont typeface="Monotype Sorts" pitchFamily="2" charset="2"/>
              <a:buNone/>
            </a:pPr>
            <a:r>
              <a:rPr lang="en-US" altLang="en-US" sz="900"/>
              <a:t>14.  Soviet Intervention in Hungary (1956)	    8.90	  15,000	  0.05	</a:t>
            </a:r>
            <a:r>
              <a:rPr lang="en-US" altLang="en-US" sz="900">
                <a:solidFill>
                  <a:srgbClr val="003399"/>
                </a:solidFill>
              </a:rPr>
              <a:t>Intervening Force</a:t>
            </a:r>
            <a:r>
              <a:rPr lang="en-US" altLang="en-US" sz="900"/>
              <a:t>	SUP</a:t>
            </a:r>
          </a:p>
          <a:p>
            <a:pPr>
              <a:lnSpc>
                <a:spcPct val="80000"/>
              </a:lnSpc>
              <a:buFont typeface="Monotype Sorts" pitchFamily="2" charset="2"/>
              <a:buNone/>
            </a:pPr>
            <a:r>
              <a:rPr lang="en-US" altLang="en-US" sz="900"/>
              <a:t>83.  Hezbollah War (2006)		  10.00	    3,000	  0.09	</a:t>
            </a:r>
            <a:r>
              <a:rPr lang="en-US" altLang="en-US" sz="900">
                <a:solidFill>
                  <a:srgbClr val="FF0000"/>
                </a:solidFill>
              </a:rPr>
              <a:t>Insurgents</a:t>
            </a:r>
            <a:r>
              <a:rPr lang="en-US" altLang="en-US" sz="900"/>
              <a:t>	GUERINV</a:t>
            </a:r>
          </a:p>
          <a:p>
            <a:pPr>
              <a:lnSpc>
                <a:spcPct val="80000"/>
              </a:lnSpc>
              <a:buFont typeface="Monotype Sorts" pitchFamily="2" charset="2"/>
              <a:buNone/>
            </a:pPr>
            <a:r>
              <a:rPr lang="en-US" altLang="en-US" sz="900"/>
              <a:t>46.  Indonesia in Timor (1975-1999)		  10.20	    3,000	24.03	</a:t>
            </a:r>
            <a:r>
              <a:rPr lang="en-US" altLang="en-US" sz="900">
                <a:solidFill>
                  <a:srgbClr val="FF0000"/>
                </a:solidFill>
              </a:rPr>
              <a:t>Insurgents</a:t>
            </a:r>
            <a:r>
              <a:rPr lang="en-US" altLang="en-US" sz="900"/>
              <a:t>	CONV/INS becomes INS/I</a:t>
            </a:r>
          </a:p>
          <a:p>
            <a:pPr>
              <a:lnSpc>
                <a:spcPct val="80000"/>
              </a:lnSpc>
              <a:buFont typeface="Monotype Sorts" pitchFamily="2" charset="2"/>
              <a:buNone/>
            </a:pPr>
            <a:r>
              <a:rPr lang="en-US" altLang="en-US" sz="900"/>
              <a:t>10.  Algerian War (1954-1962)		  10.28	  61,100    	 7.67	</a:t>
            </a:r>
            <a:r>
              <a:rPr lang="en-US" altLang="en-US" sz="900">
                <a:solidFill>
                  <a:srgbClr val="FF0000"/>
                </a:solidFill>
              </a:rPr>
              <a:t>Insurgents</a:t>
            </a:r>
            <a:r>
              <a:rPr lang="en-US" altLang="en-US" sz="900"/>
              <a:t>	INS/C</a:t>
            </a:r>
          </a:p>
          <a:p>
            <a:pPr>
              <a:lnSpc>
                <a:spcPct val="80000"/>
              </a:lnSpc>
              <a:buFont typeface="Monotype Sorts" pitchFamily="2" charset="2"/>
              <a:buNone/>
            </a:pPr>
            <a:r>
              <a:rPr lang="en-US" altLang="en-US" sz="900"/>
              <a:t>  8.  Puerto Rico (1950-1954)		  10.67	       402	  3.34	</a:t>
            </a:r>
            <a:r>
              <a:rPr lang="en-US" altLang="en-US" sz="900">
                <a:solidFill>
                  <a:srgbClr val="003399"/>
                </a:solidFill>
              </a:rPr>
              <a:t>Government</a:t>
            </a:r>
            <a:r>
              <a:rPr lang="en-US" altLang="en-US" sz="900"/>
              <a:t>	SUP/INS becomes INS/NI</a:t>
            </a:r>
          </a:p>
          <a:p>
            <a:pPr>
              <a:lnSpc>
                <a:spcPct val="80000"/>
              </a:lnSpc>
              <a:buFont typeface="Monotype Sorts" pitchFamily="2" charset="2"/>
              <a:buNone/>
            </a:pPr>
            <a:r>
              <a:rPr lang="en-US" altLang="en-US" sz="900"/>
              <a:t>58.  First Intifada (1987-1993)		  12.95	  14,050	  5.77	</a:t>
            </a:r>
            <a:r>
              <a:rPr lang="en-US" altLang="en-US" sz="900">
                <a:solidFill>
                  <a:srgbClr val="FF0000"/>
                </a:solidFill>
              </a:rPr>
              <a:t>Insurgents</a:t>
            </a:r>
            <a:r>
              <a:rPr lang="en-US" altLang="en-US" sz="900"/>
              <a:t>	INS/NI</a:t>
            </a:r>
          </a:p>
          <a:p>
            <a:pPr>
              <a:lnSpc>
                <a:spcPct val="80000"/>
              </a:lnSpc>
              <a:buFont typeface="Monotype Sorts" pitchFamily="2" charset="2"/>
              <a:buNone/>
            </a:pPr>
            <a:r>
              <a:rPr lang="en-US" altLang="en-US" sz="900"/>
              <a:t>34.  Rhodesia I (1966-1972)		  15.96	    1,360	  6.72	</a:t>
            </a:r>
            <a:r>
              <a:rPr lang="en-US" altLang="en-US" sz="900">
                <a:solidFill>
                  <a:srgbClr val="003399"/>
                </a:solidFill>
              </a:rPr>
              <a:t>Government</a:t>
            </a:r>
            <a:r>
              <a:rPr lang="en-US" altLang="en-US" sz="900"/>
              <a:t>	INS/I</a:t>
            </a:r>
          </a:p>
          <a:p>
            <a:pPr>
              <a:lnSpc>
                <a:spcPct val="80000"/>
              </a:lnSpc>
              <a:buFont typeface="Monotype Sorts" pitchFamily="2" charset="2"/>
              <a:buNone/>
            </a:pPr>
            <a:r>
              <a:rPr lang="en-US" altLang="en-US" sz="900"/>
              <a:t>76.  Second Intifada (2000-2005)		  22.85	    7,900	  4.36	Draw?	INS/NI</a:t>
            </a:r>
          </a:p>
          <a:p>
            <a:pPr>
              <a:lnSpc>
                <a:spcPct val="80000"/>
              </a:lnSpc>
              <a:buFont typeface="Monotype Sorts" pitchFamily="2" charset="2"/>
              <a:buNone/>
            </a:pPr>
            <a:r>
              <a:rPr lang="en-US" altLang="en-US" sz="900"/>
              <a:t>39.  Northern Ireland (1968-1998)		  24.56	    1,500	29.53	</a:t>
            </a:r>
            <a:r>
              <a:rPr lang="en-US" altLang="en-US" sz="900">
                <a:solidFill>
                  <a:srgbClr val="003399"/>
                </a:solidFill>
              </a:rPr>
              <a:t>Intervening Force</a:t>
            </a:r>
            <a:r>
              <a:rPr lang="en-US" altLang="en-US" sz="900"/>
              <a:t>	INS/NI</a:t>
            </a:r>
          </a:p>
          <a:p>
            <a:pPr>
              <a:lnSpc>
                <a:spcPct val="80000"/>
              </a:lnSpc>
              <a:buFont typeface="Monotype Sorts" pitchFamily="2" charset="2"/>
              <a:buNone/>
            </a:pPr>
            <a:r>
              <a:rPr lang="en-US" altLang="en-US" sz="900"/>
              <a:t>11.  Cyprus (1955-1959)		162.73	       273	  3.89	</a:t>
            </a:r>
            <a:r>
              <a:rPr lang="en-US" altLang="en-US" sz="900">
                <a:solidFill>
                  <a:srgbClr val="003399"/>
                </a:solidFill>
              </a:rPr>
              <a:t>Intervening Force	</a:t>
            </a:r>
            <a:r>
              <a:rPr lang="en-US" altLang="en-US" sz="900"/>
              <a:t>INS/C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a:extLst>
              <a:ext uri="{FF2B5EF4-FFF2-40B4-BE49-F238E27FC236}">
                <a16:creationId xmlns:a16="http://schemas.microsoft.com/office/drawing/2014/main" id="{F1CBED5A-D9DE-3BA2-B4F1-D9AEEC0D8BE0}"/>
              </a:ext>
            </a:extLst>
          </p:cNvPr>
          <p:cNvSpPr>
            <a:spLocks noGrp="1" noChangeArrowheads="1"/>
          </p:cNvSpPr>
          <p:nvPr>
            <p:ph type="title"/>
          </p:nvPr>
        </p:nvSpPr>
        <p:spPr>
          <a:xfrm>
            <a:off x="457200" y="228600"/>
            <a:ext cx="8458200" cy="914400"/>
          </a:xfrm>
        </p:spPr>
        <p:txBody>
          <a:bodyPr/>
          <a:lstStyle/>
          <a:p>
            <a:r>
              <a:rPr lang="en-US" altLang="en-US" sz="4000"/>
              <a:t>Force Ratios and Political Concept</a:t>
            </a:r>
          </a:p>
        </p:txBody>
      </p:sp>
      <p:sp>
        <p:nvSpPr>
          <p:cNvPr id="458755" name="Rectangle 3">
            <a:extLst>
              <a:ext uri="{FF2B5EF4-FFF2-40B4-BE49-F238E27FC236}">
                <a16:creationId xmlns:a16="http://schemas.microsoft.com/office/drawing/2014/main" id="{DD3879D9-0B59-3611-C55C-3D65AB2E9D9C}"/>
              </a:ext>
            </a:extLst>
          </p:cNvPr>
          <p:cNvSpPr>
            <a:spLocks noGrp="1" noChangeArrowheads="1"/>
          </p:cNvSpPr>
          <p:nvPr>
            <p:ph type="body" idx="1"/>
          </p:nvPr>
        </p:nvSpPr>
        <p:spPr>
          <a:xfrm>
            <a:off x="304800" y="1219200"/>
            <a:ext cx="8610600" cy="4876800"/>
          </a:xfrm>
        </p:spPr>
        <p:txBody>
          <a:bodyPr/>
          <a:lstStyle/>
          <a:p>
            <a:pPr>
              <a:lnSpc>
                <a:spcPct val="80000"/>
              </a:lnSpc>
              <a:buFont typeface="Monotype Sorts" pitchFamily="2" charset="2"/>
              <a:buNone/>
            </a:pPr>
            <a:r>
              <a:rPr lang="en-US" altLang="en-US" sz="1200" b="1"/>
              <a:t>Overarching Idea (like communism)</a:t>
            </a:r>
          </a:p>
          <a:p>
            <a:pPr>
              <a:lnSpc>
                <a:spcPct val="80000"/>
              </a:lnSpc>
              <a:buFont typeface="Monotype Sorts" pitchFamily="2" charset="2"/>
              <a:buNone/>
            </a:pPr>
            <a:endParaRPr lang="en-US" altLang="en-US" sz="1200" b="1"/>
          </a:p>
          <a:p>
            <a:pPr>
              <a:lnSpc>
                <a:spcPct val="80000"/>
              </a:lnSpc>
              <a:buFont typeface="Monotype Sorts" pitchFamily="2" charset="2"/>
              <a:buNone/>
            </a:pPr>
            <a:r>
              <a:rPr lang="en-US" altLang="en-US" sz="1000" b="1"/>
              <a:t>					Peak</a:t>
            </a:r>
          </a:p>
          <a:p>
            <a:pPr>
              <a:lnSpc>
                <a:spcPct val="80000"/>
              </a:lnSpc>
              <a:buFont typeface="Monotype Sorts" pitchFamily="2" charset="2"/>
              <a:buNone/>
            </a:pPr>
            <a:r>
              <a:rPr lang="en-US" altLang="en-US" sz="1000" b="1"/>
              <a:t>				Force	Insurgent</a:t>
            </a:r>
          </a:p>
          <a:p>
            <a:pPr>
              <a:lnSpc>
                <a:spcPct val="80000"/>
              </a:lnSpc>
              <a:buFont typeface="Monotype Sorts" pitchFamily="2" charset="2"/>
              <a:buNone/>
            </a:pPr>
            <a:r>
              <a:rPr lang="en-US" altLang="en-US" sz="1000" b="1"/>
              <a:t>Name	 		Ratio	Strength	Years	Winner		Classification</a:t>
            </a:r>
            <a:endParaRPr lang="en-US" altLang="en-US" sz="1000"/>
          </a:p>
          <a:p>
            <a:pPr>
              <a:lnSpc>
                <a:spcPct val="80000"/>
              </a:lnSpc>
              <a:buFont typeface="Monotype Sorts" pitchFamily="2" charset="2"/>
              <a:buNone/>
            </a:pPr>
            <a:r>
              <a:rPr lang="en-US" altLang="en-US" sz="1000"/>
              <a:t>65.  UN PK in Cambodia (1991-1993)	    0.70	  27,000	  2.08	</a:t>
            </a:r>
            <a:r>
              <a:rPr lang="en-US" altLang="en-US" sz="1000">
                <a:solidFill>
                  <a:srgbClr val="003399"/>
                </a:solidFill>
              </a:rPr>
              <a:t>Intervening Force</a:t>
            </a:r>
            <a:r>
              <a:rPr lang="en-US" altLang="en-US" sz="1000"/>
              <a:t>	PEACE</a:t>
            </a:r>
          </a:p>
          <a:p>
            <a:pPr>
              <a:lnSpc>
                <a:spcPct val="80000"/>
              </a:lnSpc>
              <a:buFont typeface="Monotype Sorts" pitchFamily="2" charset="2"/>
              <a:buNone/>
            </a:pPr>
            <a:r>
              <a:rPr lang="en-US" altLang="en-US" sz="1000"/>
              <a:t>21.  Vietnam II (1961-1964)		    2.26	261,710	  4.00	</a:t>
            </a:r>
            <a:r>
              <a:rPr lang="en-US" altLang="en-US" sz="1000">
                <a:solidFill>
                  <a:srgbClr val="FF0000"/>
                </a:solidFill>
              </a:rPr>
              <a:t>Insurgents</a:t>
            </a:r>
            <a:r>
              <a:rPr lang="en-US" altLang="en-US" sz="1000"/>
              <a:t>		INS/I</a:t>
            </a:r>
          </a:p>
          <a:p>
            <a:pPr>
              <a:lnSpc>
                <a:spcPct val="80000"/>
              </a:lnSpc>
              <a:buFont typeface="Monotype Sorts" pitchFamily="2" charset="2"/>
              <a:buNone/>
            </a:pPr>
            <a:r>
              <a:rPr lang="en-US" altLang="en-US" sz="1000"/>
              <a:t>31.  Vietnam War (1965-1973)		    4.32	376,000	  8.08	</a:t>
            </a:r>
            <a:r>
              <a:rPr lang="en-US" altLang="en-US" sz="1000">
                <a:solidFill>
                  <a:srgbClr val="FF0000"/>
                </a:solidFill>
              </a:rPr>
              <a:t>Insurgents</a:t>
            </a:r>
            <a:r>
              <a:rPr lang="en-US" altLang="en-US" sz="1000"/>
              <a:t>		INS/I</a:t>
            </a:r>
          </a:p>
          <a:p>
            <a:pPr>
              <a:lnSpc>
                <a:spcPct val="80000"/>
              </a:lnSpc>
              <a:buFont typeface="Monotype Sorts" pitchFamily="2" charset="2"/>
              <a:buNone/>
            </a:pPr>
            <a:r>
              <a:rPr lang="en-US" altLang="en-US" sz="1000"/>
              <a:t>27.  Tupamoro Insurgency (1963-1973)	    6.67	    4,200	  9.92	New Government	INS/NI</a:t>
            </a:r>
          </a:p>
          <a:p>
            <a:pPr>
              <a:lnSpc>
                <a:spcPct val="80000"/>
              </a:lnSpc>
              <a:buFont typeface="Monotype Sorts" pitchFamily="2" charset="2"/>
              <a:buNone/>
            </a:pPr>
            <a:r>
              <a:rPr lang="en-US" altLang="en-US" sz="1000"/>
              <a:t>32.  Dhofar Rebellion (1965-1976)	    6.75	    2,000	10.90	</a:t>
            </a:r>
            <a:r>
              <a:rPr lang="en-US" altLang="en-US" sz="1000">
                <a:solidFill>
                  <a:srgbClr val="003399"/>
                </a:solidFill>
              </a:rPr>
              <a:t>Intervening Force</a:t>
            </a:r>
            <a:r>
              <a:rPr lang="en-US" altLang="en-US" sz="1000"/>
              <a:t>	INS/I</a:t>
            </a:r>
          </a:p>
          <a:p>
            <a:pPr>
              <a:lnSpc>
                <a:spcPct val="80000"/>
              </a:lnSpc>
              <a:buFont typeface="Monotype Sorts" pitchFamily="2" charset="2"/>
              <a:buNone/>
            </a:pPr>
            <a:r>
              <a:rPr lang="en-US" altLang="en-US" sz="1000"/>
              <a:t>  4.  Greek Civil War (1946-1949)	    8.97	  25,700	  3.55	</a:t>
            </a:r>
            <a:r>
              <a:rPr lang="en-US" altLang="en-US" sz="1000">
                <a:solidFill>
                  <a:srgbClr val="003399"/>
                </a:solidFill>
              </a:rPr>
              <a:t>Government	</a:t>
            </a:r>
            <a:r>
              <a:rPr lang="en-US" altLang="en-US" sz="1000"/>
              <a:t>	INS/NI</a:t>
            </a:r>
          </a:p>
          <a:p>
            <a:pPr>
              <a:lnSpc>
                <a:spcPct val="80000"/>
              </a:lnSpc>
              <a:buFont typeface="Monotype Sorts" pitchFamily="2" charset="2"/>
              <a:buNone/>
            </a:pPr>
            <a:r>
              <a:rPr lang="en-US" altLang="en-US" sz="1000"/>
              <a:t>20.  Guatemala (1960-1996)		    9.28	    6,000	36.15	</a:t>
            </a:r>
            <a:r>
              <a:rPr lang="en-US" altLang="en-US" sz="1000">
                <a:solidFill>
                  <a:srgbClr val="003399"/>
                </a:solidFill>
              </a:rPr>
              <a:t>Government</a:t>
            </a:r>
            <a:r>
              <a:rPr lang="en-US" altLang="en-US" sz="1000"/>
              <a:t>		INS/NI</a:t>
            </a:r>
          </a:p>
          <a:p>
            <a:pPr>
              <a:lnSpc>
                <a:spcPct val="80000"/>
              </a:lnSpc>
              <a:buFont typeface="Monotype Sorts" pitchFamily="2" charset="2"/>
              <a:buNone/>
            </a:pPr>
            <a:r>
              <a:rPr lang="en-US" altLang="en-US" sz="1000"/>
              <a:t>15.  Cuban Revolution (1956-1959)	  10.00	    3,000	  2.09	</a:t>
            </a:r>
            <a:r>
              <a:rPr lang="en-US" altLang="en-US" sz="1000">
                <a:solidFill>
                  <a:srgbClr val="FF0000"/>
                </a:solidFill>
              </a:rPr>
              <a:t>Insurgents</a:t>
            </a:r>
            <a:r>
              <a:rPr lang="en-US" altLang="en-US" sz="1000"/>
              <a:t>		INS/NI</a:t>
            </a:r>
          </a:p>
          <a:p>
            <a:pPr>
              <a:lnSpc>
                <a:spcPct val="80000"/>
              </a:lnSpc>
              <a:buFont typeface="Monotype Sorts" pitchFamily="2" charset="2"/>
              <a:buNone/>
            </a:pPr>
            <a:r>
              <a:rPr lang="en-US" altLang="en-US" sz="1000"/>
              <a:t>  7.  Malaya (1948-1960)		  12.91	    8,200	12.13	</a:t>
            </a:r>
            <a:r>
              <a:rPr lang="en-US" altLang="en-US" sz="1000">
                <a:solidFill>
                  <a:srgbClr val="003399"/>
                </a:solidFill>
              </a:rPr>
              <a:t>Intervening Force</a:t>
            </a:r>
            <a:r>
              <a:rPr lang="en-US" altLang="en-US" sz="1000"/>
              <a:t>	INS/I</a:t>
            </a:r>
          </a:p>
          <a:p>
            <a:pPr>
              <a:lnSpc>
                <a:spcPct val="80000"/>
              </a:lnSpc>
              <a:buFont typeface="Monotype Sorts" pitchFamily="2" charset="2"/>
              <a:buNone/>
            </a:pPr>
            <a:r>
              <a:rPr lang="en-US" altLang="en-US" sz="1000"/>
              <a:t>41.  Argentina (1969-1983)		  22.81	    5,700	14.53	New Government	INS/NI</a:t>
            </a:r>
          </a:p>
          <a:p>
            <a:pPr>
              <a:lnSpc>
                <a:spcPct val="80000"/>
              </a:lnSpc>
              <a:buFont typeface="Monotype Sorts" pitchFamily="2" charset="2"/>
              <a:buNone/>
            </a:pPr>
            <a:r>
              <a:rPr lang="en-US" altLang="en-US" sz="1000"/>
              <a:t>54.  Shining Path in Peru (1980-1999)	  29.50	    6,000	19.17	</a:t>
            </a:r>
            <a:r>
              <a:rPr lang="en-US" altLang="en-US" sz="1000">
                <a:solidFill>
                  <a:srgbClr val="003399"/>
                </a:solidFill>
              </a:rPr>
              <a:t>Government</a:t>
            </a:r>
            <a:r>
              <a:rPr lang="en-US" altLang="en-US" sz="1000"/>
              <a:t>		INS/NI</a:t>
            </a:r>
          </a:p>
          <a:p>
            <a:pPr>
              <a:lnSpc>
                <a:spcPct val="80000"/>
              </a:lnSpc>
              <a:buFont typeface="Monotype Sorts" pitchFamily="2" charset="2"/>
              <a:buNone/>
            </a:pPr>
            <a:r>
              <a:rPr lang="en-US" altLang="en-US" sz="1000"/>
              <a:t>36.  Guevara Guerilla Campaign (1966-1967)	  37.41	         54	  0.92	</a:t>
            </a:r>
            <a:r>
              <a:rPr lang="en-US" altLang="en-US" sz="1000">
                <a:solidFill>
                  <a:srgbClr val="003399"/>
                </a:solidFill>
              </a:rPr>
              <a:t>Government</a:t>
            </a:r>
            <a:r>
              <a:rPr lang="en-US" altLang="en-US" sz="1000"/>
              <a:t>		INS/NI</a:t>
            </a:r>
          </a:p>
          <a:p>
            <a:pPr>
              <a:lnSpc>
                <a:spcPct val="80000"/>
              </a:lnSpc>
              <a:buFont typeface="Monotype Sorts" pitchFamily="2" charset="2"/>
              <a:buNone/>
            </a:pPr>
            <a:r>
              <a:rPr lang="en-US" altLang="en-US" sz="1000"/>
              <a:t>38.  Cabanas Insurgency (1967-1974)	105.89	       350	  7.55	</a:t>
            </a:r>
            <a:r>
              <a:rPr lang="en-US" altLang="en-US" sz="1000">
                <a:solidFill>
                  <a:srgbClr val="003399"/>
                </a:solidFill>
              </a:rPr>
              <a:t>Government	</a:t>
            </a:r>
            <a:r>
              <a:rPr lang="en-US" altLang="en-US" sz="1000"/>
              <a:t>	INS/NI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C218DE78-09A9-9AE8-EC70-435D9736F43B}"/>
              </a:ext>
            </a:extLst>
          </p:cNvPr>
          <p:cNvSpPr>
            <a:spLocks noGrp="1" noChangeArrowheads="1"/>
          </p:cNvSpPr>
          <p:nvPr>
            <p:ph type="title"/>
          </p:nvPr>
        </p:nvSpPr>
        <p:spPr>
          <a:xfrm>
            <a:off x="914400" y="304800"/>
            <a:ext cx="8001000" cy="1066800"/>
          </a:xfrm>
        </p:spPr>
        <p:txBody>
          <a:bodyPr/>
          <a:lstStyle/>
          <a:p>
            <a:r>
              <a:rPr lang="en-US" altLang="en-US"/>
              <a:t>Twelve Cases not Explained</a:t>
            </a:r>
          </a:p>
        </p:txBody>
      </p:sp>
      <p:sp>
        <p:nvSpPr>
          <p:cNvPr id="459779" name="Rectangle 3">
            <a:extLst>
              <a:ext uri="{FF2B5EF4-FFF2-40B4-BE49-F238E27FC236}">
                <a16:creationId xmlns:a16="http://schemas.microsoft.com/office/drawing/2014/main" id="{3E6832E4-CE80-D303-DA35-CADB24395C1E}"/>
              </a:ext>
            </a:extLst>
          </p:cNvPr>
          <p:cNvSpPr>
            <a:spLocks noGrp="1" noChangeArrowheads="1"/>
          </p:cNvSpPr>
          <p:nvPr>
            <p:ph type="body" idx="1"/>
          </p:nvPr>
        </p:nvSpPr>
        <p:spPr>
          <a:xfrm>
            <a:off x="914400" y="1447800"/>
            <a:ext cx="8001000" cy="4648200"/>
          </a:xfrm>
        </p:spPr>
        <p:txBody>
          <a:bodyPr/>
          <a:lstStyle/>
          <a:p>
            <a:pPr>
              <a:lnSpc>
                <a:spcPct val="80000"/>
              </a:lnSpc>
            </a:pPr>
            <a:r>
              <a:rPr lang="en-US" altLang="en-US" sz="1200" b="1"/>
              <a:t>The model could be improved by adding a rule: Insurgencies conducted at a force ratio of less than 1-to-1 result in insurgent victory.</a:t>
            </a:r>
            <a:endParaRPr lang="en-US" altLang="en-US" sz="1200"/>
          </a:p>
          <a:p>
            <a:pPr>
              <a:lnSpc>
                <a:spcPct val="80000"/>
              </a:lnSpc>
              <a:buFont typeface="Monotype Sorts" pitchFamily="2" charset="2"/>
              <a:buNone/>
            </a:pPr>
            <a:endParaRPr lang="en-US" altLang="en-US" sz="1200"/>
          </a:p>
          <a:p>
            <a:pPr>
              <a:lnSpc>
                <a:spcPct val="80000"/>
              </a:lnSpc>
            </a:pPr>
            <a:r>
              <a:rPr lang="en-US" altLang="en-US" sz="1200"/>
              <a:t>The other 12 cases come in two categories, those that can be explained easily and those that are difficult to explain. To list them out:</a:t>
            </a:r>
          </a:p>
          <a:p>
            <a:pPr>
              <a:lnSpc>
                <a:spcPct val="80000"/>
              </a:lnSpc>
              <a:buFont typeface="Monotype Sorts" pitchFamily="2" charset="2"/>
              <a:buNone/>
            </a:pPr>
            <a:endParaRPr lang="en-US" altLang="en-US" sz="1200"/>
          </a:p>
          <a:p>
            <a:pPr>
              <a:lnSpc>
                <a:spcPct val="80000"/>
              </a:lnSpc>
              <a:buFont typeface="Monotype Sorts" pitchFamily="2" charset="2"/>
              <a:buNone/>
            </a:pPr>
            <a:r>
              <a:rPr lang="en-US" altLang="en-US" sz="1200" b="1"/>
              <a:t>Can be Easily Explained</a:t>
            </a:r>
          </a:p>
          <a:p>
            <a:pPr>
              <a:lnSpc>
                <a:spcPct val="80000"/>
              </a:lnSpc>
              <a:buFont typeface="Monotype Sorts" pitchFamily="2" charset="2"/>
              <a:buNone/>
            </a:pPr>
            <a:r>
              <a:rPr lang="en-US" altLang="en-US" sz="1200" b="1"/>
              <a:t>						Predicted</a:t>
            </a:r>
          </a:p>
          <a:p>
            <a:pPr>
              <a:lnSpc>
                <a:spcPct val="80000"/>
              </a:lnSpc>
              <a:buFont typeface="Monotype Sorts" pitchFamily="2" charset="2"/>
              <a:buNone/>
            </a:pPr>
            <a:r>
              <a:rPr lang="en-US" altLang="en-US" sz="1200" b="1"/>
              <a:t>Case			Result		Result		Classification</a:t>
            </a:r>
            <a:endParaRPr lang="en-US" altLang="en-US" sz="1200"/>
          </a:p>
          <a:p>
            <a:pPr>
              <a:lnSpc>
                <a:spcPct val="80000"/>
              </a:lnSpc>
              <a:buFont typeface="Monotype Sorts" pitchFamily="2" charset="2"/>
              <a:buNone/>
            </a:pPr>
            <a:r>
              <a:rPr lang="en-US" altLang="en-US" sz="1200"/>
              <a:t>Polisario (1973-1991)		Blue		Red		INS/I</a:t>
            </a:r>
          </a:p>
          <a:p>
            <a:pPr>
              <a:lnSpc>
                <a:spcPct val="80000"/>
              </a:lnSpc>
              <a:buFont typeface="Monotype Sorts" pitchFamily="2" charset="2"/>
              <a:buNone/>
            </a:pPr>
            <a:r>
              <a:rPr lang="en-US" altLang="en-US" sz="1200"/>
              <a:t>Mau Mau Revolt (1952-1956)	Blue		Red		became INS/C</a:t>
            </a:r>
          </a:p>
          <a:p>
            <a:pPr>
              <a:lnSpc>
                <a:spcPct val="80000"/>
              </a:lnSpc>
              <a:buFont typeface="Monotype Sorts" pitchFamily="2" charset="2"/>
              <a:buNone/>
            </a:pPr>
            <a:r>
              <a:rPr lang="en-US" altLang="en-US" sz="1200"/>
              <a:t>Puerto Rico (1950-1954)		Blue		Red		became INS/NI</a:t>
            </a:r>
          </a:p>
          <a:p>
            <a:pPr>
              <a:lnSpc>
                <a:spcPct val="80000"/>
              </a:lnSpc>
              <a:buFont typeface="Monotype Sorts" pitchFamily="2" charset="2"/>
              <a:buNone/>
            </a:pPr>
            <a:r>
              <a:rPr lang="en-US" altLang="en-US" sz="1200"/>
              <a:t>First Intifada (1987-1993)		Red		Blue		INS/NI</a:t>
            </a:r>
          </a:p>
          <a:p>
            <a:pPr>
              <a:lnSpc>
                <a:spcPct val="80000"/>
              </a:lnSpc>
              <a:buFont typeface="Monotype Sorts" pitchFamily="2" charset="2"/>
              <a:buNone/>
            </a:pPr>
            <a:endParaRPr lang="en-US" altLang="en-US" sz="1200"/>
          </a:p>
          <a:p>
            <a:pPr>
              <a:lnSpc>
                <a:spcPct val="80000"/>
              </a:lnSpc>
              <a:buFont typeface="Monotype Sorts" pitchFamily="2" charset="2"/>
              <a:buNone/>
            </a:pPr>
            <a:r>
              <a:rPr lang="en-US" altLang="en-US" sz="1200" b="1"/>
              <a:t>More difficult to Explain:</a:t>
            </a:r>
          </a:p>
          <a:p>
            <a:pPr>
              <a:lnSpc>
                <a:spcPct val="80000"/>
              </a:lnSpc>
              <a:buFont typeface="Monotype Sorts" pitchFamily="2" charset="2"/>
              <a:buNone/>
            </a:pPr>
            <a:r>
              <a:rPr lang="en-US" altLang="en-US" sz="1200" b="1"/>
              <a:t>						Predicted</a:t>
            </a:r>
          </a:p>
          <a:p>
            <a:pPr>
              <a:lnSpc>
                <a:spcPct val="80000"/>
              </a:lnSpc>
              <a:buFont typeface="Monotype Sorts" pitchFamily="2" charset="2"/>
              <a:buNone/>
            </a:pPr>
            <a:r>
              <a:rPr lang="en-US" altLang="en-US" sz="1200" b="1"/>
              <a:t>Case			Result		Result		Classification</a:t>
            </a:r>
            <a:endParaRPr lang="en-US" altLang="en-US" sz="1200"/>
          </a:p>
          <a:p>
            <a:pPr>
              <a:lnSpc>
                <a:spcPct val="80000"/>
              </a:lnSpc>
              <a:buFont typeface="Monotype Sorts" pitchFamily="2" charset="2"/>
              <a:buNone/>
            </a:pPr>
            <a:r>
              <a:rPr lang="en-US" altLang="en-US" sz="1200"/>
              <a:t>Peacekeeping in Cambodia (1991-1993)	Blue		Red		PEACE</a:t>
            </a:r>
          </a:p>
          <a:p>
            <a:pPr>
              <a:lnSpc>
                <a:spcPct val="80000"/>
              </a:lnSpc>
              <a:buFont typeface="Monotype Sorts" pitchFamily="2" charset="2"/>
              <a:buNone/>
            </a:pPr>
            <a:r>
              <a:rPr lang="en-US" altLang="en-US" sz="1200"/>
              <a:t>Colombian Civil War (1964-present)	Blue		Red		INS/NI</a:t>
            </a:r>
          </a:p>
          <a:p>
            <a:pPr>
              <a:lnSpc>
                <a:spcPct val="80000"/>
              </a:lnSpc>
              <a:buFont typeface="Monotype Sorts" pitchFamily="2" charset="2"/>
              <a:buNone/>
            </a:pPr>
            <a:r>
              <a:rPr lang="en-US" altLang="en-US" sz="1200"/>
              <a:t>Hungary (1956)		Blue		Red		SUP</a:t>
            </a:r>
          </a:p>
          <a:p>
            <a:pPr>
              <a:lnSpc>
                <a:spcPct val="80000"/>
              </a:lnSpc>
              <a:buFont typeface="Monotype Sorts" pitchFamily="2" charset="2"/>
              <a:buNone/>
            </a:pPr>
            <a:r>
              <a:rPr lang="en-US" altLang="en-US" sz="1200"/>
              <a:t>UN Mission to Somalia (1992-1995)	Red		Blue		VIOLENCE</a:t>
            </a:r>
          </a:p>
          <a:p>
            <a:pPr>
              <a:lnSpc>
                <a:spcPct val="80000"/>
              </a:lnSpc>
              <a:buFont typeface="Monotype Sorts" pitchFamily="2" charset="2"/>
              <a:buNone/>
            </a:pPr>
            <a:r>
              <a:rPr lang="en-US" altLang="en-US" sz="1200"/>
              <a:t>Chad Civil War (1965-1969)	Red		Blue		INS/NI</a:t>
            </a:r>
          </a:p>
          <a:p>
            <a:pPr>
              <a:lnSpc>
                <a:spcPct val="80000"/>
              </a:lnSpc>
              <a:buFont typeface="Monotype Sorts" pitchFamily="2" charset="2"/>
              <a:buNone/>
            </a:pPr>
            <a:r>
              <a:rPr lang="en-US" altLang="en-US" sz="1200"/>
              <a:t>Peacekeeping Rwanda (1993-1996)	Red		Blue		PEACE</a:t>
            </a:r>
          </a:p>
          <a:p>
            <a:pPr>
              <a:lnSpc>
                <a:spcPct val="80000"/>
              </a:lnSpc>
              <a:buFont typeface="Monotype Sorts" pitchFamily="2" charset="2"/>
              <a:buNone/>
            </a:pPr>
            <a:r>
              <a:rPr lang="en-US" altLang="en-US" sz="1200"/>
              <a:t>Uganda Civil War (1979-1986)	Red		Blue		INS/NI</a:t>
            </a:r>
          </a:p>
          <a:p>
            <a:pPr>
              <a:lnSpc>
                <a:spcPct val="80000"/>
              </a:lnSpc>
              <a:buFont typeface="Monotype Sorts" pitchFamily="2" charset="2"/>
              <a:buNone/>
            </a:pPr>
            <a:r>
              <a:rPr lang="en-US" altLang="en-US" sz="1200"/>
              <a:t>Cuban Revolution (1956-1959)	Red		Blue		INS/NI</a:t>
            </a:r>
          </a:p>
          <a:p>
            <a:pPr>
              <a:lnSpc>
                <a:spcPct val="80000"/>
              </a:lnSpc>
              <a:buFont typeface="Monotype Sorts" pitchFamily="2" charset="2"/>
              <a:buNone/>
            </a:pPr>
            <a:endParaRPr lang="en-US" altLang="en-US" sz="1200"/>
          </a:p>
          <a:p>
            <a:pPr>
              <a:lnSpc>
                <a:spcPct val="80000"/>
              </a:lnSpc>
            </a:pPr>
            <a:r>
              <a:rPr lang="en-US" altLang="en-US" sz="1200" b="1"/>
              <a:t>We suspect the answer is to examine the General Level of Brutality as a third variable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a:extLst>
              <a:ext uri="{FF2B5EF4-FFF2-40B4-BE49-F238E27FC236}">
                <a16:creationId xmlns:a16="http://schemas.microsoft.com/office/drawing/2014/main" id="{1401527F-CCE0-D09E-B1F1-34F5FC9AACA9}"/>
              </a:ext>
            </a:extLst>
          </p:cNvPr>
          <p:cNvSpPr>
            <a:spLocks noGrp="1" noChangeArrowheads="1"/>
          </p:cNvSpPr>
          <p:nvPr>
            <p:ph type="title"/>
          </p:nvPr>
        </p:nvSpPr>
        <p:spPr>
          <a:xfrm>
            <a:off x="609600" y="609600"/>
            <a:ext cx="8305800" cy="1143000"/>
          </a:xfrm>
        </p:spPr>
        <p:txBody>
          <a:bodyPr/>
          <a:lstStyle/>
          <a:p>
            <a:r>
              <a:rPr lang="en-US" altLang="en-US"/>
              <a:t>As Applied to Afghanistan</a:t>
            </a:r>
          </a:p>
        </p:txBody>
      </p:sp>
      <p:sp>
        <p:nvSpPr>
          <p:cNvPr id="432131" name="Rectangle 3">
            <a:extLst>
              <a:ext uri="{FF2B5EF4-FFF2-40B4-BE49-F238E27FC236}">
                <a16:creationId xmlns:a16="http://schemas.microsoft.com/office/drawing/2014/main" id="{CB521A66-DB89-3B8E-7ADB-DA5715817C5B}"/>
              </a:ext>
            </a:extLst>
          </p:cNvPr>
          <p:cNvSpPr>
            <a:spLocks noGrp="1" noChangeArrowheads="1"/>
          </p:cNvSpPr>
          <p:nvPr>
            <p:ph type="body" idx="1"/>
          </p:nvPr>
        </p:nvSpPr>
        <p:spPr>
          <a:xfrm>
            <a:off x="762000" y="1828800"/>
            <a:ext cx="8153400" cy="4572000"/>
          </a:xfrm>
        </p:spPr>
        <p:txBody>
          <a:bodyPr/>
          <a:lstStyle/>
          <a:p>
            <a:pPr>
              <a:lnSpc>
                <a:spcPct val="80000"/>
              </a:lnSpc>
            </a:pPr>
            <a:r>
              <a:rPr lang="en-US" altLang="en-US" sz="2000"/>
              <a:t>Force ratios are 7.64-to-1 or 10.47-to-1(with police counted)</a:t>
            </a:r>
          </a:p>
          <a:p>
            <a:pPr lvl="1">
              <a:lnSpc>
                <a:spcPct val="80000"/>
              </a:lnSpc>
            </a:pPr>
            <a:r>
              <a:rPr lang="en-US" altLang="en-US" sz="2000"/>
              <a:t>110,790 Counterinsurgent forces</a:t>
            </a:r>
          </a:p>
          <a:p>
            <a:pPr lvl="2">
              <a:lnSpc>
                <a:spcPct val="80000"/>
              </a:lnSpc>
            </a:pPr>
            <a:r>
              <a:rPr lang="en-US" altLang="en-US" sz="1800"/>
              <a:t>26,612 US</a:t>
            </a:r>
          </a:p>
          <a:p>
            <a:pPr lvl="2">
              <a:lnSpc>
                <a:spcPct val="80000"/>
              </a:lnSpc>
            </a:pPr>
            <a:r>
              <a:rPr lang="en-US" altLang="en-US" sz="1800"/>
              <a:t>29,178 other International</a:t>
            </a:r>
          </a:p>
          <a:p>
            <a:pPr lvl="2">
              <a:lnSpc>
                <a:spcPct val="80000"/>
              </a:lnSpc>
            </a:pPr>
            <a:r>
              <a:rPr lang="en-US" altLang="en-US" sz="1800"/>
              <a:t>55,000 Afghan Army</a:t>
            </a:r>
          </a:p>
          <a:p>
            <a:pPr lvl="2">
              <a:lnSpc>
                <a:spcPct val="80000"/>
              </a:lnSpc>
            </a:pPr>
            <a:r>
              <a:rPr lang="en-US" altLang="en-US" sz="1800"/>
              <a:t>40,967 Police and auxiliary police (not counted?)</a:t>
            </a:r>
          </a:p>
          <a:p>
            <a:pPr lvl="1">
              <a:lnSpc>
                <a:spcPct val="80000"/>
              </a:lnSpc>
            </a:pPr>
            <a:r>
              <a:rPr lang="en-US" altLang="en-US" sz="2000"/>
              <a:t>14,500 Insurgents ???</a:t>
            </a:r>
          </a:p>
          <a:p>
            <a:pPr lvl="2">
              <a:lnSpc>
                <a:spcPct val="80000"/>
              </a:lnSpc>
            </a:pPr>
            <a:r>
              <a:rPr lang="en-US" altLang="en-US" sz="1800"/>
              <a:t>7,000 to 22,000 (ASAF 1 January 2008 estimate)</a:t>
            </a:r>
          </a:p>
          <a:p>
            <a:pPr lvl="2">
              <a:lnSpc>
                <a:spcPct val="80000"/>
              </a:lnSpc>
            </a:pPr>
            <a:r>
              <a:rPr lang="en-US" altLang="en-US" sz="1800"/>
              <a:t>Probably 15,000 – 25,000 + (TDI back of the envelope check)</a:t>
            </a:r>
          </a:p>
          <a:p>
            <a:pPr lvl="2">
              <a:lnSpc>
                <a:spcPct val="80000"/>
              </a:lnSpc>
            </a:pPr>
            <a:endParaRPr lang="en-US" altLang="en-US" sz="1800"/>
          </a:p>
          <a:p>
            <a:pPr>
              <a:lnSpc>
                <a:spcPct val="80000"/>
              </a:lnSpc>
            </a:pPr>
            <a:r>
              <a:rPr lang="en-US" altLang="en-US" sz="2000"/>
              <a:t>Four permutations tested</a:t>
            </a:r>
          </a:p>
          <a:p>
            <a:pPr lvl="1">
              <a:lnSpc>
                <a:spcPct val="80000"/>
              </a:lnSpc>
            </a:pPr>
            <a:r>
              <a:rPr lang="en-US" altLang="en-US" sz="2000"/>
              <a:t>Limited with force ratio of 7.64-to-1</a:t>
            </a:r>
          </a:p>
          <a:p>
            <a:pPr lvl="1">
              <a:lnSpc>
                <a:spcPct val="80000"/>
              </a:lnSpc>
            </a:pPr>
            <a:r>
              <a:rPr lang="en-US" altLang="en-US" sz="2000"/>
              <a:t>Limited with force ratio of 10.47-to-1</a:t>
            </a:r>
          </a:p>
          <a:p>
            <a:pPr lvl="1">
              <a:lnSpc>
                <a:spcPct val="80000"/>
              </a:lnSpc>
            </a:pPr>
            <a:r>
              <a:rPr lang="en-US" altLang="en-US" sz="2000"/>
              <a:t>Central with force ratio of 7.64-to-1</a:t>
            </a:r>
          </a:p>
          <a:p>
            <a:pPr lvl="1">
              <a:lnSpc>
                <a:spcPct val="80000"/>
              </a:lnSpc>
            </a:pPr>
            <a:r>
              <a:rPr lang="en-US" altLang="en-US" sz="2000"/>
              <a:t>Central with force ratio of 10.47-to-1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538" name="Picture 2">
            <a:extLst>
              <a:ext uri="{FF2B5EF4-FFF2-40B4-BE49-F238E27FC236}">
                <a16:creationId xmlns:a16="http://schemas.microsoft.com/office/drawing/2014/main" id="{FBD62CDE-FA68-9166-0DF6-B398850B00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1534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9539" name="Line 3">
            <a:extLst>
              <a:ext uri="{FF2B5EF4-FFF2-40B4-BE49-F238E27FC236}">
                <a16:creationId xmlns:a16="http://schemas.microsoft.com/office/drawing/2014/main" id="{3A0AF410-560B-0EFE-191D-E59870813426}"/>
              </a:ext>
            </a:extLst>
          </p:cNvPr>
          <p:cNvSpPr>
            <a:spLocks noChangeShapeType="1"/>
          </p:cNvSpPr>
          <p:nvPr/>
        </p:nvSpPr>
        <p:spPr bwMode="auto">
          <a:xfrm flipH="1" flipV="1">
            <a:off x="3290888" y="1590675"/>
            <a:ext cx="4762" cy="3724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9540" name="Line 4">
            <a:extLst>
              <a:ext uri="{FF2B5EF4-FFF2-40B4-BE49-F238E27FC236}">
                <a16:creationId xmlns:a16="http://schemas.microsoft.com/office/drawing/2014/main" id="{EA022F88-2D45-2597-AC59-5615EDD4EB9D}"/>
              </a:ext>
            </a:extLst>
          </p:cNvPr>
          <p:cNvSpPr>
            <a:spLocks noChangeShapeType="1"/>
          </p:cNvSpPr>
          <p:nvPr/>
        </p:nvSpPr>
        <p:spPr bwMode="auto">
          <a:xfrm flipH="1">
            <a:off x="1514475" y="1590675"/>
            <a:ext cx="1781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9541" name="Line 5">
            <a:extLst>
              <a:ext uri="{FF2B5EF4-FFF2-40B4-BE49-F238E27FC236}">
                <a16:creationId xmlns:a16="http://schemas.microsoft.com/office/drawing/2014/main" id="{1BC72DBF-78A4-5F47-35C8-827B476B9034}"/>
              </a:ext>
            </a:extLst>
          </p:cNvPr>
          <p:cNvSpPr>
            <a:spLocks noChangeShapeType="1"/>
          </p:cNvSpPr>
          <p:nvPr/>
        </p:nvSpPr>
        <p:spPr bwMode="auto">
          <a:xfrm flipH="1">
            <a:off x="1514475" y="4086225"/>
            <a:ext cx="1781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9542" name="Text Box 6">
            <a:extLst>
              <a:ext uri="{FF2B5EF4-FFF2-40B4-BE49-F238E27FC236}">
                <a16:creationId xmlns:a16="http://schemas.microsoft.com/office/drawing/2014/main" id="{61D325E5-845A-AACF-96B8-A6AAADADB16A}"/>
              </a:ext>
            </a:extLst>
          </p:cNvPr>
          <p:cNvSpPr txBox="1">
            <a:spLocks noChangeArrowheads="1"/>
          </p:cNvSpPr>
          <p:nvPr/>
        </p:nvSpPr>
        <p:spPr bwMode="auto">
          <a:xfrm>
            <a:off x="3079750" y="5318125"/>
            <a:ext cx="40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7.64</a:t>
            </a:r>
          </a:p>
        </p:txBody>
      </p:sp>
      <p:sp>
        <p:nvSpPr>
          <p:cNvPr id="449543" name="Line 7">
            <a:extLst>
              <a:ext uri="{FF2B5EF4-FFF2-40B4-BE49-F238E27FC236}">
                <a16:creationId xmlns:a16="http://schemas.microsoft.com/office/drawing/2014/main" id="{AB1B6EEE-5AEA-6A20-3056-EC70DB353432}"/>
              </a:ext>
            </a:extLst>
          </p:cNvPr>
          <p:cNvSpPr>
            <a:spLocks noChangeShapeType="1"/>
          </p:cNvSpPr>
          <p:nvPr/>
        </p:nvSpPr>
        <p:spPr bwMode="auto">
          <a:xfrm flipV="1">
            <a:off x="3886200" y="1447800"/>
            <a:ext cx="0" cy="3857625"/>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9544" name="Line 8">
            <a:extLst>
              <a:ext uri="{FF2B5EF4-FFF2-40B4-BE49-F238E27FC236}">
                <a16:creationId xmlns:a16="http://schemas.microsoft.com/office/drawing/2014/main" id="{5E6191CA-6D09-B0DD-7FE1-039629A5D894}"/>
              </a:ext>
            </a:extLst>
          </p:cNvPr>
          <p:cNvSpPr>
            <a:spLocks noChangeShapeType="1"/>
          </p:cNvSpPr>
          <p:nvPr/>
        </p:nvSpPr>
        <p:spPr bwMode="auto">
          <a:xfrm flipH="1">
            <a:off x="1514475" y="1447800"/>
            <a:ext cx="2371725"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9545" name="Line 9">
            <a:extLst>
              <a:ext uri="{FF2B5EF4-FFF2-40B4-BE49-F238E27FC236}">
                <a16:creationId xmlns:a16="http://schemas.microsoft.com/office/drawing/2014/main" id="{438BD7AC-9F3C-4E54-1A8B-E836338B6E8D}"/>
              </a:ext>
            </a:extLst>
          </p:cNvPr>
          <p:cNvSpPr>
            <a:spLocks noChangeShapeType="1"/>
          </p:cNvSpPr>
          <p:nvPr/>
        </p:nvSpPr>
        <p:spPr bwMode="auto">
          <a:xfrm flipH="1">
            <a:off x="1514475" y="3343275"/>
            <a:ext cx="2371725"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9546" name="Text Box 10">
            <a:extLst>
              <a:ext uri="{FF2B5EF4-FFF2-40B4-BE49-F238E27FC236}">
                <a16:creationId xmlns:a16="http://schemas.microsoft.com/office/drawing/2014/main" id="{005A1B78-0330-D079-3CD6-434CD349E2CA}"/>
              </a:ext>
            </a:extLst>
          </p:cNvPr>
          <p:cNvSpPr txBox="1">
            <a:spLocks noChangeArrowheads="1"/>
          </p:cNvSpPr>
          <p:nvPr/>
        </p:nvSpPr>
        <p:spPr bwMode="auto">
          <a:xfrm>
            <a:off x="3756025" y="5318125"/>
            <a:ext cx="469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solidFill>
                  <a:srgbClr val="FF9900"/>
                </a:solidFill>
              </a:rPr>
              <a:t>10.47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a:extLst>
              <a:ext uri="{FF2B5EF4-FFF2-40B4-BE49-F238E27FC236}">
                <a16:creationId xmlns:a16="http://schemas.microsoft.com/office/drawing/2014/main" id="{407DC713-BB33-0EB7-B100-CAEC1B7940B4}"/>
              </a:ext>
            </a:extLst>
          </p:cNvPr>
          <p:cNvSpPr>
            <a:spLocks noGrp="1" noChangeArrowheads="1"/>
          </p:cNvSpPr>
          <p:nvPr>
            <p:ph type="title"/>
          </p:nvPr>
        </p:nvSpPr>
        <p:spPr>
          <a:xfrm>
            <a:off x="685800" y="609600"/>
            <a:ext cx="8229600" cy="1143000"/>
          </a:xfrm>
        </p:spPr>
        <p:txBody>
          <a:bodyPr/>
          <a:lstStyle/>
          <a:p>
            <a:r>
              <a:rPr lang="en-US" altLang="en-US"/>
              <a:t>Good News and Bad News</a:t>
            </a:r>
          </a:p>
        </p:txBody>
      </p:sp>
      <p:sp>
        <p:nvSpPr>
          <p:cNvPr id="433155" name="Rectangle 3">
            <a:extLst>
              <a:ext uri="{FF2B5EF4-FFF2-40B4-BE49-F238E27FC236}">
                <a16:creationId xmlns:a16="http://schemas.microsoft.com/office/drawing/2014/main" id="{DB676F6C-AB35-562F-1052-0E9C80DDEF76}"/>
              </a:ext>
            </a:extLst>
          </p:cNvPr>
          <p:cNvSpPr>
            <a:spLocks noGrp="1" noChangeArrowheads="1"/>
          </p:cNvSpPr>
          <p:nvPr>
            <p:ph type="body" idx="1"/>
          </p:nvPr>
        </p:nvSpPr>
        <p:spPr>
          <a:xfrm>
            <a:off x="990600" y="1981200"/>
            <a:ext cx="7924800" cy="4114800"/>
          </a:xfrm>
        </p:spPr>
        <p:txBody>
          <a:bodyPr/>
          <a:lstStyle/>
          <a:p>
            <a:pPr>
              <a:lnSpc>
                <a:spcPct val="80000"/>
              </a:lnSpc>
            </a:pPr>
            <a:r>
              <a:rPr lang="en-US" altLang="en-US" sz="2400"/>
              <a:t>Limited political concept with force ratio of 7.64-to-1</a:t>
            </a:r>
          </a:p>
          <a:p>
            <a:pPr lvl="1">
              <a:lnSpc>
                <a:spcPct val="80000"/>
              </a:lnSpc>
            </a:pPr>
            <a:r>
              <a:rPr lang="en-US" altLang="en-US" sz="2200"/>
              <a:t>Outcome is Blue (Counterinsurgent) Win (91.26%)</a:t>
            </a:r>
          </a:p>
          <a:p>
            <a:pPr lvl="1">
              <a:lnSpc>
                <a:spcPct val="80000"/>
              </a:lnSpc>
            </a:pPr>
            <a:endParaRPr lang="en-US" altLang="en-US" sz="2200"/>
          </a:p>
          <a:p>
            <a:pPr>
              <a:lnSpc>
                <a:spcPct val="80000"/>
              </a:lnSpc>
            </a:pPr>
            <a:r>
              <a:rPr lang="en-US" altLang="en-US" sz="2400"/>
              <a:t>Limited political concept with force ratio of 10.47-to-1</a:t>
            </a:r>
          </a:p>
          <a:p>
            <a:pPr lvl="1">
              <a:lnSpc>
                <a:spcPct val="80000"/>
              </a:lnSpc>
            </a:pPr>
            <a:r>
              <a:rPr lang="en-US" altLang="en-US" sz="2200"/>
              <a:t>Outcome is Blue Win (95.58%)</a:t>
            </a:r>
          </a:p>
          <a:p>
            <a:pPr lvl="1">
              <a:lnSpc>
                <a:spcPct val="80000"/>
              </a:lnSpc>
            </a:pPr>
            <a:endParaRPr lang="en-US" altLang="en-US" sz="2200"/>
          </a:p>
          <a:p>
            <a:pPr>
              <a:lnSpc>
                <a:spcPct val="80000"/>
              </a:lnSpc>
            </a:pPr>
            <a:r>
              <a:rPr lang="en-US" altLang="en-US" sz="2400"/>
              <a:t>Central political idea with force ratio of 7.64-to-1</a:t>
            </a:r>
          </a:p>
          <a:p>
            <a:pPr lvl="1">
              <a:lnSpc>
                <a:spcPct val="80000"/>
              </a:lnSpc>
            </a:pPr>
            <a:r>
              <a:rPr lang="en-US" altLang="en-US" sz="2200"/>
              <a:t>Outcome is Red (Insurgent) Win (29.23%)</a:t>
            </a:r>
          </a:p>
          <a:p>
            <a:pPr lvl="1">
              <a:lnSpc>
                <a:spcPct val="80000"/>
              </a:lnSpc>
            </a:pPr>
            <a:endParaRPr lang="en-US" altLang="en-US" sz="2200"/>
          </a:p>
          <a:p>
            <a:pPr>
              <a:lnSpc>
                <a:spcPct val="80000"/>
              </a:lnSpc>
            </a:pPr>
            <a:r>
              <a:rPr lang="en-US" altLang="en-US" sz="2400"/>
              <a:t>Central political idea with force ratio of 10.47-to-1</a:t>
            </a:r>
          </a:p>
          <a:p>
            <a:pPr lvl="1">
              <a:lnSpc>
                <a:spcPct val="80000"/>
              </a:lnSpc>
            </a:pPr>
            <a:r>
              <a:rPr lang="en-US" altLang="en-US" sz="2200"/>
              <a:t>Outcome is Red Win (48.41%)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a:extLst>
              <a:ext uri="{FF2B5EF4-FFF2-40B4-BE49-F238E27FC236}">
                <a16:creationId xmlns:a16="http://schemas.microsoft.com/office/drawing/2014/main" id="{10A8491F-6B1D-CFE2-599E-E381F550BB0E}"/>
              </a:ext>
            </a:extLst>
          </p:cNvPr>
          <p:cNvSpPr>
            <a:spLocks noGrp="1" noChangeArrowheads="1"/>
          </p:cNvSpPr>
          <p:nvPr>
            <p:ph type="title"/>
          </p:nvPr>
        </p:nvSpPr>
        <p:spPr>
          <a:xfrm>
            <a:off x="838200" y="304800"/>
            <a:ext cx="8077200" cy="990600"/>
          </a:xfrm>
        </p:spPr>
        <p:txBody>
          <a:bodyPr/>
          <a:lstStyle/>
          <a:p>
            <a:r>
              <a:rPr lang="en-US" altLang="en-US"/>
              <a:t>Levels of Violence</a:t>
            </a:r>
          </a:p>
        </p:txBody>
      </p:sp>
      <p:sp>
        <p:nvSpPr>
          <p:cNvPr id="434179" name="Rectangle 3">
            <a:extLst>
              <a:ext uri="{FF2B5EF4-FFF2-40B4-BE49-F238E27FC236}">
                <a16:creationId xmlns:a16="http://schemas.microsoft.com/office/drawing/2014/main" id="{CDF02204-C2D6-99AF-F281-5AD6D36FC058}"/>
              </a:ext>
            </a:extLst>
          </p:cNvPr>
          <p:cNvSpPr>
            <a:spLocks noGrp="1" noChangeArrowheads="1"/>
          </p:cNvSpPr>
          <p:nvPr>
            <p:ph type="body" idx="1"/>
          </p:nvPr>
        </p:nvSpPr>
        <p:spPr>
          <a:xfrm>
            <a:off x="990600" y="1447800"/>
            <a:ext cx="7924800" cy="4648200"/>
          </a:xfrm>
        </p:spPr>
        <p:txBody>
          <a:bodyPr/>
          <a:lstStyle/>
          <a:p>
            <a:pPr>
              <a:lnSpc>
                <a:spcPct val="90000"/>
              </a:lnSpc>
            </a:pPr>
            <a:r>
              <a:rPr lang="en-US" altLang="en-US" sz="2400"/>
              <a:t>In general, we established a trend that as the level of violence goes up, it favors insurgency victory. </a:t>
            </a:r>
          </a:p>
          <a:p>
            <a:pPr lvl="1">
              <a:lnSpc>
                <a:spcPct val="90000"/>
              </a:lnSpc>
            </a:pPr>
            <a:r>
              <a:rPr lang="en-US" altLang="en-US" sz="2200"/>
              <a:t>This is particularly true of intervening force losses</a:t>
            </a:r>
          </a:p>
          <a:p>
            <a:pPr lvl="1">
              <a:lnSpc>
                <a:spcPct val="90000"/>
              </a:lnSpc>
            </a:pPr>
            <a:r>
              <a:rPr lang="en-US" altLang="en-US" sz="2200"/>
              <a:t>Intervening Force levels of commitment</a:t>
            </a:r>
          </a:p>
          <a:p>
            <a:pPr lvl="1">
              <a:lnSpc>
                <a:spcPct val="90000"/>
              </a:lnSpc>
            </a:pPr>
            <a:r>
              <a:rPr lang="en-US" altLang="en-US" sz="2200"/>
              <a:t>Indigenous Government levels of commitment</a:t>
            </a:r>
          </a:p>
          <a:p>
            <a:pPr lvl="1">
              <a:lnSpc>
                <a:spcPct val="90000"/>
              </a:lnSpc>
            </a:pPr>
            <a:r>
              <a:rPr lang="en-US" altLang="en-US" sz="2200"/>
              <a:t>Insurgent levels of commitment </a:t>
            </a:r>
          </a:p>
          <a:p>
            <a:pPr lvl="1">
              <a:lnSpc>
                <a:spcPct val="90000"/>
              </a:lnSpc>
            </a:pPr>
            <a:endParaRPr lang="en-US" altLang="en-US" sz="2200"/>
          </a:p>
          <a:p>
            <a:pPr>
              <a:lnSpc>
                <a:spcPct val="90000"/>
              </a:lnSpc>
            </a:pPr>
            <a:r>
              <a:rPr lang="en-US" altLang="en-US" sz="2400"/>
              <a:t>Right now we are bumping into some of those thresholds</a:t>
            </a:r>
          </a:p>
          <a:p>
            <a:pPr lvl="1">
              <a:lnSpc>
                <a:spcPct val="90000"/>
              </a:lnSpc>
            </a:pPr>
            <a:endParaRPr lang="en-US" altLang="en-US" sz="2200"/>
          </a:p>
          <a:p>
            <a:pPr>
              <a:lnSpc>
                <a:spcPct val="90000"/>
              </a:lnSpc>
            </a:pPr>
            <a:r>
              <a:rPr lang="en-US" altLang="en-US" sz="2400"/>
              <a:t>See CAA Task 11 Report: “Examine Measurement of Popular Support”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a:extLst>
              <a:ext uri="{FF2B5EF4-FFF2-40B4-BE49-F238E27FC236}">
                <a16:creationId xmlns:a16="http://schemas.microsoft.com/office/drawing/2014/main" id="{CCAA79C2-CB33-2DCF-1037-A7BA38E1D00E}"/>
              </a:ext>
            </a:extLst>
          </p:cNvPr>
          <p:cNvSpPr>
            <a:spLocks noGrp="1" noChangeArrowheads="1"/>
          </p:cNvSpPr>
          <p:nvPr>
            <p:ph type="title"/>
          </p:nvPr>
        </p:nvSpPr>
        <p:spPr>
          <a:xfrm>
            <a:off x="685800" y="304800"/>
            <a:ext cx="8229600" cy="838200"/>
          </a:xfrm>
        </p:spPr>
        <p:txBody>
          <a:bodyPr/>
          <a:lstStyle/>
          <a:p>
            <a:r>
              <a:rPr lang="en-US" altLang="en-US" sz="4400"/>
              <a:t>Some Thresholds</a:t>
            </a:r>
          </a:p>
        </p:txBody>
      </p:sp>
      <p:sp>
        <p:nvSpPr>
          <p:cNvPr id="440323" name="Rectangle 3">
            <a:extLst>
              <a:ext uri="{FF2B5EF4-FFF2-40B4-BE49-F238E27FC236}">
                <a16:creationId xmlns:a16="http://schemas.microsoft.com/office/drawing/2014/main" id="{14ECF1B3-1A85-18D8-15C5-8E7D327008C3}"/>
              </a:ext>
            </a:extLst>
          </p:cNvPr>
          <p:cNvSpPr>
            <a:spLocks noGrp="1" noChangeArrowheads="1"/>
          </p:cNvSpPr>
          <p:nvPr>
            <p:ph type="body" idx="1"/>
          </p:nvPr>
        </p:nvSpPr>
        <p:spPr>
          <a:xfrm>
            <a:off x="838200" y="1295400"/>
            <a:ext cx="8077200" cy="5181600"/>
          </a:xfrm>
        </p:spPr>
        <p:txBody>
          <a:bodyPr/>
          <a:lstStyle/>
          <a:p>
            <a:pPr>
              <a:lnSpc>
                <a:spcPct val="80000"/>
              </a:lnSpc>
              <a:buFont typeface="Monotype Sorts" pitchFamily="2" charset="2"/>
              <a:buNone/>
            </a:pPr>
            <a:r>
              <a:rPr lang="en-US" altLang="en-US" sz="1200"/>
              <a:t>IV.A.1.</a:t>
            </a:r>
            <a:r>
              <a:rPr lang="en-US" altLang="en-US" sz="1200" b="1"/>
              <a:t> It appears that when the average intervening forces killed exceeds more the 0.0001% of the population of the intervening country (more than 0.12 per 100,000 home population), then the counterinsurgency, intervention or peacekeeping operation fails in over two-thirds of the cases.</a:t>
            </a:r>
          </a:p>
          <a:p>
            <a:pPr>
              <a:lnSpc>
                <a:spcPct val="80000"/>
              </a:lnSpc>
            </a:pPr>
            <a:endParaRPr lang="en-US" altLang="en-US" sz="1200" b="1"/>
          </a:p>
          <a:p>
            <a:pPr>
              <a:lnSpc>
                <a:spcPct val="80000"/>
              </a:lnSpc>
              <a:buFont typeface="Monotype Sorts" pitchFamily="2" charset="2"/>
              <a:buNone/>
            </a:pPr>
            <a:r>
              <a:rPr lang="en-US" altLang="en-US" sz="1200" b="1"/>
              <a:t>Furthermore, it appears that if the average intervening forces killed exceeds more than 0.00001% of the population of the intervening country (more than 0.01 per 100,000 home population) that the chances of failure rises to around 50%.</a:t>
            </a:r>
            <a:endParaRPr lang="en-US" altLang="en-US" sz="1200"/>
          </a:p>
          <a:p>
            <a:pPr>
              <a:lnSpc>
                <a:spcPct val="80000"/>
              </a:lnSpc>
              <a:buFont typeface="Monotype Sorts" pitchFamily="2" charset="2"/>
              <a:buNone/>
            </a:pPr>
            <a:r>
              <a:rPr lang="en-US" altLang="en-US" sz="1200"/>
              <a:t>(p-value = .0006)</a:t>
            </a:r>
          </a:p>
          <a:p>
            <a:pPr>
              <a:lnSpc>
                <a:spcPct val="80000"/>
              </a:lnSpc>
              <a:buFont typeface="Monotype Sorts" pitchFamily="2" charset="2"/>
              <a:buNone/>
            </a:pPr>
            <a:endParaRPr lang="en-US" altLang="en-US" sz="1200"/>
          </a:p>
          <a:p>
            <a:pPr>
              <a:lnSpc>
                <a:spcPct val="80000"/>
              </a:lnSpc>
              <a:buFont typeface="Monotype Sorts" pitchFamily="2" charset="2"/>
              <a:buNone/>
            </a:pPr>
            <a:r>
              <a:rPr lang="en-US" altLang="en-US" sz="1200"/>
              <a:t>The average intervening forces killed data basically falls into three groupings:</a:t>
            </a:r>
          </a:p>
          <a:p>
            <a:pPr>
              <a:lnSpc>
                <a:spcPct val="80000"/>
              </a:lnSpc>
              <a:buFont typeface="Monotype Sorts" pitchFamily="2" charset="2"/>
              <a:buNone/>
            </a:pPr>
            <a:endParaRPr lang="en-US" altLang="en-US" sz="1200" b="1"/>
          </a:p>
          <a:p>
            <a:pPr>
              <a:lnSpc>
                <a:spcPct val="80000"/>
              </a:lnSpc>
              <a:buFont typeface="Monotype Sorts" pitchFamily="2" charset="2"/>
              <a:buNone/>
            </a:pPr>
            <a:r>
              <a:rPr lang="en-US" altLang="en-US" sz="1200" b="1"/>
              <a:t>				Gray</a:t>
            </a:r>
          </a:p>
          <a:p>
            <a:pPr>
              <a:lnSpc>
                <a:spcPct val="80000"/>
              </a:lnSpc>
              <a:buFont typeface="Monotype Sorts" pitchFamily="2" charset="2"/>
              <a:buNone/>
            </a:pPr>
            <a:r>
              <a:rPr lang="en-US" altLang="en-US" sz="1200" b="1"/>
              <a:t>			Blue Wins	Results	Red Wins</a:t>
            </a:r>
            <a:endParaRPr lang="en-US" altLang="en-US" sz="1200"/>
          </a:p>
          <a:p>
            <a:pPr>
              <a:lnSpc>
                <a:spcPct val="80000"/>
              </a:lnSpc>
              <a:buFont typeface="Monotype Sorts" pitchFamily="2" charset="2"/>
              <a:buNone/>
            </a:pPr>
            <a:r>
              <a:rPr lang="en-US" altLang="en-US" sz="1200"/>
              <a:t>0 		18 cases	16	0	  2</a:t>
            </a:r>
          </a:p>
          <a:p>
            <a:pPr>
              <a:lnSpc>
                <a:spcPct val="80000"/>
              </a:lnSpc>
              <a:buFont typeface="Monotype Sorts" pitchFamily="2" charset="2"/>
              <a:buNone/>
            </a:pPr>
            <a:r>
              <a:rPr lang="en-US" altLang="en-US" sz="1200"/>
              <a:t>0.01 – 0.09	17 cases	  8	2	  7</a:t>
            </a:r>
          </a:p>
          <a:p>
            <a:pPr>
              <a:lnSpc>
                <a:spcPct val="80000"/>
              </a:lnSpc>
              <a:buFont typeface="Monotype Sorts" pitchFamily="2" charset="2"/>
              <a:buNone/>
            </a:pPr>
            <a:r>
              <a:rPr lang="en-US" altLang="en-US" sz="1200"/>
              <a:t>0.12 – 4.08	14 cases	  3	1	10</a:t>
            </a:r>
          </a:p>
          <a:p>
            <a:pPr>
              <a:lnSpc>
                <a:spcPct val="80000"/>
              </a:lnSpc>
              <a:buFont typeface="Monotype Sorts" pitchFamily="2" charset="2"/>
              <a:buNone/>
            </a:pPr>
            <a:r>
              <a:rPr lang="en-US" altLang="en-US" sz="1200"/>
              <a:t>			----	----	----</a:t>
            </a:r>
          </a:p>
          <a:p>
            <a:pPr>
              <a:lnSpc>
                <a:spcPct val="80000"/>
              </a:lnSpc>
              <a:buFont typeface="Monotype Sorts" pitchFamily="2" charset="2"/>
              <a:buNone/>
            </a:pPr>
            <a:r>
              <a:rPr lang="en-US" altLang="en-US" sz="1200"/>
              <a:t>			27	3	19</a:t>
            </a:r>
          </a:p>
          <a:p>
            <a:pPr>
              <a:lnSpc>
                <a:spcPct val="80000"/>
              </a:lnSpc>
              <a:buFont typeface="Monotype Sorts" pitchFamily="2" charset="2"/>
              <a:buNone/>
            </a:pPr>
            <a:endParaRPr lang="en-US" altLang="en-US" sz="1200"/>
          </a:p>
          <a:p>
            <a:pPr>
              <a:lnSpc>
                <a:spcPct val="80000"/>
              </a:lnSpc>
              <a:buFont typeface="Monotype Sorts" pitchFamily="2" charset="2"/>
              <a:buNone/>
            </a:pPr>
            <a:r>
              <a:rPr lang="en-US" altLang="en-US" sz="1200"/>
              <a:t>Or, to put in another format:</a:t>
            </a:r>
          </a:p>
          <a:p>
            <a:pPr>
              <a:lnSpc>
                <a:spcPct val="80000"/>
              </a:lnSpc>
              <a:buFont typeface="Monotype Sorts" pitchFamily="2" charset="2"/>
              <a:buNone/>
            </a:pPr>
            <a:endParaRPr lang="en-US" altLang="en-US" sz="1200" b="1"/>
          </a:p>
          <a:p>
            <a:pPr>
              <a:lnSpc>
                <a:spcPct val="80000"/>
              </a:lnSpc>
              <a:buFont typeface="Monotype Sorts" pitchFamily="2" charset="2"/>
              <a:buNone/>
            </a:pPr>
            <a:r>
              <a:rPr lang="en-US" altLang="en-US" sz="1200" b="1"/>
              <a:t>			Percent	Percent</a:t>
            </a:r>
          </a:p>
          <a:p>
            <a:pPr>
              <a:lnSpc>
                <a:spcPct val="80000"/>
              </a:lnSpc>
              <a:buFont typeface="Monotype Sorts" pitchFamily="2" charset="2"/>
              <a:buNone/>
            </a:pPr>
            <a:r>
              <a:rPr lang="en-US" altLang="en-US" sz="1200" b="1"/>
              <a:t>			Blue Wins	Red Wins</a:t>
            </a:r>
            <a:endParaRPr lang="en-US" altLang="en-US" sz="1200"/>
          </a:p>
          <a:p>
            <a:pPr>
              <a:lnSpc>
                <a:spcPct val="80000"/>
              </a:lnSpc>
              <a:buFont typeface="Monotype Sorts" pitchFamily="2" charset="2"/>
              <a:buNone/>
            </a:pPr>
            <a:r>
              <a:rPr lang="en-US" altLang="en-US" sz="1200"/>
              <a:t>Low intensity cases	89%	11%</a:t>
            </a:r>
          </a:p>
          <a:p>
            <a:pPr>
              <a:lnSpc>
                <a:spcPct val="80000"/>
              </a:lnSpc>
              <a:buFont typeface="Monotype Sorts" pitchFamily="2" charset="2"/>
              <a:buNone/>
            </a:pPr>
            <a:r>
              <a:rPr lang="en-US" altLang="en-US" sz="1200"/>
              <a:t>Medium intensity cases	47%	41%</a:t>
            </a:r>
          </a:p>
          <a:p>
            <a:pPr>
              <a:lnSpc>
                <a:spcPct val="80000"/>
              </a:lnSpc>
              <a:buFont typeface="Monotype Sorts" pitchFamily="2" charset="2"/>
              <a:buNone/>
            </a:pPr>
            <a:r>
              <a:rPr lang="en-US" altLang="en-US" sz="1200"/>
              <a:t>High intensity cases	21%	71%</a:t>
            </a:r>
          </a:p>
          <a:p>
            <a:pPr>
              <a:lnSpc>
                <a:spcPct val="80000"/>
              </a:lnSpc>
              <a:buFont typeface="Monotype Sorts" pitchFamily="2" charset="2"/>
              <a:buNone/>
            </a:pPr>
            <a:endParaRPr lang="en-US" altLang="en-US" sz="800"/>
          </a:p>
          <a:p>
            <a:pPr>
              <a:lnSpc>
                <a:spcPct val="80000"/>
              </a:lnSpc>
              <a:buFont typeface="Monotype Sorts" pitchFamily="2" charset="2"/>
              <a:buNone/>
            </a:pPr>
            <a:endParaRPr lang="en-US" altLang="en-US" sz="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a:extLst>
              <a:ext uri="{FF2B5EF4-FFF2-40B4-BE49-F238E27FC236}">
                <a16:creationId xmlns:a16="http://schemas.microsoft.com/office/drawing/2014/main" id="{591CC3C4-4EAB-D82F-668C-47E84753BB1C}"/>
              </a:ext>
            </a:extLst>
          </p:cNvPr>
          <p:cNvSpPr>
            <a:spLocks noGrp="1" noChangeArrowheads="1"/>
          </p:cNvSpPr>
          <p:nvPr>
            <p:ph type="title"/>
          </p:nvPr>
        </p:nvSpPr>
        <p:spPr>
          <a:xfrm>
            <a:off x="1143000" y="609600"/>
            <a:ext cx="7772400" cy="1143000"/>
          </a:xfrm>
        </p:spPr>
        <p:txBody>
          <a:bodyPr/>
          <a:lstStyle/>
          <a:p>
            <a:r>
              <a:rPr lang="en-US" altLang="en-US" sz="3200"/>
              <a:t>Salient Points</a:t>
            </a:r>
          </a:p>
        </p:txBody>
      </p:sp>
      <p:sp>
        <p:nvSpPr>
          <p:cNvPr id="407555" name="Rectangle 3">
            <a:extLst>
              <a:ext uri="{FF2B5EF4-FFF2-40B4-BE49-F238E27FC236}">
                <a16:creationId xmlns:a16="http://schemas.microsoft.com/office/drawing/2014/main" id="{CCC9C008-7D94-D2C0-250C-9D8FD5B33A68}"/>
              </a:ext>
            </a:extLst>
          </p:cNvPr>
          <p:cNvSpPr>
            <a:spLocks noGrp="1" noChangeArrowheads="1"/>
          </p:cNvSpPr>
          <p:nvPr>
            <p:ph type="body" idx="1"/>
          </p:nvPr>
        </p:nvSpPr>
        <p:spPr>
          <a:xfrm>
            <a:off x="1295400" y="1600200"/>
            <a:ext cx="7620000" cy="4495800"/>
          </a:xfrm>
        </p:spPr>
        <p:txBody>
          <a:bodyPr/>
          <a:lstStyle/>
          <a:p>
            <a:pPr>
              <a:lnSpc>
                <a:spcPct val="90000"/>
              </a:lnSpc>
            </a:pPr>
            <a:r>
              <a:rPr lang="en-US" altLang="en-US" sz="1800"/>
              <a:t>Insurgent force strength is probably between 20,000 – 60,000</a:t>
            </a:r>
          </a:p>
          <a:p>
            <a:pPr>
              <a:lnSpc>
                <a:spcPct val="90000"/>
              </a:lnSpc>
            </a:pPr>
            <a:endParaRPr lang="en-US" altLang="en-US" sz="1800"/>
          </a:p>
          <a:p>
            <a:pPr>
              <a:lnSpc>
                <a:spcPct val="90000"/>
              </a:lnSpc>
            </a:pPr>
            <a:r>
              <a:rPr lang="en-US" altLang="en-US" sz="1800"/>
              <a:t>This is a major insurgency</a:t>
            </a:r>
          </a:p>
          <a:p>
            <a:pPr lvl="1">
              <a:lnSpc>
                <a:spcPct val="90000"/>
              </a:lnSpc>
            </a:pPr>
            <a:r>
              <a:rPr lang="en-US" altLang="en-US" sz="1600"/>
              <a:t>It is of medium intensity</a:t>
            </a:r>
          </a:p>
          <a:p>
            <a:pPr>
              <a:lnSpc>
                <a:spcPct val="90000"/>
              </a:lnSpc>
              <a:buFont typeface="Monotype Sorts" pitchFamily="2" charset="2"/>
              <a:buNone/>
            </a:pPr>
            <a:endParaRPr lang="en-US" altLang="en-US" sz="1600"/>
          </a:p>
          <a:p>
            <a:pPr>
              <a:lnSpc>
                <a:spcPct val="90000"/>
              </a:lnSpc>
            </a:pPr>
            <a:r>
              <a:rPr lang="en-US" altLang="en-US" sz="1800"/>
              <a:t>It is a regional or factionalized insurgency and </a:t>
            </a:r>
            <a:r>
              <a:rPr lang="en-US" altLang="en-US" sz="1800" b="1"/>
              <a:t>must</a:t>
            </a:r>
            <a:r>
              <a:rPr lang="en-US" altLang="en-US" sz="1800"/>
              <a:t> remain that way</a:t>
            </a:r>
          </a:p>
          <a:p>
            <a:pPr>
              <a:lnSpc>
                <a:spcPct val="90000"/>
              </a:lnSpc>
            </a:pPr>
            <a:endParaRPr lang="en-US" altLang="en-US" sz="1800"/>
          </a:p>
          <a:p>
            <a:pPr>
              <a:lnSpc>
                <a:spcPct val="90000"/>
              </a:lnSpc>
            </a:pPr>
            <a:r>
              <a:rPr lang="en-US" altLang="en-US" sz="1800"/>
              <a:t>US commitment can be expected to be relatively steady throughout this insurgency and will not be quickly replaced by indigenous forces</a:t>
            </a:r>
          </a:p>
          <a:p>
            <a:pPr>
              <a:lnSpc>
                <a:spcPct val="90000"/>
              </a:lnSpc>
            </a:pPr>
            <a:endParaRPr lang="en-US" altLang="en-US" sz="1800"/>
          </a:p>
          <a:p>
            <a:pPr>
              <a:lnSpc>
                <a:spcPct val="90000"/>
              </a:lnSpc>
            </a:pPr>
            <a:r>
              <a:rPr lang="en-US" altLang="en-US" sz="1800"/>
              <a:t>It will last around 10 or so years</a:t>
            </a:r>
          </a:p>
          <a:p>
            <a:pPr>
              <a:lnSpc>
                <a:spcPct val="90000"/>
              </a:lnSpc>
            </a:pPr>
            <a:endParaRPr lang="en-US" altLang="en-US" sz="1800"/>
          </a:p>
          <a:p>
            <a:pPr>
              <a:lnSpc>
                <a:spcPct val="90000"/>
              </a:lnSpc>
            </a:pPr>
            <a:r>
              <a:rPr lang="en-US" altLang="en-US" sz="1800"/>
              <a:t>It may cost the US 5,000 to 10,000 killed</a:t>
            </a:r>
          </a:p>
          <a:p>
            <a:pPr lvl="1">
              <a:lnSpc>
                <a:spcPct val="90000"/>
              </a:lnSpc>
            </a:pPr>
            <a:r>
              <a:rPr lang="en-US" altLang="en-US" sz="1600"/>
              <a:t>It may be higher</a:t>
            </a:r>
          </a:p>
          <a:p>
            <a:pPr lvl="1">
              <a:lnSpc>
                <a:spcPct val="90000"/>
              </a:lnSpc>
            </a:pPr>
            <a:r>
              <a:rPr lang="en-US" altLang="en-US" sz="1600"/>
              <a:t>This assumes no major new problems in the Shiite majority areas</a:t>
            </a:r>
          </a:p>
          <a:p>
            <a:pPr lvl="1">
              <a:lnSpc>
                <a:spcPct val="90000"/>
              </a:lnSpc>
            </a:pPr>
            <a:endParaRPr lang="en-US" altLang="en-US" sz="1600"/>
          </a:p>
          <a:p>
            <a:pPr lvl="1">
              <a:lnSpc>
                <a:spcPct val="90000"/>
              </a:lnSpc>
            </a:pPr>
            <a:endParaRPr lang="en-US" altLang="en-US" sz="1600"/>
          </a:p>
          <a:p>
            <a:pPr>
              <a:lnSpc>
                <a:spcPct val="90000"/>
              </a:lnSpc>
            </a:pPr>
            <a:endParaRPr lang="en-US" altLang="en-US" sz="1600"/>
          </a:p>
          <a:p>
            <a:pPr>
              <a:lnSpc>
                <a:spcPct val="90000"/>
              </a:lnSpc>
            </a:pPr>
            <a:endParaRPr lang="en-US" altLang="en-US" sz="1800"/>
          </a:p>
        </p:txBody>
      </p:sp>
      <p:sp>
        <p:nvSpPr>
          <p:cNvPr id="407556" name="Rectangle 4">
            <a:extLst>
              <a:ext uri="{FF2B5EF4-FFF2-40B4-BE49-F238E27FC236}">
                <a16:creationId xmlns:a16="http://schemas.microsoft.com/office/drawing/2014/main" id="{5FFD2AAD-AD36-32B4-ED4A-48939609A654}"/>
              </a:ext>
            </a:extLst>
          </p:cNvPr>
          <p:cNvSpPr>
            <a:spLocks noChangeArrowheads="1"/>
          </p:cNvSpPr>
          <p:nvPr/>
        </p:nvSpPr>
        <p:spPr bwMode="auto">
          <a:xfrm>
            <a:off x="228600" y="304800"/>
            <a:ext cx="1295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
              </a:lnSpc>
              <a:spcBef>
                <a:spcPct val="50000"/>
              </a:spcBef>
            </a:pPr>
            <a:r>
              <a:rPr lang="en-US" altLang="en-US" sz="1200">
                <a:solidFill>
                  <a:schemeClr val="hlink"/>
                </a:solidFill>
                <a:latin typeface="Arial" panose="020B0604020202020204" pitchFamily="34" charset="0"/>
              </a:rPr>
              <a:t>Phase I </a:t>
            </a:r>
          </a:p>
          <a:p>
            <a:pPr>
              <a:lnSpc>
                <a:spcPct val="70000"/>
              </a:lnSpc>
              <a:spcBef>
                <a:spcPct val="50000"/>
              </a:spcBef>
            </a:pPr>
            <a:r>
              <a:rPr lang="en-US" altLang="en-US" sz="1200">
                <a:solidFill>
                  <a:schemeClr val="hlink"/>
                </a:solidFill>
                <a:latin typeface="Arial" panose="020B0604020202020204" pitchFamily="34" charset="0"/>
              </a:rPr>
              <a:t>Briefing Slide</a:t>
            </a:r>
          </a:p>
          <a:p>
            <a:pPr>
              <a:lnSpc>
                <a:spcPct val="60000"/>
              </a:lnSpc>
              <a:spcBef>
                <a:spcPct val="50000"/>
              </a:spcBef>
            </a:pPr>
            <a:r>
              <a:rPr lang="en-US" altLang="en-US" sz="1200">
                <a:solidFill>
                  <a:schemeClr val="hlink"/>
                </a:solidFill>
                <a:latin typeface="Arial" panose="020B0604020202020204" pitchFamily="34" charset="0"/>
              </a:rPr>
              <a:t>(Jan 2005)</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a:extLst>
              <a:ext uri="{FF2B5EF4-FFF2-40B4-BE49-F238E27FC236}">
                <a16:creationId xmlns:a16="http://schemas.microsoft.com/office/drawing/2014/main" id="{C5478826-4E1F-703E-FFC6-BA0B8A1E8615}"/>
              </a:ext>
            </a:extLst>
          </p:cNvPr>
          <p:cNvSpPr>
            <a:spLocks noGrp="1" noChangeArrowheads="1"/>
          </p:cNvSpPr>
          <p:nvPr>
            <p:ph type="title"/>
          </p:nvPr>
        </p:nvSpPr>
        <p:spPr>
          <a:xfrm>
            <a:off x="685800" y="304800"/>
            <a:ext cx="8229600" cy="990600"/>
          </a:xfrm>
        </p:spPr>
        <p:txBody>
          <a:bodyPr/>
          <a:lstStyle/>
          <a:p>
            <a:r>
              <a:rPr lang="en-US" altLang="en-US" sz="4400"/>
              <a:t>Thresholds Applied</a:t>
            </a:r>
          </a:p>
        </p:txBody>
      </p:sp>
      <p:sp>
        <p:nvSpPr>
          <p:cNvPr id="443395" name="Rectangle 3">
            <a:extLst>
              <a:ext uri="{FF2B5EF4-FFF2-40B4-BE49-F238E27FC236}">
                <a16:creationId xmlns:a16="http://schemas.microsoft.com/office/drawing/2014/main" id="{A90833B8-6236-BB20-3D5A-C5971BD76EEE}"/>
              </a:ext>
            </a:extLst>
          </p:cNvPr>
          <p:cNvSpPr>
            <a:spLocks noGrp="1" noChangeArrowheads="1"/>
          </p:cNvSpPr>
          <p:nvPr>
            <p:ph type="body" idx="1"/>
          </p:nvPr>
        </p:nvSpPr>
        <p:spPr>
          <a:xfrm>
            <a:off x="838200" y="1524000"/>
            <a:ext cx="8077200" cy="4953000"/>
          </a:xfrm>
        </p:spPr>
        <p:txBody>
          <a:bodyPr/>
          <a:lstStyle/>
          <a:p>
            <a:pPr>
              <a:buFont typeface="Monotype Sorts" pitchFamily="2" charset="2"/>
              <a:buNone/>
            </a:pPr>
            <a:r>
              <a:rPr lang="en-US" altLang="en-US" sz="2400"/>
              <a:t>The Situation Currently</a:t>
            </a:r>
          </a:p>
          <a:p>
            <a:r>
              <a:rPr lang="en-US" altLang="en-US" sz="2000"/>
              <a:t>The US peak in Vietnam was over 7 killed per 100,000 population (1968)</a:t>
            </a:r>
          </a:p>
          <a:p>
            <a:endParaRPr lang="en-US" altLang="en-US" sz="2000"/>
          </a:p>
          <a:p>
            <a:r>
              <a:rPr lang="en-US" altLang="en-US" sz="2000"/>
              <a:t>The US in Iraq during 2004-2007 was between 0.22 to 0.25 killed (KIA) per 100,000 population. </a:t>
            </a:r>
          </a:p>
          <a:p>
            <a:endParaRPr lang="en-US" altLang="en-US" sz="2000"/>
          </a:p>
          <a:p>
            <a:r>
              <a:rPr lang="en-US" altLang="en-US" sz="2000"/>
              <a:t>The US in Afghanistan in 2008 was 0.10 killed (KIA) per 100,000 population</a:t>
            </a:r>
          </a:p>
          <a:p>
            <a:endParaRPr lang="en-US" altLang="en-US" sz="2000"/>
          </a:p>
          <a:p>
            <a:r>
              <a:rPr lang="en-US" altLang="en-US" sz="2000"/>
              <a:t>US population of 300,000,000 means thresholds of:</a:t>
            </a:r>
          </a:p>
          <a:p>
            <a:pPr lvl="1"/>
            <a:r>
              <a:rPr lang="en-US" altLang="en-US" sz="1600"/>
              <a:t>360 killed a year (.12 per 100,000) and</a:t>
            </a:r>
          </a:p>
          <a:p>
            <a:pPr lvl="1"/>
            <a:r>
              <a:rPr lang="en-US" altLang="en-US" sz="1600"/>
              <a:t>30 killed per year (.01 per 100,000)</a:t>
            </a:r>
          </a:p>
          <a:p>
            <a:pPr lvl="1"/>
            <a:r>
              <a:rPr lang="en-US" altLang="en-US" sz="1600"/>
              <a:t>This applies to Afghanistan and Iraq combined</a:t>
            </a:r>
          </a:p>
          <a:p>
            <a:pPr lvl="1"/>
            <a:endParaRPr lang="en-US" altLang="en-US" sz="1600"/>
          </a:p>
          <a:p>
            <a:pPr>
              <a:buFont typeface="Monotype Sorts" pitchFamily="2" charset="2"/>
              <a:buNone/>
            </a:pPr>
            <a:endParaRPr lang="en-US" altLang="en-US" sz="1600"/>
          </a:p>
          <a:p>
            <a:endParaRPr lang="en-US" altLang="en-US"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a:extLst>
              <a:ext uri="{FF2B5EF4-FFF2-40B4-BE49-F238E27FC236}">
                <a16:creationId xmlns:a16="http://schemas.microsoft.com/office/drawing/2014/main" id="{1AECF192-211D-F1FB-5A5F-C65A9945BC2F}"/>
              </a:ext>
            </a:extLst>
          </p:cNvPr>
          <p:cNvSpPr>
            <a:spLocks noGrp="1" noChangeArrowheads="1"/>
          </p:cNvSpPr>
          <p:nvPr>
            <p:ph type="title"/>
          </p:nvPr>
        </p:nvSpPr>
        <p:spPr>
          <a:xfrm>
            <a:off x="685800" y="304800"/>
            <a:ext cx="8229600" cy="914400"/>
          </a:xfrm>
        </p:spPr>
        <p:txBody>
          <a:bodyPr/>
          <a:lstStyle/>
          <a:p>
            <a:r>
              <a:rPr lang="en-US" altLang="en-US" sz="4400"/>
              <a:t>Some of the Data (cases above 0.01)</a:t>
            </a:r>
          </a:p>
        </p:txBody>
      </p:sp>
      <p:sp>
        <p:nvSpPr>
          <p:cNvPr id="450563" name="Rectangle 3">
            <a:extLst>
              <a:ext uri="{FF2B5EF4-FFF2-40B4-BE49-F238E27FC236}">
                <a16:creationId xmlns:a16="http://schemas.microsoft.com/office/drawing/2014/main" id="{29E19A0F-CFD0-E909-139B-5D48A4AE3DDC}"/>
              </a:ext>
            </a:extLst>
          </p:cNvPr>
          <p:cNvSpPr>
            <a:spLocks noGrp="1" noChangeArrowheads="1"/>
          </p:cNvSpPr>
          <p:nvPr>
            <p:ph type="body" idx="1"/>
          </p:nvPr>
        </p:nvSpPr>
        <p:spPr>
          <a:xfrm>
            <a:off x="609600" y="1219200"/>
            <a:ext cx="8229600" cy="5410200"/>
          </a:xfrm>
        </p:spPr>
        <p:txBody>
          <a:bodyPr/>
          <a:lstStyle/>
          <a:p>
            <a:pPr>
              <a:lnSpc>
                <a:spcPct val="80000"/>
              </a:lnSpc>
              <a:buFont typeface="Monotype Sorts" pitchFamily="2" charset="2"/>
              <a:buNone/>
            </a:pPr>
            <a:r>
              <a:rPr lang="en-US" altLang="en-US" sz="1200" b="1"/>
              <a:t>			Average</a:t>
            </a:r>
          </a:p>
          <a:p>
            <a:pPr>
              <a:lnSpc>
                <a:spcPct val="80000"/>
              </a:lnSpc>
              <a:buFont typeface="Monotype Sorts" pitchFamily="2" charset="2"/>
              <a:buNone/>
            </a:pPr>
            <a:r>
              <a:rPr lang="en-US" altLang="en-US" sz="1200" b="1"/>
              <a:t>			Killed	</a:t>
            </a:r>
          </a:p>
          <a:p>
            <a:pPr>
              <a:lnSpc>
                <a:spcPct val="80000"/>
              </a:lnSpc>
              <a:buFont typeface="Monotype Sorts" pitchFamily="2" charset="2"/>
              <a:buNone/>
            </a:pPr>
            <a:r>
              <a:rPr lang="en-US" altLang="en-US" sz="1200" b="1"/>
              <a:t>Case		per Year	Total	Type</a:t>
            </a:r>
            <a:r>
              <a:rPr lang="en-US" altLang="en-US" sz="1000" b="1"/>
              <a:t>	</a:t>
            </a:r>
          </a:p>
          <a:p>
            <a:pPr>
              <a:lnSpc>
                <a:spcPct val="80000"/>
              </a:lnSpc>
              <a:buFont typeface="Monotype Sorts" pitchFamily="2" charset="2"/>
              <a:buNone/>
            </a:pPr>
            <a:r>
              <a:rPr lang="en-US" altLang="en-US" sz="1000">
                <a:solidFill>
                  <a:srgbClr val="003399"/>
                </a:solidFill>
              </a:rPr>
              <a:t>57. Grenada		  0.01	  0.01	CONV</a:t>
            </a:r>
          </a:p>
          <a:p>
            <a:pPr>
              <a:lnSpc>
                <a:spcPct val="80000"/>
              </a:lnSpc>
              <a:buFont typeface="Monotype Sorts" pitchFamily="2" charset="2"/>
              <a:buNone/>
            </a:pPr>
            <a:r>
              <a:rPr lang="en-US" altLang="en-US" sz="1000">
                <a:solidFill>
                  <a:srgbClr val="003399"/>
                </a:solidFill>
              </a:rPr>
              <a:t>62. Panama		  0.01	  0.01	CONV</a:t>
            </a:r>
          </a:p>
          <a:p>
            <a:pPr>
              <a:lnSpc>
                <a:spcPct val="80000"/>
              </a:lnSpc>
              <a:buFont typeface="Monotype Sorts" pitchFamily="2" charset="2"/>
              <a:buNone/>
            </a:pPr>
            <a:r>
              <a:rPr lang="en-US" altLang="en-US" sz="1000">
                <a:solidFill>
                  <a:srgbClr val="FF0000"/>
                </a:solidFill>
              </a:rPr>
              <a:t>48. OperationTacaud	  0.01	  0.03	INSI/I</a:t>
            </a:r>
          </a:p>
          <a:p>
            <a:pPr>
              <a:lnSpc>
                <a:spcPct val="80000"/>
              </a:lnSpc>
              <a:buFont typeface="Monotype Sorts" pitchFamily="2" charset="2"/>
              <a:buNone/>
            </a:pPr>
            <a:r>
              <a:rPr lang="en-US" altLang="en-US" sz="1000">
                <a:solidFill>
                  <a:srgbClr val="FF0000"/>
                </a:solidFill>
              </a:rPr>
              <a:t>67. UN Somalia		  0.01	  0.03	VIOLENCE</a:t>
            </a:r>
          </a:p>
          <a:p>
            <a:pPr>
              <a:lnSpc>
                <a:spcPct val="80000"/>
              </a:lnSpc>
              <a:buFont typeface="Monotype Sorts" pitchFamily="2" charset="2"/>
              <a:buNone/>
            </a:pPr>
            <a:r>
              <a:rPr lang="en-US" altLang="en-US" sz="1000">
                <a:solidFill>
                  <a:srgbClr val="003399"/>
                </a:solidFill>
              </a:rPr>
              <a:t>26. Borneo		  0.01	  0.05	GUERINV			</a:t>
            </a:r>
          </a:p>
          <a:p>
            <a:pPr>
              <a:lnSpc>
                <a:spcPct val="80000"/>
              </a:lnSpc>
              <a:buFont typeface="Monotype Sorts" pitchFamily="2" charset="2"/>
              <a:buNone/>
            </a:pPr>
            <a:r>
              <a:rPr lang="en-US" altLang="en-US" sz="1000"/>
              <a:t>77. US in Afghanistan	  0.01	  0.07	INS/I</a:t>
            </a:r>
          </a:p>
          <a:p>
            <a:pPr>
              <a:lnSpc>
                <a:spcPct val="80000"/>
              </a:lnSpc>
              <a:buFont typeface="Monotype Sorts" pitchFamily="2" charset="2"/>
              <a:buNone/>
            </a:pPr>
            <a:r>
              <a:rPr lang="en-US" altLang="en-US" sz="1000">
                <a:solidFill>
                  <a:srgbClr val="FF0000"/>
                </a:solidFill>
              </a:rPr>
              <a:t>28. Aden		  0.02	  0.10	INS/C</a:t>
            </a:r>
          </a:p>
          <a:p>
            <a:pPr>
              <a:lnSpc>
                <a:spcPct val="80000"/>
              </a:lnSpc>
              <a:buFont typeface="Monotype Sorts" pitchFamily="2" charset="2"/>
              <a:buNone/>
            </a:pPr>
            <a:r>
              <a:rPr lang="en-US" altLang="en-US" sz="1000">
                <a:solidFill>
                  <a:srgbClr val="003399"/>
                </a:solidFill>
              </a:rPr>
              <a:t>9.  Mau Mau		  0.02	  0.12	SUP/INS (became INS/C)</a:t>
            </a:r>
          </a:p>
          <a:p>
            <a:pPr>
              <a:lnSpc>
                <a:spcPct val="80000"/>
              </a:lnSpc>
              <a:buFont typeface="Monotype Sorts" pitchFamily="2" charset="2"/>
              <a:buNone/>
            </a:pPr>
            <a:r>
              <a:rPr lang="en-US" altLang="en-US" sz="1000">
                <a:solidFill>
                  <a:srgbClr val="003399"/>
                </a:solidFill>
              </a:rPr>
              <a:t>40. French Intervention in Chad	  0.03	  0.08	INS/I</a:t>
            </a:r>
          </a:p>
          <a:p>
            <a:pPr>
              <a:lnSpc>
                <a:spcPct val="80000"/>
              </a:lnSpc>
              <a:buFont typeface="Monotype Sorts" pitchFamily="2" charset="2"/>
              <a:buNone/>
            </a:pPr>
            <a:r>
              <a:rPr lang="en-US" altLang="en-US" sz="1000">
                <a:solidFill>
                  <a:srgbClr val="FF0000"/>
                </a:solidFill>
              </a:rPr>
              <a:t>21. Vietnam II		  0.03	  0.13	INS/I</a:t>
            </a:r>
          </a:p>
          <a:p>
            <a:pPr>
              <a:lnSpc>
                <a:spcPct val="80000"/>
              </a:lnSpc>
              <a:buFont typeface="Monotype Sorts" pitchFamily="2" charset="2"/>
              <a:buNone/>
            </a:pPr>
            <a:r>
              <a:rPr lang="en-US" altLang="en-US" sz="1000">
                <a:solidFill>
                  <a:srgbClr val="003399"/>
                </a:solidFill>
              </a:rPr>
              <a:t>39. Northern Ireland	  0.03	  0.91	INS/NI</a:t>
            </a:r>
          </a:p>
          <a:p>
            <a:pPr>
              <a:lnSpc>
                <a:spcPct val="80000"/>
              </a:lnSpc>
              <a:buFont typeface="Monotype Sorts" pitchFamily="2" charset="2"/>
              <a:buNone/>
            </a:pPr>
            <a:r>
              <a:rPr lang="en-US" altLang="en-US" sz="1000">
                <a:solidFill>
                  <a:srgbClr val="003399"/>
                </a:solidFill>
              </a:rPr>
              <a:t>11. Cyprus		  0.04	  0.19	INS/C</a:t>
            </a:r>
          </a:p>
          <a:p>
            <a:pPr>
              <a:lnSpc>
                <a:spcPct val="80000"/>
              </a:lnSpc>
              <a:buFont typeface="Monotype Sorts" pitchFamily="2" charset="2"/>
              <a:buNone/>
            </a:pPr>
            <a:r>
              <a:rPr lang="en-US" altLang="en-US" sz="1000">
                <a:solidFill>
                  <a:srgbClr val="003399"/>
                </a:solidFill>
              </a:rPr>
              <a:t>7.  Malaya		  0.04	  0.50	INS/I</a:t>
            </a:r>
          </a:p>
          <a:p>
            <a:pPr>
              <a:lnSpc>
                <a:spcPct val="80000"/>
              </a:lnSpc>
              <a:buFont typeface="Monotype Sorts" pitchFamily="2" charset="2"/>
              <a:buNone/>
            </a:pPr>
            <a:r>
              <a:rPr lang="en-US" altLang="en-US" sz="1000">
                <a:solidFill>
                  <a:srgbClr val="FF0000"/>
                </a:solidFill>
              </a:rPr>
              <a:t>12. Cameroun		  0.05	  0.23	INS/C</a:t>
            </a:r>
          </a:p>
          <a:p>
            <a:pPr>
              <a:lnSpc>
                <a:spcPct val="80000"/>
              </a:lnSpc>
              <a:buFont typeface="Monotype Sorts" pitchFamily="2" charset="2"/>
              <a:buNone/>
            </a:pPr>
            <a:r>
              <a:rPr lang="en-US" altLang="en-US" sz="1000"/>
              <a:t>64. PK Lebanon		  0.06	  1.02	PEACE</a:t>
            </a:r>
          </a:p>
          <a:p>
            <a:pPr>
              <a:lnSpc>
                <a:spcPct val="80000"/>
              </a:lnSpc>
              <a:buFont typeface="Monotype Sorts" pitchFamily="2" charset="2"/>
              <a:buNone/>
            </a:pPr>
            <a:r>
              <a:rPr lang="en-US" altLang="en-US" sz="1000">
                <a:solidFill>
                  <a:srgbClr val="FF0000"/>
                </a:solidFill>
              </a:rPr>
              <a:t>46. Timor		  0.06	  1.48	CONV/INS (became INS/I)</a:t>
            </a:r>
          </a:p>
          <a:p>
            <a:pPr>
              <a:lnSpc>
                <a:spcPct val="80000"/>
              </a:lnSpc>
              <a:buFont typeface="Monotype Sorts" pitchFamily="2" charset="2"/>
              <a:buNone/>
            </a:pPr>
            <a:r>
              <a:rPr lang="en-US" altLang="en-US" sz="1000">
                <a:solidFill>
                  <a:srgbClr val="FF0000"/>
                </a:solidFill>
              </a:rPr>
              <a:t>35. Namibia		  0.07	  1.66	INS/C</a:t>
            </a:r>
          </a:p>
          <a:p>
            <a:pPr>
              <a:lnSpc>
                <a:spcPct val="80000"/>
              </a:lnSpc>
              <a:buFont typeface="Monotype Sorts" pitchFamily="2" charset="2"/>
              <a:buNone/>
            </a:pPr>
            <a:r>
              <a:rPr lang="en-US" altLang="en-US" sz="1000">
                <a:solidFill>
                  <a:srgbClr val="FF0000"/>
                </a:solidFill>
              </a:rPr>
              <a:t>1.  Palestine		  0.12	  0.59	INS/C</a:t>
            </a:r>
          </a:p>
          <a:p>
            <a:pPr>
              <a:lnSpc>
                <a:spcPct val="80000"/>
              </a:lnSpc>
              <a:buFont typeface="Monotype Sorts" pitchFamily="2" charset="2"/>
              <a:buNone/>
            </a:pPr>
            <a:r>
              <a:rPr lang="en-US" altLang="en-US" sz="1000"/>
              <a:t>79. Iraq		  0.20	  0.81	CONV/INS (became INS/I)</a:t>
            </a:r>
          </a:p>
          <a:p>
            <a:pPr>
              <a:lnSpc>
                <a:spcPct val="80000"/>
              </a:lnSpc>
              <a:buFont typeface="Monotype Sorts" pitchFamily="2" charset="2"/>
              <a:buNone/>
            </a:pPr>
            <a:r>
              <a:rPr lang="en-US" altLang="en-US" sz="1000">
                <a:solidFill>
                  <a:srgbClr val="FF0000"/>
                </a:solidFill>
              </a:rPr>
              <a:t>53. Afghanistan		  0.38	  4.15	INS/I</a:t>
            </a:r>
          </a:p>
          <a:p>
            <a:pPr>
              <a:lnSpc>
                <a:spcPct val="80000"/>
              </a:lnSpc>
              <a:buFont typeface="Monotype Sorts" pitchFamily="2" charset="2"/>
              <a:buNone/>
            </a:pPr>
            <a:r>
              <a:rPr lang="en-US" altLang="en-US" sz="1000">
                <a:solidFill>
                  <a:srgbClr val="003399"/>
                </a:solidFill>
              </a:rPr>
              <a:t>44. Angola Civil War	  0.57	  8.01	INS/I</a:t>
            </a:r>
          </a:p>
          <a:p>
            <a:pPr>
              <a:lnSpc>
                <a:spcPct val="80000"/>
              </a:lnSpc>
              <a:buFont typeface="Monotype Sorts" pitchFamily="2" charset="2"/>
              <a:buNone/>
            </a:pPr>
            <a:r>
              <a:rPr lang="en-US" altLang="en-US" sz="1000">
                <a:solidFill>
                  <a:srgbClr val="003399"/>
                </a:solidFill>
              </a:rPr>
              <a:t>49. Uganda I		  0.69	  2.06	CONV/INS (became INSI)</a:t>
            </a:r>
          </a:p>
          <a:p>
            <a:pPr>
              <a:lnSpc>
                <a:spcPct val="80000"/>
              </a:lnSpc>
              <a:buFont typeface="Monotype Sorts" pitchFamily="2" charset="2"/>
              <a:buNone/>
            </a:pPr>
            <a:r>
              <a:rPr lang="en-US" altLang="en-US" sz="1000">
                <a:solidFill>
                  <a:srgbClr val="FF0000"/>
                </a:solidFill>
              </a:rPr>
              <a:t>22. Angola		  0.84	11.82	INS/C</a:t>
            </a:r>
          </a:p>
          <a:p>
            <a:pPr>
              <a:lnSpc>
                <a:spcPct val="80000"/>
              </a:lnSpc>
              <a:buFont typeface="Monotype Sorts" pitchFamily="2" charset="2"/>
              <a:buNone/>
            </a:pPr>
            <a:r>
              <a:rPr lang="en-US" altLang="en-US" sz="1000">
                <a:solidFill>
                  <a:srgbClr val="FF0000"/>
                </a:solidFill>
              </a:rPr>
              <a:t>3.  Indonesia		  0.88	  4.38	INS/C</a:t>
            </a:r>
          </a:p>
          <a:p>
            <a:pPr>
              <a:lnSpc>
                <a:spcPct val="80000"/>
              </a:lnSpc>
              <a:buFont typeface="Monotype Sorts" pitchFamily="2" charset="2"/>
              <a:buNone/>
            </a:pPr>
            <a:r>
              <a:rPr lang="en-US" altLang="en-US" sz="1000">
                <a:solidFill>
                  <a:srgbClr val="FF0000"/>
                </a:solidFill>
              </a:rPr>
              <a:t>25. Portuguese Guinea	  0.92	11.05	INS/C</a:t>
            </a:r>
          </a:p>
          <a:p>
            <a:pPr>
              <a:lnSpc>
                <a:spcPct val="80000"/>
              </a:lnSpc>
              <a:buFont typeface="Monotype Sorts" pitchFamily="2" charset="2"/>
              <a:buNone/>
            </a:pPr>
            <a:r>
              <a:rPr lang="en-US" altLang="en-US" sz="1000">
                <a:solidFill>
                  <a:srgbClr val="FF0000"/>
                </a:solidFill>
              </a:rPr>
              <a:t>30. Mozambique	  1.02	10.38	INS/C</a:t>
            </a:r>
          </a:p>
          <a:p>
            <a:pPr>
              <a:lnSpc>
                <a:spcPct val="80000"/>
              </a:lnSpc>
              <a:buFont typeface="Monotype Sorts" pitchFamily="2" charset="2"/>
              <a:buNone/>
            </a:pPr>
            <a:r>
              <a:rPr lang="en-US" altLang="en-US" sz="1000">
                <a:solidFill>
                  <a:srgbClr val="FF0000"/>
                </a:solidFill>
              </a:rPr>
              <a:t>83. Hezbollah War	  1.67	  1.67</a:t>
            </a:r>
            <a:r>
              <a:rPr lang="en-US" altLang="en-US" sz="1000"/>
              <a:t>	</a:t>
            </a:r>
            <a:r>
              <a:rPr lang="en-US" altLang="en-US" sz="1000">
                <a:solidFill>
                  <a:srgbClr val="FF0000"/>
                </a:solidFill>
              </a:rPr>
              <a:t>GUERINV</a:t>
            </a:r>
          </a:p>
          <a:p>
            <a:pPr>
              <a:lnSpc>
                <a:spcPct val="80000"/>
              </a:lnSpc>
              <a:buFont typeface="Monotype Sorts" pitchFamily="2" charset="2"/>
              <a:buNone/>
            </a:pPr>
            <a:r>
              <a:rPr lang="en-US" altLang="en-US" sz="1000">
                <a:solidFill>
                  <a:srgbClr val="FF0000"/>
                </a:solidFill>
              </a:rPr>
              <a:t>31. Vietnam War 	  2.46	22.17	INS/I</a:t>
            </a:r>
          </a:p>
          <a:p>
            <a:pPr>
              <a:lnSpc>
                <a:spcPct val="80000"/>
              </a:lnSpc>
              <a:buFont typeface="Monotype Sorts" pitchFamily="2" charset="2"/>
              <a:buNone/>
            </a:pPr>
            <a:r>
              <a:rPr lang="en-US" altLang="en-US" sz="1000">
                <a:solidFill>
                  <a:srgbClr val="FF0000"/>
                </a:solidFill>
              </a:rPr>
              <a:t>5.  Indochina War	  2.75	24.73	INS/C</a:t>
            </a:r>
          </a:p>
          <a:p>
            <a:pPr>
              <a:lnSpc>
                <a:spcPct val="80000"/>
              </a:lnSpc>
              <a:buFont typeface="Monotype Sorts" pitchFamily="2" charset="2"/>
              <a:buNone/>
            </a:pPr>
            <a:r>
              <a:rPr lang="en-US" altLang="en-US" sz="1000">
                <a:solidFill>
                  <a:srgbClr val="FF0000"/>
                </a:solidFill>
              </a:rPr>
              <a:t>10. Algerian War	  3.07	27.65	INS/C</a:t>
            </a:r>
          </a:p>
          <a:p>
            <a:pPr>
              <a:lnSpc>
                <a:spcPct val="80000"/>
              </a:lnSpc>
              <a:buFont typeface="Monotype Sorts" pitchFamily="2" charset="2"/>
              <a:buNone/>
            </a:pPr>
            <a:r>
              <a:rPr lang="en-US" altLang="en-US" sz="1000">
                <a:solidFill>
                  <a:srgbClr val="003399"/>
                </a:solidFill>
              </a:rPr>
              <a:t>24. Yemen		  3.62	32.60	INS/I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a:extLst>
              <a:ext uri="{FF2B5EF4-FFF2-40B4-BE49-F238E27FC236}">
                <a16:creationId xmlns:a16="http://schemas.microsoft.com/office/drawing/2014/main" id="{1B21651E-D1D9-AFCD-02C8-E7B62928469A}"/>
              </a:ext>
            </a:extLst>
          </p:cNvPr>
          <p:cNvSpPr>
            <a:spLocks noGrp="1" noChangeArrowheads="1"/>
          </p:cNvSpPr>
          <p:nvPr>
            <p:ph type="title"/>
          </p:nvPr>
        </p:nvSpPr>
        <p:spPr>
          <a:xfrm>
            <a:off x="914400" y="304800"/>
            <a:ext cx="8001000" cy="1219200"/>
          </a:xfrm>
        </p:spPr>
        <p:txBody>
          <a:bodyPr/>
          <a:lstStyle/>
          <a:p>
            <a:r>
              <a:rPr lang="en-US" altLang="en-US"/>
              <a:t>Some More Thresholds</a:t>
            </a:r>
            <a:br>
              <a:rPr lang="en-US" altLang="en-US"/>
            </a:br>
            <a:r>
              <a:rPr lang="en-US" altLang="en-US" sz="2400"/>
              <a:t>(Conclusions supported with a Fisher’s p-value less than .10)</a:t>
            </a:r>
          </a:p>
        </p:txBody>
      </p:sp>
      <p:sp>
        <p:nvSpPr>
          <p:cNvPr id="441347" name="Rectangle 3">
            <a:extLst>
              <a:ext uri="{FF2B5EF4-FFF2-40B4-BE49-F238E27FC236}">
                <a16:creationId xmlns:a16="http://schemas.microsoft.com/office/drawing/2014/main" id="{B410D10D-4843-2FF4-AC07-A7D7F2A4B3DE}"/>
              </a:ext>
            </a:extLst>
          </p:cNvPr>
          <p:cNvSpPr>
            <a:spLocks noGrp="1" noChangeArrowheads="1"/>
          </p:cNvSpPr>
          <p:nvPr>
            <p:ph type="body" idx="1"/>
          </p:nvPr>
        </p:nvSpPr>
        <p:spPr>
          <a:xfrm>
            <a:off x="457200" y="1600200"/>
            <a:ext cx="8458200" cy="4953000"/>
          </a:xfrm>
        </p:spPr>
        <p:txBody>
          <a:bodyPr/>
          <a:lstStyle/>
          <a:p>
            <a:pPr>
              <a:lnSpc>
                <a:spcPct val="80000"/>
              </a:lnSpc>
              <a:buFont typeface="Monotype Sorts" pitchFamily="2" charset="2"/>
              <a:buNone/>
            </a:pPr>
            <a:r>
              <a:rPr lang="en-US" altLang="en-US" sz="1800"/>
              <a:t>III.A.1. </a:t>
            </a:r>
            <a:r>
              <a:rPr lang="en-US" altLang="en-US" sz="1800" b="1"/>
              <a:t>It appears that when the average level of commitment exceeds more the 0.1% of the population of the intervening country (more than 141 per 100,000 home population), then the counterinsurgency, intervention or peacekeeping operation fails in two-thirds of the cases. </a:t>
            </a:r>
            <a:r>
              <a:rPr lang="en-US" altLang="en-US" sz="1800"/>
              <a:t>(p-value = .0532)</a:t>
            </a:r>
          </a:p>
          <a:p>
            <a:pPr lvl="1">
              <a:lnSpc>
                <a:spcPct val="80000"/>
              </a:lnSpc>
            </a:pPr>
            <a:r>
              <a:rPr lang="en-US" altLang="en-US" sz="1700"/>
              <a:t>US threshold would be 423,000 (we are currently well below that)</a:t>
            </a:r>
          </a:p>
          <a:p>
            <a:pPr>
              <a:lnSpc>
                <a:spcPct val="80000"/>
              </a:lnSpc>
              <a:buFont typeface="Monotype Sorts" pitchFamily="2" charset="2"/>
              <a:buNone/>
            </a:pPr>
            <a:endParaRPr lang="en-US" altLang="en-US" sz="1800"/>
          </a:p>
          <a:p>
            <a:pPr>
              <a:lnSpc>
                <a:spcPct val="80000"/>
              </a:lnSpc>
              <a:buFont typeface="Monotype Sorts" pitchFamily="2" charset="2"/>
              <a:buNone/>
            </a:pPr>
            <a:r>
              <a:rPr lang="en-US" altLang="en-US" sz="1800"/>
              <a:t>III.B.4.</a:t>
            </a:r>
            <a:r>
              <a:rPr lang="en-US" altLang="en-US" sz="1800" b="1"/>
              <a:t> If an insurgency becomes large enough that 1% or more of the population is committed to fighting it, then it can either be controlled or resolved by domestic forces, or it cannot defeated, regardless of the number of outside forces (up to the tested limit of 2-7% committed). There is statistical support for this conclusion but it is only based on 10 cases. </a:t>
            </a:r>
            <a:r>
              <a:rPr lang="en-US" altLang="en-US" sz="1800"/>
              <a:t>(p-value = .0476, but also see III.B.1, III.B.2 &amp; III.B.3)</a:t>
            </a:r>
          </a:p>
          <a:p>
            <a:pPr>
              <a:lnSpc>
                <a:spcPct val="80000"/>
              </a:lnSpc>
              <a:buFont typeface="Monotype Sorts" pitchFamily="2" charset="2"/>
              <a:buNone/>
            </a:pPr>
            <a:endParaRPr lang="en-US" altLang="en-US" sz="1800"/>
          </a:p>
          <a:p>
            <a:pPr>
              <a:lnSpc>
                <a:spcPct val="80000"/>
              </a:lnSpc>
              <a:buFont typeface="Monotype Sorts" pitchFamily="2" charset="2"/>
              <a:buNone/>
            </a:pPr>
            <a:r>
              <a:rPr lang="en-US" altLang="en-US" sz="1800"/>
              <a:t>IV.A.2. </a:t>
            </a:r>
            <a:r>
              <a:rPr lang="en-US" altLang="en-US" sz="1800" b="1"/>
              <a:t>It appears that when the average intervening forces killed facing an insurgency exceeds more the 0.00001% of the population of the intervening country (more than 0.01 per 100,000 home population), then the insurgency succeeds in over two-thirds of the cases.</a:t>
            </a:r>
            <a:r>
              <a:rPr lang="en-US" altLang="en-US" sz="1800"/>
              <a:t> (p-value = .0889)</a:t>
            </a:r>
          </a:p>
          <a:p>
            <a:pPr lvl="1">
              <a:lnSpc>
                <a:spcPct val="80000"/>
              </a:lnSpc>
            </a:pPr>
            <a:r>
              <a:rPr lang="en-US" altLang="en-US" sz="1700"/>
              <a:t>This case applies to insurgencies only (vice IV.A.1).</a:t>
            </a:r>
          </a:p>
          <a:p>
            <a:pPr>
              <a:lnSpc>
                <a:spcPct val="80000"/>
              </a:lnSpc>
              <a:buFont typeface="Monotype Sorts" pitchFamily="2" charset="2"/>
              <a:buNone/>
            </a:pPr>
            <a:endParaRPr lang="en-US" altLang="en-US" sz="1800"/>
          </a:p>
          <a:p>
            <a:pPr>
              <a:lnSpc>
                <a:spcPct val="80000"/>
              </a:lnSpc>
              <a:buFont typeface="Monotype Sorts" pitchFamily="2" charset="2"/>
              <a:buNone/>
            </a:pPr>
            <a:endParaRPr lang="en-US" altLang="en-US" sz="1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a:extLst>
              <a:ext uri="{FF2B5EF4-FFF2-40B4-BE49-F238E27FC236}">
                <a16:creationId xmlns:a16="http://schemas.microsoft.com/office/drawing/2014/main" id="{3A9C63A1-DEC1-170C-095C-26E0B8C427DD}"/>
              </a:ext>
            </a:extLst>
          </p:cNvPr>
          <p:cNvSpPr>
            <a:spLocks noGrp="1" noChangeArrowheads="1"/>
          </p:cNvSpPr>
          <p:nvPr>
            <p:ph type="title"/>
          </p:nvPr>
        </p:nvSpPr>
        <p:spPr>
          <a:xfrm>
            <a:off x="685800" y="381000"/>
            <a:ext cx="8229600" cy="1295400"/>
          </a:xfrm>
        </p:spPr>
        <p:txBody>
          <a:bodyPr/>
          <a:lstStyle/>
          <a:p>
            <a:r>
              <a:rPr lang="en-US" altLang="en-US"/>
              <a:t>Even More Thresholds</a:t>
            </a:r>
            <a:br>
              <a:rPr lang="en-US" altLang="en-US"/>
            </a:br>
            <a:r>
              <a:rPr lang="en-US" altLang="en-US" sz="2400"/>
              <a:t>(Conclusions supported with a Fisher’s p-value less than .20)</a:t>
            </a:r>
          </a:p>
        </p:txBody>
      </p:sp>
      <p:sp>
        <p:nvSpPr>
          <p:cNvPr id="445443" name="Rectangle 3">
            <a:extLst>
              <a:ext uri="{FF2B5EF4-FFF2-40B4-BE49-F238E27FC236}">
                <a16:creationId xmlns:a16="http://schemas.microsoft.com/office/drawing/2014/main" id="{37D15A38-AB4B-2CFC-E5D5-3A5D400CB16E}"/>
              </a:ext>
            </a:extLst>
          </p:cNvPr>
          <p:cNvSpPr>
            <a:spLocks noGrp="1" noChangeArrowheads="1"/>
          </p:cNvSpPr>
          <p:nvPr>
            <p:ph type="body" idx="1"/>
          </p:nvPr>
        </p:nvSpPr>
        <p:spPr>
          <a:xfrm>
            <a:off x="762000" y="1981200"/>
            <a:ext cx="8153400" cy="4114800"/>
          </a:xfrm>
        </p:spPr>
        <p:txBody>
          <a:bodyPr/>
          <a:lstStyle/>
          <a:p>
            <a:pPr>
              <a:lnSpc>
                <a:spcPct val="80000"/>
              </a:lnSpc>
              <a:buFont typeface="Monotype Sorts" pitchFamily="2" charset="2"/>
              <a:buNone/>
            </a:pPr>
            <a:r>
              <a:rPr lang="en-US" altLang="en-US" sz="1800"/>
              <a:t>III.B.3. </a:t>
            </a:r>
            <a:r>
              <a:rPr lang="en-US" altLang="en-US" sz="1800" b="1"/>
              <a:t>It appears that when the average level of commitment by the indigenous government supported by an outside government exceeds more the 1% of the population of the indigenous country, then the insurgency succeeds in all five cases that fit this description.</a:t>
            </a:r>
            <a:r>
              <a:rPr lang="en-US" altLang="en-US" sz="1800"/>
              <a:t> (p-value = .1129)</a:t>
            </a:r>
          </a:p>
          <a:p>
            <a:pPr>
              <a:lnSpc>
                <a:spcPct val="80000"/>
              </a:lnSpc>
              <a:buFont typeface="Monotype Sorts" pitchFamily="2" charset="2"/>
              <a:buNone/>
            </a:pPr>
            <a:endParaRPr lang="en-US" altLang="en-US" sz="1800"/>
          </a:p>
          <a:p>
            <a:pPr>
              <a:lnSpc>
                <a:spcPct val="80000"/>
              </a:lnSpc>
              <a:buFont typeface="Monotype Sorts" pitchFamily="2" charset="2"/>
              <a:buNone/>
            </a:pPr>
            <a:r>
              <a:rPr lang="en-US" altLang="en-US" sz="1800"/>
              <a:t>III.C.2. </a:t>
            </a:r>
            <a:r>
              <a:rPr lang="en-US" altLang="en-US" sz="1800" b="1"/>
              <a:t>It appears that when the average level of commitment by the insurgents exceeds more the 1% of the population of the indigenous country, then the insurgency succeeds in more than two-thirds of the cases. </a:t>
            </a:r>
            <a:r>
              <a:rPr lang="en-US" altLang="en-US" sz="1800"/>
              <a:t>(p-value = .1165)</a:t>
            </a:r>
          </a:p>
          <a:p>
            <a:pPr>
              <a:lnSpc>
                <a:spcPct val="80000"/>
              </a:lnSpc>
              <a:buFont typeface="Monotype Sorts" pitchFamily="2" charset="2"/>
              <a:buNone/>
            </a:pPr>
            <a:endParaRPr lang="en-US" altLang="en-US" sz="1800"/>
          </a:p>
          <a:p>
            <a:pPr>
              <a:lnSpc>
                <a:spcPct val="80000"/>
              </a:lnSpc>
              <a:buFont typeface="Monotype Sorts" pitchFamily="2" charset="2"/>
              <a:buNone/>
            </a:pPr>
            <a:r>
              <a:rPr lang="en-US" altLang="en-US" sz="1800"/>
              <a:t>IV.C.2</a:t>
            </a:r>
            <a:r>
              <a:rPr lang="en-US" altLang="en-US" sz="1800" b="1"/>
              <a:t>. It appears that when the average insurgent forces killed exceeds more the 0.001% of the population of the country (more than 1.05 per 100,000 home population), then the insurgency succeeds in around half of the cases. </a:t>
            </a:r>
            <a:r>
              <a:rPr lang="en-US" altLang="en-US" sz="1800"/>
              <a:t>(p-value = .1303)</a:t>
            </a:r>
          </a:p>
          <a:p>
            <a:pPr>
              <a:lnSpc>
                <a:spcPct val="80000"/>
              </a:lnSpc>
              <a:buFont typeface="Monotype Sorts" pitchFamily="2" charset="2"/>
              <a:buNone/>
            </a:pPr>
            <a:endParaRPr lang="en-US" altLang="en-US" sz="1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a:extLst>
              <a:ext uri="{FF2B5EF4-FFF2-40B4-BE49-F238E27FC236}">
                <a16:creationId xmlns:a16="http://schemas.microsoft.com/office/drawing/2014/main" id="{53DF9339-84D6-9905-D7F4-D81E96704D95}"/>
              </a:ext>
            </a:extLst>
          </p:cNvPr>
          <p:cNvSpPr>
            <a:spLocks noGrp="1" noChangeArrowheads="1"/>
          </p:cNvSpPr>
          <p:nvPr>
            <p:ph type="title"/>
          </p:nvPr>
        </p:nvSpPr>
        <p:spPr>
          <a:xfrm>
            <a:off x="762000" y="381000"/>
            <a:ext cx="8153400" cy="990600"/>
          </a:xfrm>
        </p:spPr>
        <p:txBody>
          <a:bodyPr/>
          <a:lstStyle/>
          <a:p>
            <a:r>
              <a:rPr lang="en-US" altLang="en-US"/>
              <a:t>Conclusions</a:t>
            </a:r>
          </a:p>
        </p:txBody>
      </p:sp>
      <p:sp>
        <p:nvSpPr>
          <p:cNvPr id="417795" name="Rectangle 3">
            <a:extLst>
              <a:ext uri="{FF2B5EF4-FFF2-40B4-BE49-F238E27FC236}">
                <a16:creationId xmlns:a16="http://schemas.microsoft.com/office/drawing/2014/main" id="{669C64C4-70DD-C56B-3B33-9DE66B5E2425}"/>
              </a:ext>
            </a:extLst>
          </p:cNvPr>
          <p:cNvSpPr>
            <a:spLocks noGrp="1" noChangeArrowheads="1"/>
          </p:cNvSpPr>
          <p:nvPr>
            <p:ph type="body" idx="1"/>
          </p:nvPr>
        </p:nvSpPr>
        <p:spPr>
          <a:xfrm>
            <a:off x="914400" y="1600200"/>
            <a:ext cx="8001000" cy="4800600"/>
          </a:xfrm>
        </p:spPr>
        <p:txBody>
          <a:bodyPr/>
          <a:lstStyle/>
          <a:p>
            <a:r>
              <a:rPr lang="en-US" altLang="en-US" sz="2400"/>
              <a:t>There does appear to be a fundamental problem here</a:t>
            </a:r>
          </a:p>
          <a:p>
            <a:pPr lvl="1"/>
            <a:r>
              <a:rPr lang="en-US" altLang="en-US" sz="2200"/>
              <a:t>In many comparable cases, the situation worsened</a:t>
            </a:r>
          </a:p>
          <a:p>
            <a:pPr lvl="1"/>
            <a:r>
              <a:rPr lang="en-US" altLang="en-US" sz="2200"/>
              <a:t>According to our model, if this insurgency is broadly based (based upon a central idea), we have insufficient force</a:t>
            </a:r>
          </a:p>
          <a:p>
            <a:pPr lvl="1"/>
            <a:r>
              <a:rPr lang="en-US" altLang="en-US" sz="2200"/>
              <a:t>The levels of intensity and commitment are high enough to be of concern (when compared to other insurgencies)</a:t>
            </a:r>
          </a:p>
          <a:p>
            <a:pPr lvl="1"/>
            <a:endParaRPr lang="en-US" altLang="en-US" sz="2200"/>
          </a:p>
          <a:p>
            <a:r>
              <a:rPr lang="en-US" altLang="en-US" sz="2400"/>
              <a:t>We need to determine where Afghanistan fits</a:t>
            </a:r>
          </a:p>
          <a:p>
            <a:pPr lvl="1"/>
            <a:r>
              <a:rPr lang="en-US" altLang="en-US" sz="2200"/>
              <a:t>What is the nature of the insurgency?</a:t>
            </a:r>
          </a:p>
          <a:p>
            <a:pPr lvl="1"/>
            <a:r>
              <a:rPr lang="en-US" altLang="en-US" sz="2200"/>
              <a:t>Where does it fit among these range of cases?</a:t>
            </a:r>
          </a:p>
          <a:p>
            <a:pPr lvl="1"/>
            <a:r>
              <a:rPr lang="en-US" altLang="en-US" sz="2200"/>
              <a:t>What can we do to move it from its current path?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a:extLst>
              <a:ext uri="{FF2B5EF4-FFF2-40B4-BE49-F238E27FC236}">
                <a16:creationId xmlns:a16="http://schemas.microsoft.com/office/drawing/2014/main" id="{B3A6765D-BF07-CBE7-651D-22A61C1FADA3}"/>
              </a:ext>
            </a:extLst>
          </p:cNvPr>
          <p:cNvSpPr>
            <a:spLocks noGrp="1" noChangeArrowheads="1"/>
          </p:cNvSpPr>
          <p:nvPr>
            <p:ph type="title"/>
          </p:nvPr>
        </p:nvSpPr>
        <p:spPr>
          <a:xfrm>
            <a:off x="685800" y="609600"/>
            <a:ext cx="8229600" cy="1143000"/>
          </a:xfrm>
        </p:spPr>
        <p:txBody>
          <a:bodyPr/>
          <a:lstStyle/>
          <a:p>
            <a:r>
              <a:rPr lang="en-US" altLang="en-US"/>
              <a:t>Still This Does Not Address</a:t>
            </a:r>
          </a:p>
        </p:txBody>
      </p:sp>
      <p:sp>
        <p:nvSpPr>
          <p:cNvPr id="439299" name="Rectangle 3">
            <a:extLst>
              <a:ext uri="{FF2B5EF4-FFF2-40B4-BE49-F238E27FC236}">
                <a16:creationId xmlns:a16="http://schemas.microsoft.com/office/drawing/2014/main" id="{1681521D-29DE-1BBA-E180-833AC865DD36}"/>
              </a:ext>
            </a:extLst>
          </p:cNvPr>
          <p:cNvSpPr>
            <a:spLocks noGrp="1" noChangeArrowheads="1"/>
          </p:cNvSpPr>
          <p:nvPr>
            <p:ph type="body" idx="1"/>
          </p:nvPr>
        </p:nvSpPr>
        <p:spPr>
          <a:xfrm>
            <a:off x="838200" y="1981200"/>
            <a:ext cx="8077200" cy="4114800"/>
          </a:xfrm>
        </p:spPr>
        <p:txBody>
          <a:bodyPr/>
          <a:lstStyle/>
          <a:p>
            <a:r>
              <a:rPr lang="en-US" altLang="en-US"/>
              <a:t>Casualty Estimates</a:t>
            </a:r>
          </a:p>
          <a:p>
            <a:r>
              <a:rPr lang="en-US" altLang="en-US"/>
              <a:t>Duration Estimates</a:t>
            </a:r>
          </a:p>
          <a:p>
            <a:r>
              <a:rPr lang="en-US" altLang="en-US"/>
              <a:t>Specific force levels</a:t>
            </a:r>
          </a:p>
          <a:p>
            <a:r>
              <a:rPr lang="en-US" altLang="en-US"/>
              <a:t>Estimates of Insurgent Strength</a:t>
            </a:r>
          </a:p>
          <a:p>
            <a:r>
              <a:rPr lang="en-US" altLang="en-US"/>
              <a:t>Rules of Engagement and Use of Air Power</a:t>
            </a:r>
          </a:p>
          <a:p>
            <a:r>
              <a:rPr lang="en-US" altLang="en-US"/>
              <a:t>Dealing with Sanctuaries</a:t>
            </a:r>
          </a:p>
          <a:p>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F774C2F7-BC48-72A7-FF37-166018A25CAE}"/>
              </a:ext>
            </a:extLst>
          </p:cNvPr>
          <p:cNvSpPr>
            <a:spLocks noGrp="1" noChangeArrowheads="1"/>
          </p:cNvSpPr>
          <p:nvPr>
            <p:ph type="title"/>
          </p:nvPr>
        </p:nvSpPr>
        <p:spPr>
          <a:xfrm>
            <a:off x="762000" y="381000"/>
            <a:ext cx="8153400" cy="1143000"/>
          </a:xfrm>
        </p:spPr>
        <p:txBody>
          <a:bodyPr/>
          <a:lstStyle/>
          <a:p>
            <a:r>
              <a:rPr lang="en-US" altLang="en-US"/>
              <a:t>Recommendations</a:t>
            </a:r>
          </a:p>
        </p:txBody>
      </p:sp>
      <p:sp>
        <p:nvSpPr>
          <p:cNvPr id="422915" name="Rectangle 3">
            <a:extLst>
              <a:ext uri="{FF2B5EF4-FFF2-40B4-BE49-F238E27FC236}">
                <a16:creationId xmlns:a16="http://schemas.microsoft.com/office/drawing/2014/main" id="{52BA8DDE-2072-D3B0-4C3A-A4D663604B1B}"/>
              </a:ext>
            </a:extLst>
          </p:cNvPr>
          <p:cNvSpPr>
            <a:spLocks noGrp="1" noChangeArrowheads="1"/>
          </p:cNvSpPr>
          <p:nvPr>
            <p:ph type="body" idx="1"/>
          </p:nvPr>
        </p:nvSpPr>
        <p:spPr>
          <a:xfrm>
            <a:off x="838200" y="1524000"/>
            <a:ext cx="8077200" cy="5181600"/>
          </a:xfrm>
        </p:spPr>
        <p:txBody>
          <a:bodyPr/>
          <a:lstStyle/>
          <a:p>
            <a:pPr>
              <a:lnSpc>
                <a:spcPct val="80000"/>
              </a:lnSpc>
            </a:pPr>
            <a:r>
              <a:rPr lang="en-US" altLang="en-US" sz="2000"/>
              <a:t>We need to do a general estimate of the situation in Afghanistan</a:t>
            </a:r>
          </a:p>
          <a:p>
            <a:pPr lvl="1">
              <a:lnSpc>
                <a:spcPct val="80000"/>
              </a:lnSpc>
            </a:pPr>
            <a:r>
              <a:rPr lang="en-US" altLang="en-US" sz="1600"/>
              <a:t>Similar to our casualty estimate for Iraq</a:t>
            </a:r>
          </a:p>
          <a:p>
            <a:pPr lvl="1">
              <a:lnSpc>
                <a:spcPct val="80000"/>
              </a:lnSpc>
            </a:pPr>
            <a:r>
              <a:rPr lang="en-US" altLang="en-US" sz="1600"/>
              <a:t>Would take 2 to 4 months</a:t>
            </a:r>
          </a:p>
          <a:p>
            <a:pPr lvl="1">
              <a:lnSpc>
                <a:spcPct val="80000"/>
              </a:lnSpc>
            </a:pPr>
            <a:endParaRPr lang="en-US" altLang="en-US" sz="1600"/>
          </a:p>
          <a:p>
            <a:pPr>
              <a:lnSpc>
                <a:spcPct val="80000"/>
              </a:lnSpc>
            </a:pPr>
            <a:r>
              <a:rPr lang="en-US" altLang="en-US" sz="2000"/>
              <a:t>We need to do an analysis of what can be done to change the course</a:t>
            </a:r>
          </a:p>
          <a:p>
            <a:pPr lvl="1">
              <a:lnSpc>
                <a:spcPct val="80000"/>
              </a:lnSpc>
            </a:pPr>
            <a:r>
              <a:rPr lang="en-US" altLang="en-US" sz="1600"/>
              <a:t>Analysis conducted after the above estimate</a:t>
            </a:r>
          </a:p>
          <a:p>
            <a:pPr lvl="1">
              <a:lnSpc>
                <a:spcPct val="80000"/>
              </a:lnSpc>
            </a:pPr>
            <a:r>
              <a:rPr lang="en-US" altLang="en-US" sz="1600"/>
              <a:t>Would take 3 to 9 months</a:t>
            </a:r>
          </a:p>
          <a:p>
            <a:pPr lvl="1">
              <a:lnSpc>
                <a:spcPct val="80000"/>
              </a:lnSpc>
            </a:pPr>
            <a:endParaRPr lang="en-US" altLang="en-US" sz="1600"/>
          </a:p>
          <a:p>
            <a:pPr>
              <a:lnSpc>
                <a:spcPct val="80000"/>
              </a:lnSpc>
            </a:pPr>
            <a:r>
              <a:rPr lang="en-US" altLang="en-US" sz="2000"/>
              <a:t>We need to continue developing our “model” of insurgencies</a:t>
            </a:r>
          </a:p>
          <a:p>
            <a:pPr lvl="1">
              <a:lnSpc>
                <a:spcPct val="80000"/>
              </a:lnSpc>
            </a:pPr>
            <a:r>
              <a:rPr lang="en-US" altLang="en-US" sz="1600"/>
              <a:t>All of our analytical work stopped as of March 2008</a:t>
            </a:r>
          </a:p>
          <a:p>
            <a:pPr lvl="1">
              <a:lnSpc>
                <a:spcPct val="80000"/>
              </a:lnSpc>
            </a:pPr>
            <a:r>
              <a:rPr lang="en-US" altLang="en-US" sz="1600"/>
              <a:t>We need to further develop the “model” from our OTI work</a:t>
            </a:r>
          </a:p>
          <a:p>
            <a:pPr lvl="1">
              <a:lnSpc>
                <a:spcPct val="80000"/>
              </a:lnSpc>
            </a:pPr>
            <a:r>
              <a:rPr lang="en-US" altLang="en-US" sz="1600"/>
              <a:t>We need to look further into specific issues like</a:t>
            </a:r>
          </a:p>
          <a:p>
            <a:pPr lvl="2">
              <a:lnSpc>
                <a:spcPct val="80000"/>
              </a:lnSpc>
            </a:pPr>
            <a:r>
              <a:rPr lang="en-US" altLang="en-US" sz="1400"/>
              <a:t>Rules of engagement</a:t>
            </a:r>
          </a:p>
          <a:p>
            <a:pPr lvl="2">
              <a:lnSpc>
                <a:spcPct val="80000"/>
              </a:lnSpc>
            </a:pPr>
            <a:r>
              <a:rPr lang="en-US" altLang="en-US" sz="1400"/>
              <a:t>Levels of violence</a:t>
            </a:r>
          </a:p>
          <a:p>
            <a:pPr lvl="2">
              <a:lnSpc>
                <a:spcPct val="80000"/>
              </a:lnSpc>
            </a:pPr>
            <a:r>
              <a:rPr lang="en-US" altLang="en-US" sz="1400"/>
              <a:t>Exit Strategies</a:t>
            </a:r>
          </a:p>
          <a:p>
            <a:pPr lvl="2">
              <a:lnSpc>
                <a:spcPct val="80000"/>
              </a:lnSpc>
            </a:pPr>
            <a:r>
              <a:rPr lang="en-US" altLang="en-US" sz="1400"/>
              <a:t>And a couple of dozen others</a:t>
            </a:r>
          </a:p>
          <a:p>
            <a:pPr>
              <a:lnSpc>
                <a:spcPct val="80000"/>
              </a:lnSpc>
            </a:pPr>
            <a:endParaRPr lang="en-US" altLang="en-US" sz="1400"/>
          </a:p>
          <a:p>
            <a:pPr>
              <a:lnSpc>
                <a:spcPct val="80000"/>
              </a:lnSpc>
            </a:pPr>
            <a:r>
              <a:rPr lang="en-US" altLang="en-US" sz="2000"/>
              <a:t>We need to add more cases and re-test our analysis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a:extLst>
              <a:ext uri="{FF2B5EF4-FFF2-40B4-BE49-F238E27FC236}">
                <a16:creationId xmlns:a16="http://schemas.microsoft.com/office/drawing/2014/main" id="{0B138D56-653B-74C4-F282-8EA84391AAD8}"/>
              </a:ext>
            </a:extLst>
          </p:cNvPr>
          <p:cNvSpPr>
            <a:spLocks noGrp="1" noChangeArrowheads="1"/>
          </p:cNvSpPr>
          <p:nvPr>
            <p:ph type="title"/>
          </p:nvPr>
        </p:nvSpPr>
        <p:spPr>
          <a:xfrm>
            <a:off x="762000" y="609600"/>
            <a:ext cx="8153400" cy="1143000"/>
          </a:xfrm>
        </p:spPr>
        <p:txBody>
          <a:bodyPr/>
          <a:lstStyle/>
          <a:p>
            <a:r>
              <a:rPr lang="en-US" altLang="en-US"/>
              <a:t>Back-up Slides</a:t>
            </a:r>
          </a:p>
        </p:txBody>
      </p:sp>
      <p:sp>
        <p:nvSpPr>
          <p:cNvPr id="418819" name="Rectangle 3">
            <a:extLst>
              <a:ext uri="{FF2B5EF4-FFF2-40B4-BE49-F238E27FC236}">
                <a16:creationId xmlns:a16="http://schemas.microsoft.com/office/drawing/2014/main" id="{86B67FC0-2332-5C2D-2FEC-5D53860FA6ED}"/>
              </a:ext>
            </a:extLst>
          </p:cNvPr>
          <p:cNvSpPr>
            <a:spLocks noGrp="1" noChangeArrowheads="1"/>
          </p:cNvSpPr>
          <p:nvPr>
            <p:ph type="body" idx="1"/>
          </p:nvPr>
        </p:nvSpPr>
        <p:spPr>
          <a:xfrm>
            <a:off x="762000" y="1981200"/>
            <a:ext cx="8153400" cy="4114800"/>
          </a:xfrm>
        </p:spPr>
        <p:txBody>
          <a:bodyPr/>
          <a:lstStyle/>
          <a:p>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a:extLst>
              <a:ext uri="{FF2B5EF4-FFF2-40B4-BE49-F238E27FC236}">
                <a16:creationId xmlns:a16="http://schemas.microsoft.com/office/drawing/2014/main" id="{ADB36C18-5166-6CD5-F306-51C4FEB1739F}"/>
              </a:ext>
            </a:extLst>
          </p:cNvPr>
          <p:cNvSpPr>
            <a:spLocks noGrp="1" noChangeArrowheads="1"/>
          </p:cNvSpPr>
          <p:nvPr>
            <p:ph type="title"/>
          </p:nvPr>
        </p:nvSpPr>
        <p:spPr>
          <a:xfrm>
            <a:off x="685800" y="152400"/>
            <a:ext cx="8458200" cy="1219200"/>
          </a:xfrm>
        </p:spPr>
        <p:txBody>
          <a:bodyPr/>
          <a:lstStyle/>
          <a:p>
            <a:r>
              <a:rPr lang="en-US" altLang="en-US" sz="4000"/>
              <a:t>Modern Insurgency Spread Sheets (MISS)</a:t>
            </a:r>
          </a:p>
        </p:txBody>
      </p:sp>
      <p:sp>
        <p:nvSpPr>
          <p:cNvPr id="428035" name="Rectangle 3">
            <a:extLst>
              <a:ext uri="{FF2B5EF4-FFF2-40B4-BE49-F238E27FC236}">
                <a16:creationId xmlns:a16="http://schemas.microsoft.com/office/drawing/2014/main" id="{06985BB0-5A9B-0B1D-5D05-6C1E40F59B28}"/>
              </a:ext>
            </a:extLst>
          </p:cNvPr>
          <p:cNvSpPr>
            <a:spLocks noGrp="1" noChangeArrowheads="1"/>
          </p:cNvSpPr>
          <p:nvPr>
            <p:ph type="body" idx="1"/>
          </p:nvPr>
        </p:nvSpPr>
        <p:spPr>
          <a:xfrm>
            <a:off x="609600" y="1066800"/>
            <a:ext cx="2590800" cy="5638800"/>
          </a:xfrm>
        </p:spPr>
        <p:txBody>
          <a:bodyPr/>
          <a:lstStyle/>
          <a:p>
            <a:pPr>
              <a:spcBef>
                <a:spcPct val="0"/>
              </a:spcBef>
              <a:buClrTx/>
              <a:buSzTx/>
              <a:buFontTx/>
              <a:buNone/>
            </a:pPr>
            <a:r>
              <a:rPr lang="en-US" altLang="en-US" sz="1200">
                <a:solidFill>
                  <a:schemeClr val="bg2"/>
                </a:solidFill>
                <a:latin typeface="Times New Roman" panose="02020603050405020304" pitchFamily="18" charset="0"/>
              </a:rPr>
              <a:t>1944 to 1965</a:t>
            </a:r>
          </a:p>
          <a:p>
            <a:pPr algn="just">
              <a:lnSpc>
                <a:spcPct val="80000"/>
              </a:lnSpc>
              <a:buFont typeface="Monotype Sorts" pitchFamily="2" charset="2"/>
              <a:buNone/>
            </a:pPr>
            <a:r>
              <a:rPr lang="en-US" altLang="en-US" sz="900">
                <a:solidFill>
                  <a:srgbClr val="FF0000"/>
                </a:solidFill>
                <a:latin typeface="Times New Roman" panose="02020603050405020304" pitchFamily="18" charset="0"/>
              </a:rPr>
              <a:t>UK in Palestine (1944-48)</a:t>
            </a:r>
          </a:p>
          <a:p>
            <a:pPr>
              <a:spcBef>
                <a:spcPct val="0"/>
              </a:spcBef>
              <a:buClrTx/>
              <a:buSzTx/>
              <a:buFontTx/>
              <a:buNone/>
            </a:pPr>
            <a:r>
              <a:rPr lang="en-US" altLang="en-US" sz="900">
                <a:solidFill>
                  <a:srgbClr val="003399"/>
                </a:solidFill>
                <a:latin typeface="Times New Roman" panose="02020603050405020304" pitchFamily="18" charset="0"/>
              </a:rPr>
              <a:t>Ukrainian Independence Movement (1944-54)</a:t>
            </a:r>
          </a:p>
          <a:p>
            <a:pPr algn="just">
              <a:lnSpc>
                <a:spcPct val="80000"/>
              </a:lnSpc>
              <a:buFont typeface="Monotype Sorts" pitchFamily="2" charset="2"/>
              <a:buNone/>
            </a:pPr>
            <a:r>
              <a:rPr lang="en-US" altLang="en-US" sz="900">
                <a:solidFill>
                  <a:srgbClr val="FF0000"/>
                </a:solidFill>
                <a:latin typeface="Times New Roman" panose="02020603050405020304" pitchFamily="18" charset="0"/>
                <a:ea typeface="Arial Unicode MS" pitchFamily="34" charset="-128"/>
              </a:rPr>
              <a:t>Indonesian War of Independence</a:t>
            </a:r>
            <a:r>
              <a:rPr lang="en-US" altLang="en-US" sz="900">
                <a:latin typeface="Times New Roman" panose="02020603050405020304" pitchFamily="18" charset="0"/>
                <a:ea typeface="Arial Unicode MS" pitchFamily="34" charset="-128"/>
              </a:rPr>
              <a:t> </a:t>
            </a:r>
            <a:r>
              <a:rPr lang="en-US" altLang="en-US" sz="900">
                <a:solidFill>
                  <a:srgbClr val="FF0000"/>
                </a:solidFill>
                <a:latin typeface="Times New Roman" panose="02020603050405020304" pitchFamily="18" charset="0"/>
                <a:ea typeface="Arial Unicode MS" pitchFamily="34" charset="-128"/>
              </a:rPr>
              <a:t>(1945-1949)</a:t>
            </a:r>
          </a:p>
          <a:p>
            <a:pPr algn="just">
              <a:lnSpc>
                <a:spcPct val="80000"/>
              </a:lnSpc>
              <a:buFont typeface="Monotype Sorts" pitchFamily="2" charset="2"/>
              <a:buNone/>
            </a:pPr>
            <a:r>
              <a:rPr lang="en-US" altLang="en-US" sz="900">
                <a:solidFill>
                  <a:srgbClr val="003399"/>
                </a:solidFill>
                <a:latin typeface="Times New Roman" panose="02020603050405020304" pitchFamily="18" charset="0"/>
                <a:ea typeface="Arial Unicode MS" pitchFamily="34" charset="-128"/>
              </a:rPr>
              <a:t>Huk Rebellion (1946-1954)</a:t>
            </a:r>
          </a:p>
          <a:p>
            <a:pPr algn="just">
              <a:lnSpc>
                <a:spcPct val="80000"/>
              </a:lnSpc>
              <a:buFont typeface="Monotype Sorts" pitchFamily="2" charset="2"/>
              <a:buNone/>
            </a:pPr>
            <a:r>
              <a:rPr lang="en-US" altLang="en-US" sz="900">
                <a:solidFill>
                  <a:srgbClr val="003399"/>
                </a:solidFill>
                <a:latin typeface="Times New Roman" panose="02020603050405020304" pitchFamily="18" charset="0"/>
                <a:ea typeface="Arial Unicode MS" pitchFamily="34" charset="-128"/>
              </a:rPr>
              <a:t>Greek Civil War (1946-1949)</a:t>
            </a:r>
          </a:p>
          <a:p>
            <a:pPr algn="just">
              <a:lnSpc>
                <a:spcPct val="80000"/>
              </a:lnSpc>
              <a:buFont typeface="Monotype Sorts" pitchFamily="2" charset="2"/>
              <a:buNone/>
            </a:pPr>
            <a:r>
              <a:rPr lang="en-US" altLang="en-US" sz="900">
                <a:solidFill>
                  <a:srgbClr val="FF0000"/>
                </a:solidFill>
                <a:latin typeface="Times New Roman" panose="02020603050405020304" pitchFamily="18" charset="0"/>
                <a:ea typeface="Arial Unicode MS" pitchFamily="34" charset="-128"/>
              </a:rPr>
              <a:t>Indochina War</a:t>
            </a:r>
            <a:r>
              <a:rPr lang="en-US" altLang="en-US" sz="900">
                <a:latin typeface="Times New Roman" panose="02020603050405020304" pitchFamily="18" charset="0"/>
                <a:ea typeface="Arial Unicode MS" pitchFamily="34" charset="-128"/>
              </a:rPr>
              <a:t> </a:t>
            </a:r>
            <a:r>
              <a:rPr lang="en-US" altLang="en-US" sz="900">
                <a:solidFill>
                  <a:srgbClr val="FF0000"/>
                </a:solidFill>
                <a:latin typeface="Times New Roman" panose="02020603050405020304" pitchFamily="18" charset="0"/>
                <a:ea typeface="Arial Unicode MS" pitchFamily="34" charset="-128"/>
              </a:rPr>
              <a:t>(1946-1954)</a:t>
            </a:r>
          </a:p>
          <a:p>
            <a:pPr>
              <a:spcBef>
                <a:spcPct val="0"/>
              </a:spcBef>
              <a:buClrTx/>
              <a:buSzTx/>
              <a:buFontTx/>
              <a:buNone/>
            </a:pPr>
            <a:r>
              <a:rPr lang="en-US" altLang="en-US" sz="900">
                <a:latin typeface="Times New Roman" panose="02020603050405020304" pitchFamily="18" charset="0"/>
              </a:rPr>
              <a:t>Colombia La Violencia (1948-1958)</a:t>
            </a:r>
          </a:p>
          <a:p>
            <a:pPr algn="just">
              <a:lnSpc>
                <a:spcPct val="80000"/>
              </a:lnSpc>
              <a:buFont typeface="Monotype Sorts" pitchFamily="2" charset="2"/>
              <a:buNone/>
            </a:pPr>
            <a:r>
              <a:rPr lang="en-US" altLang="en-US" sz="900">
                <a:solidFill>
                  <a:srgbClr val="003399"/>
                </a:solidFill>
                <a:latin typeface="Times New Roman" panose="02020603050405020304" pitchFamily="18" charset="0"/>
                <a:ea typeface="Arial Unicode MS" pitchFamily="34" charset="-128"/>
              </a:rPr>
              <a:t>Malayan Insurrection (1948-1960)</a:t>
            </a:r>
          </a:p>
          <a:p>
            <a:pPr>
              <a:spcBef>
                <a:spcPct val="0"/>
              </a:spcBef>
              <a:buClrTx/>
              <a:buSzTx/>
              <a:buFontTx/>
              <a:buNone/>
            </a:pPr>
            <a:r>
              <a:rPr lang="en-US" altLang="en-US" sz="900">
                <a:solidFill>
                  <a:srgbClr val="003399"/>
                </a:solidFill>
                <a:latin typeface="Times New Roman" panose="02020603050405020304" pitchFamily="18" charset="0"/>
              </a:rPr>
              <a:t>Puerto Rican Independence (1950-1954)</a:t>
            </a:r>
          </a:p>
          <a:p>
            <a:pPr algn="just">
              <a:lnSpc>
                <a:spcPct val="80000"/>
              </a:lnSpc>
              <a:buFont typeface="Monotype Sorts" pitchFamily="2" charset="2"/>
              <a:buNone/>
            </a:pPr>
            <a:r>
              <a:rPr lang="en-US" altLang="en-US" sz="900">
                <a:solidFill>
                  <a:srgbClr val="003399"/>
                </a:solidFill>
                <a:latin typeface="Times New Roman" panose="02020603050405020304" pitchFamily="18" charset="0"/>
                <a:ea typeface="Arial Unicode MS" pitchFamily="34" charset="-128"/>
              </a:rPr>
              <a:t>Mau Mau Revolt (1952-1956)</a:t>
            </a:r>
          </a:p>
          <a:p>
            <a:pPr algn="just">
              <a:lnSpc>
                <a:spcPct val="80000"/>
              </a:lnSpc>
              <a:buFont typeface="Monotype Sorts" pitchFamily="2" charset="2"/>
              <a:buNone/>
            </a:pPr>
            <a:r>
              <a:rPr lang="en-US" altLang="en-US" sz="900">
                <a:solidFill>
                  <a:srgbClr val="FF0000"/>
                </a:solidFill>
                <a:latin typeface="Times New Roman" panose="02020603050405020304" pitchFamily="18" charset="0"/>
                <a:ea typeface="Arial Unicode MS" pitchFamily="34" charset="-128"/>
              </a:rPr>
              <a:t>Tunisian IndependenceWar (1952-1956)</a:t>
            </a:r>
          </a:p>
          <a:p>
            <a:pPr algn="just">
              <a:lnSpc>
                <a:spcPct val="80000"/>
              </a:lnSpc>
              <a:buFont typeface="Monotype Sorts" pitchFamily="2" charset="2"/>
              <a:buNone/>
            </a:pPr>
            <a:r>
              <a:rPr lang="en-US" altLang="en-US" sz="900">
                <a:solidFill>
                  <a:srgbClr val="FF0000"/>
                </a:solidFill>
                <a:latin typeface="Times New Roman" panose="02020603050405020304" pitchFamily="18" charset="0"/>
                <a:ea typeface="Arial Unicode MS" pitchFamily="34" charset="-128"/>
              </a:rPr>
              <a:t>Morocaan Independence War (1953-1956)</a:t>
            </a:r>
          </a:p>
          <a:p>
            <a:pPr algn="just">
              <a:lnSpc>
                <a:spcPct val="80000"/>
              </a:lnSpc>
              <a:buFont typeface="Monotype Sorts" pitchFamily="2" charset="2"/>
              <a:buNone/>
            </a:pPr>
            <a:r>
              <a:rPr lang="en-US" altLang="en-US" sz="900">
                <a:solidFill>
                  <a:srgbClr val="FF0000"/>
                </a:solidFill>
                <a:latin typeface="Times New Roman" panose="02020603050405020304" pitchFamily="18" charset="0"/>
                <a:ea typeface="Arial Unicode MS" pitchFamily="34" charset="-128"/>
              </a:rPr>
              <a:t>Algerian War</a:t>
            </a:r>
            <a:r>
              <a:rPr lang="en-US" altLang="en-US" sz="900">
                <a:latin typeface="Times New Roman" panose="02020603050405020304" pitchFamily="18" charset="0"/>
                <a:ea typeface="Arial Unicode MS" pitchFamily="34" charset="-128"/>
              </a:rPr>
              <a:t> </a:t>
            </a:r>
            <a:r>
              <a:rPr lang="en-US" altLang="en-US" sz="900">
                <a:solidFill>
                  <a:srgbClr val="FF0000"/>
                </a:solidFill>
                <a:latin typeface="Times New Roman" panose="02020603050405020304" pitchFamily="18" charset="0"/>
                <a:ea typeface="Arial Unicode MS" pitchFamily="34" charset="-128"/>
              </a:rPr>
              <a:t>(1954-1962)</a:t>
            </a:r>
          </a:p>
          <a:p>
            <a:pPr algn="just">
              <a:lnSpc>
                <a:spcPct val="80000"/>
              </a:lnSpc>
              <a:buFont typeface="Monotype Sorts" pitchFamily="2" charset="2"/>
              <a:buNone/>
            </a:pPr>
            <a:r>
              <a:rPr lang="en-US" altLang="en-US" sz="900">
                <a:solidFill>
                  <a:srgbClr val="003399"/>
                </a:solidFill>
                <a:latin typeface="Times New Roman" panose="02020603050405020304" pitchFamily="18" charset="0"/>
                <a:ea typeface="Arial Unicode MS" pitchFamily="34" charset="-128"/>
              </a:rPr>
              <a:t>Cypriot EOKA Insurgency</a:t>
            </a:r>
            <a:r>
              <a:rPr lang="en-US" altLang="en-US" sz="900">
                <a:latin typeface="Times New Roman" panose="02020603050405020304" pitchFamily="18" charset="0"/>
                <a:ea typeface="Arial Unicode MS" pitchFamily="34" charset="-128"/>
              </a:rPr>
              <a:t> </a:t>
            </a:r>
            <a:r>
              <a:rPr lang="en-US" altLang="en-US" sz="900">
                <a:solidFill>
                  <a:srgbClr val="003399"/>
                </a:solidFill>
                <a:latin typeface="Times New Roman" panose="02020603050405020304" pitchFamily="18" charset="0"/>
                <a:ea typeface="Arial Unicode MS" pitchFamily="34" charset="-128"/>
              </a:rPr>
              <a:t>(1955-1959)</a:t>
            </a:r>
          </a:p>
          <a:p>
            <a:pPr algn="just">
              <a:lnSpc>
                <a:spcPct val="80000"/>
              </a:lnSpc>
              <a:buFont typeface="Monotype Sorts" pitchFamily="2" charset="2"/>
              <a:buNone/>
            </a:pPr>
            <a:r>
              <a:rPr lang="en-US" altLang="en-US" sz="900">
                <a:solidFill>
                  <a:srgbClr val="FF0000"/>
                </a:solidFill>
                <a:latin typeface="Times New Roman" panose="02020603050405020304" pitchFamily="18" charset="0"/>
                <a:ea typeface="Arial Unicode MS" pitchFamily="34" charset="-128"/>
              </a:rPr>
              <a:t>Cameroun Insurgency</a:t>
            </a:r>
            <a:r>
              <a:rPr lang="en-US" altLang="en-US" sz="900">
                <a:latin typeface="Times New Roman" panose="02020603050405020304" pitchFamily="18" charset="0"/>
                <a:ea typeface="Arial Unicode MS" pitchFamily="34" charset="-128"/>
              </a:rPr>
              <a:t> </a:t>
            </a:r>
            <a:r>
              <a:rPr lang="en-US" altLang="en-US" sz="900">
                <a:solidFill>
                  <a:srgbClr val="FF0000"/>
                </a:solidFill>
                <a:latin typeface="Times New Roman" panose="02020603050405020304" pitchFamily="18" charset="0"/>
                <a:ea typeface="Arial Unicode MS" pitchFamily="34" charset="-128"/>
              </a:rPr>
              <a:t>(1955-1960)</a:t>
            </a:r>
          </a:p>
          <a:p>
            <a:pPr algn="just">
              <a:lnSpc>
                <a:spcPct val="80000"/>
              </a:lnSpc>
              <a:buFont typeface="Monotype Sorts" pitchFamily="2" charset="2"/>
              <a:buNone/>
            </a:pPr>
            <a:r>
              <a:rPr lang="en-US" altLang="en-US" sz="900">
                <a:solidFill>
                  <a:srgbClr val="003399"/>
                </a:solidFill>
                <a:latin typeface="Times New Roman" panose="02020603050405020304" pitchFamily="18" charset="0"/>
              </a:rPr>
              <a:t>Tibetan Revolt and Insurgency (1956-1974)</a:t>
            </a:r>
          </a:p>
          <a:p>
            <a:pPr algn="just">
              <a:lnSpc>
                <a:spcPct val="80000"/>
              </a:lnSpc>
              <a:buFont typeface="Monotype Sorts" pitchFamily="2" charset="2"/>
              <a:buNone/>
            </a:pPr>
            <a:r>
              <a:rPr lang="en-US" altLang="en-US" sz="900">
                <a:solidFill>
                  <a:srgbClr val="003399"/>
                </a:solidFill>
                <a:latin typeface="Times New Roman" panose="02020603050405020304" pitchFamily="18" charset="0"/>
              </a:rPr>
              <a:t>Soviet Intervention in Hungary (1956)</a:t>
            </a:r>
          </a:p>
          <a:p>
            <a:pPr>
              <a:spcBef>
                <a:spcPct val="0"/>
              </a:spcBef>
              <a:buClrTx/>
              <a:buSzTx/>
              <a:buFontTx/>
              <a:buNone/>
            </a:pPr>
            <a:r>
              <a:rPr lang="en-US" altLang="en-US" sz="900">
                <a:solidFill>
                  <a:srgbClr val="FF0000"/>
                </a:solidFill>
                <a:latin typeface="Times New Roman" panose="02020603050405020304" pitchFamily="18" charset="0"/>
              </a:rPr>
              <a:t>Cuba Revolution (1956-1959)</a:t>
            </a:r>
          </a:p>
          <a:p>
            <a:pPr algn="just">
              <a:lnSpc>
                <a:spcPct val="80000"/>
              </a:lnSpc>
              <a:buFont typeface="Monotype Sorts" pitchFamily="2" charset="2"/>
              <a:buNone/>
            </a:pPr>
            <a:r>
              <a:rPr lang="en-US" altLang="en-US" sz="900">
                <a:solidFill>
                  <a:srgbClr val="003399"/>
                </a:solidFill>
                <a:latin typeface="Times New Roman" panose="02020603050405020304" pitchFamily="18" charset="0"/>
                <a:ea typeface="Arial Unicode MS" pitchFamily="34" charset="-128"/>
              </a:rPr>
              <a:t>Oman</a:t>
            </a:r>
            <a:r>
              <a:rPr lang="en-US" altLang="en-US" sz="900">
                <a:latin typeface="Times New Roman" panose="02020603050405020304" pitchFamily="18" charset="0"/>
                <a:ea typeface="Arial Unicode MS" pitchFamily="34" charset="-128"/>
              </a:rPr>
              <a:t> </a:t>
            </a:r>
            <a:r>
              <a:rPr lang="en-US" altLang="en-US" sz="900">
                <a:solidFill>
                  <a:srgbClr val="003399"/>
                </a:solidFill>
                <a:latin typeface="Times New Roman" panose="02020603050405020304" pitchFamily="18" charset="0"/>
                <a:ea typeface="Arial Unicode MS" pitchFamily="34" charset="-128"/>
              </a:rPr>
              <a:t>(1957-1959)</a:t>
            </a:r>
          </a:p>
          <a:p>
            <a:pPr algn="just">
              <a:lnSpc>
                <a:spcPct val="80000"/>
              </a:lnSpc>
              <a:buFont typeface="Monotype Sorts" pitchFamily="2" charset="2"/>
              <a:buNone/>
            </a:pPr>
            <a:r>
              <a:rPr lang="en-US" altLang="en-US" sz="900">
                <a:solidFill>
                  <a:srgbClr val="FF0000"/>
                </a:solidFill>
                <a:latin typeface="Times New Roman" panose="02020603050405020304" pitchFamily="18" charset="0"/>
                <a:ea typeface="Arial Unicode MS" pitchFamily="34" charset="-128"/>
              </a:rPr>
              <a:t>Vietnam I</a:t>
            </a:r>
            <a:r>
              <a:rPr lang="en-US" altLang="en-US" sz="900">
                <a:latin typeface="Times New Roman" panose="02020603050405020304" pitchFamily="18" charset="0"/>
                <a:ea typeface="Arial Unicode MS" pitchFamily="34" charset="-128"/>
              </a:rPr>
              <a:t> </a:t>
            </a:r>
            <a:r>
              <a:rPr lang="en-US" altLang="en-US" sz="900">
                <a:solidFill>
                  <a:srgbClr val="FF0000"/>
                </a:solidFill>
                <a:latin typeface="Times New Roman" panose="02020603050405020304" pitchFamily="18" charset="0"/>
                <a:ea typeface="Arial Unicode MS" pitchFamily="34" charset="-128"/>
              </a:rPr>
              <a:t>(1957-1960)</a:t>
            </a:r>
          </a:p>
          <a:p>
            <a:pPr>
              <a:spcBef>
                <a:spcPct val="0"/>
              </a:spcBef>
              <a:buClrTx/>
              <a:buSzTx/>
              <a:buFontTx/>
              <a:buNone/>
            </a:pPr>
            <a:r>
              <a:rPr lang="en-US" altLang="en-US" sz="900">
                <a:latin typeface="Times New Roman" panose="02020603050405020304" pitchFamily="18" charset="0"/>
              </a:rPr>
              <a:t>La Menos Violencia (1958-1964)</a:t>
            </a:r>
          </a:p>
          <a:p>
            <a:pPr algn="just">
              <a:lnSpc>
                <a:spcPct val="80000"/>
              </a:lnSpc>
              <a:buFont typeface="Monotype Sorts" pitchFamily="2" charset="2"/>
              <a:buNone/>
            </a:pPr>
            <a:r>
              <a:rPr lang="en-US" altLang="en-US" sz="900">
                <a:solidFill>
                  <a:srgbClr val="003399"/>
                </a:solidFill>
                <a:latin typeface="Times New Roman" panose="02020603050405020304" pitchFamily="18" charset="0"/>
              </a:rPr>
              <a:t>UN Peacekeeping in Congo (1960-64)</a:t>
            </a:r>
          </a:p>
          <a:p>
            <a:pPr algn="just">
              <a:lnSpc>
                <a:spcPct val="80000"/>
              </a:lnSpc>
              <a:buFont typeface="Monotype Sorts" pitchFamily="2" charset="2"/>
              <a:buNone/>
            </a:pPr>
            <a:r>
              <a:rPr lang="en-US" altLang="en-US" sz="900">
                <a:solidFill>
                  <a:srgbClr val="003399"/>
                </a:solidFill>
                <a:latin typeface="Times New Roman" panose="02020603050405020304" pitchFamily="18" charset="0"/>
              </a:rPr>
              <a:t>Guatemala (1960-1996)</a:t>
            </a:r>
          </a:p>
          <a:p>
            <a:pPr algn="just">
              <a:lnSpc>
                <a:spcPct val="80000"/>
              </a:lnSpc>
              <a:buFont typeface="Monotype Sorts" pitchFamily="2" charset="2"/>
              <a:buNone/>
            </a:pPr>
            <a:r>
              <a:rPr lang="en-US" altLang="en-US" sz="900">
                <a:solidFill>
                  <a:srgbClr val="FF0000"/>
                </a:solidFill>
                <a:latin typeface="Times New Roman" panose="02020603050405020304" pitchFamily="18" charset="0"/>
                <a:ea typeface="Arial Unicode MS" pitchFamily="34" charset="-128"/>
              </a:rPr>
              <a:t>Vietnam II</a:t>
            </a:r>
            <a:r>
              <a:rPr lang="en-US" altLang="en-US" sz="900">
                <a:latin typeface="Times New Roman" panose="02020603050405020304" pitchFamily="18" charset="0"/>
                <a:ea typeface="Arial Unicode MS" pitchFamily="34" charset="-128"/>
              </a:rPr>
              <a:t> </a:t>
            </a:r>
            <a:r>
              <a:rPr lang="en-US" altLang="en-US" sz="900">
                <a:solidFill>
                  <a:srgbClr val="FF0000"/>
                </a:solidFill>
                <a:latin typeface="Times New Roman" panose="02020603050405020304" pitchFamily="18" charset="0"/>
                <a:ea typeface="Arial Unicode MS" pitchFamily="34" charset="-128"/>
              </a:rPr>
              <a:t>(1961-1964)</a:t>
            </a:r>
          </a:p>
          <a:p>
            <a:pPr algn="just">
              <a:lnSpc>
                <a:spcPct val="80000"/>
              </a:lnSpc>
              <a:buFont typeface="Monotype Sorts" pitchFamily="2" charset="2"/>
              <a:buNone/>
            </a:pPr>
            <a:r>
              <a:rPr lang="en-US" altLang="en-US" sz="900">
                <a:solidFill>
                  <a:srgbClr val="FF0000"/>
                </a:solidFill>
                <a:latin typeface="Times New Roman" panose="02020603050405020304" pitchFamily="18" charset="0"/>
                <a:ea typeface="Arial Unicode MS" pitchFamily="34" charset="-128"/>
              </a:rPr>
              <a:t>Angola (1961-1974)</a:t>
            </a:r>
          </a:p>
          <a:p>
            <a:pPr algn="just">
              <a:lnSpc>
                <a:spcPct val="80000"/>
              </a:lnSpc>
              <a:buFont typeface="Monotype Sorts" pitchFamily="2" charset="2"/>
              <a:buNone/>
            </a:pPr>
            <a:r>
              <a:rPr lang="en-US" altLang="en-US" sz="900">
                <a:solidFill>
                  <a:srgbClr val="003399"/>
                </a:solidFill>
                <a:latin typeface="Times New Roman" panose="02020603050405020304" pitchFamily="18" charset="0"/>
                <a:ea typeface="Arial Unicode MS" pitchFamily="34" charset="-128"/>
              </a:rPr>
              <a:t>United Nations-Katanga War</a:t>
            </a:r>
            <a:r>
              <a:rPr lang="en-US" altLang="en-US" sz="900">
                <a:latin typeface="Times New Roman" panose="02020603050405020304" pitchFamily="18" charset="0"/>
                <a:ea typeface="Arial Unicode MS" pitchFamily="34" charset="-128"/>
              </a:rPr>
              <a:t> </a:t>
            </a:r>
            <a:r>
              <a:rPr lang="en-US" altLang="en-US" sz="900">
                <a:solidFill>
                  <a:srgbClr val="003399"/>
                </a:solidFill>
                <a:latin typeface="Times New Roman" panose="02020603050405020304" pitchFamily="18" charset="0"/>
                <a:ea typeface="Arial Unicode MS" pitchFamily="34" charset="-128"/>
              </a:rPr>
              <a:t>(1961-1963)</a:t>
            </a:r>
          </a:p>
          <a:p>
            <a:pPr algn="just">
              <a:lnSpc>
                <a:spcPct val="80000"/>
              </a:lnSpc>
              <a:buFont typeface="Monotype Sorts" pitchFamily="2" charset="2"/>
              <a:buNone/>
            </a:pPr>
            <a:r>
              <a:rPr lang="en-US" altLang="en-US" sz="900">
                <a:solidFill>
                  <a:srgbClr val="003399"/>
                </a:solidFill>
                <a:latin typeface="Times New Roman" panose="02020603050405020304" pitchFamily="18" charset="0"/>
                <a:ea typeface="Arial Unicode MS" pitchFamily="34" charset="-128"/>
              </a:rPr>
              <a:t>Venezuela (1962-1964)</a:t>
            </a:r>
          </a:p>
          <a:p>
            <a:pPr algn="just">
              <a:lnSpc>
                <a:spcPct val="80000"/>
              </a:lnSpc>
              <a:buFont typeface="Monotype Sorts" pitchFamily="2" charset="2"/>
              <a:buNone/>
            </a:pPr>
            <a:r>
              <a:rPr lang="en-US" altLang="en-US" sz="900">
                <a:solidFill>
                  <a:srgbClr val="003399"/>
                </a:solidFill>
                <a:latin typeface="Times New Roman" panose="02020603050405020304" pitchFamily="18" charset="0"/>
                <a:ea typeface="Arial Unicode MS" pitchFamily="34" charset="-128"/>
              </a:rPr>
              <a:t>Yemen Civil War (1962-1970)</a:t>
            </a:r>
          </a:p>
          <a:p>
            <a:pPr algn="just">
              <a:lnSpc>
                <a:spcPct val="80000"/>
              </a:lnSpc>
              <a:buFont typeface="Monotype Sorts" pitchFamily="2" charset="2"/>
              <a:buNone/>
            </a:pPr>
            <a:r>
              <a:rPr lang="en-US" altLang="en-US" sz="900">
                <a:solidFill>
                  <a:srgbClr val="FF0000"/>
                </a:solidFill>
                <a:latin typeface="Times New Roman" panose="02020603050405020304" pitchFamily="18" charset="0"/>
                <a:ea typeface="Arial Unicode MS" pitchFamily="34" charset="-128"/>
              </a:rPr>
              <a:t>Portuguese Guinea</a:t>
            </a:r>
            <a:r>
              <a:rPr lang="en-US" altLang="en-US" sz="900">
                <a:latin typeface="Times New Roman" panose="02020603050405020304" pitchFamily="18" charset="0"/>
                <a:ea typeface="Arial Unicode MS" pitchFamily="34" charset="-128"/>
              </a:rPr>
              <a:t> </a:t>
            </a:r>
            <a:r>
              <a:rPr lang="en-US" altLang="en-US" sz="900">
                <a:solidFill>
                  <a:srgbClr val="FF0000"/>
                </a:solidFill>
                <a:latin typeface="Times New Roman" panose="02020603050405020304" pitchFamily="18" charset="0"/>
                <a:ea typeface="Arial Unicode MS" pitchFamily="34" charset="-128"/>
              </a:rPr>
              <a:t>(1963-1974)</a:t>
            </a:r>
          </a:p>
          <a:p>
            <a:pPr algn="just">
              <a:lnSpc>
                <a:spcPct val="80000"/>
              </a:lnSpc>
              <a:buFont typeface="Monotype Sorts" pitchFamily="2" charset="2"/>
              <a:buNone/>
            </a:pPr>
            <a:r>
              <a:rPr lang="en-US" altLang="en-US" sz="900">
                <a:solidFill>
                  <a:srgbClr val="003399"/>
                </a:solidFill>
                <a:latin typeface="Times New Roman" panose="02020603050405020304" pitchFamily="18" charset="0"/>
                <a:ea typeface="Arial Unicode MS" pitchFamily="34" charset="-128"/>
              </a:rPr>
              <a:t>Borneo (1963-1966)</a:t>
            </a:r>
          </a:p>
          <a:p>
            <a:pPr>
              <a:spcBef>
                <a:spcPct val="0"/>
              </a:spcBef>
              <a:buClrTx/>
              <a:buSzTx/>
              <a:buFontTx/>
              <a:buNone/>
            </a:pPr>
            <a:r>
              <a:rPr lang="en-US" altLang="en-US" sz="900">
                <a:latin typeface="Times New Roman" panose="02020603050405020304" pitchFamily="18" charset="0"/>
              </a:rPr>
              <a:t>Tupamaro Insurgency in Uruguay (1963-1972)</a:t>
            </a:r>
          </a:p>
          <a:p>
            <a:pPr algn="just">
              <a:lnSpc>
                <a:spcPct val="80000"/>
              </a:lnSpc>
              <a:buFont typeface="Monotype Sorts" pitchFamily="2" charset="2"/>
              <a:buNone/>
            </a:pPr>
            <a:r>
              <a:rPr lang="en-US" altLang="en-US" sz="900">
                <a:solidFill>
                  <a:srgbClr val="FF0000"/>
                </a:solidFill>
                <a:latin typeface="Times New Roman" panose="02020603050405020304" pitchFamily="18" charset="0"/>
                <a:ea typeface="Arial Unicode MS" pitchFamily="34" charset="-128"/>
              </a:rPr>
              <a:t>Aden</a:t>
            </a:r>
            <a:r>
              <a:rPr lang="en-US" altLang="en-US" sz="900">
                <a:latin typeface="Times New Roman" panose="02020603050405020304" pitchFamily="18" charset="0"/>
                <a:ea typeface="Arial Unicode MS" pitchFamily="34" charset="-128"/>
              </a:rPr>
              <a:t> </a:t>
            </a:r>
            <a:r>
              <a:rPr lang="en-US" altLang="en-US" sz="900">
                <a:solidFill>
                  <a:srgbClr val="FF0000"/>
                </a:solidFill>
                <a:latin typeface="Times New Roman" panose="02020603050405020304" pitchFamily="18" charset="0"/>
                <a:ea typeface="Arial Unicode MS" pitchFamily="34" charset="-128"/>
              </a:rPr>
              <a:t>(1963-1967)</a:t>
            </a:r>
          </a:p>
          <a:p>
            <a:pPr>
              <a:spcBef>
                <a:spcPct val="0"/>
              </a:spcBef>
              <a:buClrTx/>
              <a:buSzTx/>
              <a:buFontTx/>
              <a:buNone/>
            </a:pPr>
            <a:r>
              <a:rPr lang="en-US" altLang="en-US" sz="900">
                <a:solidFill>
                  <a:srgbClr val="003399"/>
                </a:solidFill>
                <a:latin typeface="Times New Roman" panose="02020603050405020304" pitchFamily="18" charset="0"/>
              </a:rPr>
              <a:t>Colombian Civil War (1964-present)</a:t>
            </a:r>
          </a:p>
          <a:p>
            <a:pPr algn="just">
              <a:lnSpc>
                <a:spcPct val="80000"/>
              </a:lnSpc>
              <a:buFont typeface="Monotype Sorts" pitchFamily="2" charset="2"/>
              <a:buNone/>
            </a:pPr>
            <a:r>
              <a:rPr lang="en-US" altLang="en-US" sz="900">
                <a:solidFill>
                  <a:srgbClr val="FF0000"/>
                </a:solidFill>
                <a:latin typeface="Times New Roman" panose="02020603050405020304" pitchFamily="18" charset="0"/>
                <a:ea typeface="Arial Unicode MS" pitchFamily="34" charset="-128"/>
              </a:rPr>
              <a:t>Mozambique (1964-1974)</a:t>
            </a:r>
          </a:p>
          <a:p>
            <a:pPr algn="just">
              <a:lnSpc>
                <a:spcPct val="80000"/>
              </a:lnSpc>
              <a:buFont typeface="Monotype Sorts" pitchFamily="2" charset="2"/>
              <a:buNone/>
            </a:pPr>
            <a:r>
              <a:rPr lang="en-US" altLang="en-US" sz="900">
                <a:solidFill>
                  <a:srgbClr val="FF0000"/>
                </a:solidFill>
                <a:latin typeface="Times New Roman" panose="02020603050405020304" pitchFamily="18" charset="0"/>
                <a:ea typeface="Arial Unicode MS" pitchFamily="34" charset="-128"/>
              </a:rPr>
              <a:t>Vietnam War (1965-1973)</a:t>
            </a:r>
          </a:p>
          <a:p>
            <a:pPr algn="just">
              <a:lnSpc>
                <a:spcPct val="80000"/>
              </a:lnSpc>
              <a:buFont typeface="Monotype Sorts" pitchFamily="2" charset="2"/>
              <a:buNone/>
            </a:pPr>
            <a:r>
              <a:rPr lang="en-US" altLang="en-US" sz="900">
                <a:solidFill>
                  <a:srgbClr val="003399"/>
                </a:solidFill>
                <a:latin typeface="Times New Roman" panose="02020603050405020304" pitchFamily="18" charset="0"/>
                <a:ea typeface="Arial Unicode MS" pitchFamily="34" charset="-128"/>
              </a:rPr>
              <a:t>Dhofar Rebellion</a:t>
            </a:r>
            <a:r>
              <a:rPr lang="en-US" altLang="en-US" sz="900">
                <a:latin typeface="Times New Roman" panose="02020603050405020304" pitchFamily="18" charset="0"/>
                <a:ea typeface="Arial Unicode MS" pitchFamily="34" charset="-128"/>
              </a:rPr>
              <a:t> </a:t>
            </a:r>
            <a:r>
              <a:rPr lang="en-US" altLang="en-US" sz="900">
                <a:solidFill>
                  <a:srgbClr val="003399"/>
                </a:solidFill>
                <a:latin typeface="Times New Roman" panose="02020603050405020304" pitchFamily="18" charset="0"/>
                <a:ea typeface="Arial Unicode MS" pitchFamily="34" charset="-128"/>
              </a:rPr>
              <a:t>(1965-1976)</a:t>
            </a:r>
          </a:p>
          <a:p>
            <a:pPr>
              <a:spcBef>
                <a:spcPct val="0"/>
              </a:spcBef>
              <a:buClrTx/>
              <a:buSzTx/>
              <a:buFontTx/>
              <a:buNone/>
            </a:pPr>
            <a:r>
              <a:rPr lang="en-US" altLang="en-US" sz="900">
                <a:solidFill>
                  <a:srgbClr val="FF0000"/>
                </a:solidFill>
                <a:latin typeface="Times New Roman" panose="02020603050405020304" pitchFamily="18" charset="0"/>
              </a:rPr>
              <a:t>Chad Civil War (1965-1969)</a:t>
            </a:r>
            <a:endParaRPr lang="en-US" altLang="en-US" sz="900">
              <a:latin typeface="Times New Roman" panose="02020603050405020304" pitchFamily="18" charset="0"/>
              <a:ea typeface="Arial Unicode MS" pitchFamily="34" charset="-128"/>
            </a:endParaRPr>
          </a:p>
          <a:p>
            <a:pPr algn="just">
              <a:lnSpc>
                <a:spcPct val="80000"/>
              </a:lnSpc>
              <a:buFont typeface="Monotype Sorts" pitchFamily="2" charset="2"/>
              <a:buNone/>
            </a:pPr>
            <a:endParaRPr lang="en-US" altLang="en-US" sz="900">
              <a:latin typeface="Times New Roman" panose="02020603050405020304" pitchFamily="18" charset="0"/>
              <a:ea typeface="Arial Unicode MS" pitchFamily="34" charset="-128"/>
            </a:endParaRPr>
          </a:p>
          <a:p>
            <a:pPr algn="just">
              <a:lnSpc>
                <a:spcPct val="80000"/>
              </a:lnSpc>
              <a:buFont typeface="Monotype Sorts" pitchFamily="2" charset="2"/>
              <a:buNone/>
            </a:pPr>
            <a:endParaRPr lang="en-US" altLang="en-US" sz="900">
              <a:ea typeface="Arial Unicode MS" pitchFamily="34" charset="-128"/>
            </a:endParaRPr>
          </a:p>
          <a:p>
            <a:pPr>
              <a:lnSpc>
                <a:spcPct val="80000"/>
              </a:lnSpc>
              <a:buFont typeface="Monotype Sorts" pitchFamily="2" charset="2"/>
              <a:buNone/>
            </a:pPr>
            <a:endParaRPr lang="en-US" altLang="en-US" sz="900"/>
          </a:p>
        </p:txBody>
      </p:sp>
      <p:sp>
        <p:nvSpPr>
          <p:cNvPr id="428036" name="Rectangle 4">
            <a:extLst>
              <a:ext uri="{FF2B5EF4-FFF2-40B4-BE49-F238E27FC236}">
                <a16:creationId xmlns:a16="http://schemas.microsoft.com/office/drawing/2014/main" id="{59C89F65-775E-21FB-9FDF-E7B87582BDF9}"/>
              </a:ext>
            </a:extLst>
          </p:cNvPr>
          <p:cNvSpPr>
            <a:spLocks noChangeArrowheads="1"/>
          </p:cNvSpPr>
          <p:nvPr/>
        </p:nvSpPr>
        <p:spPr bwMode="auto">
          <a:xfrm>
            <a:off x="3048000" y="1066800"/>
            <a:ext cx="2971800" cy="491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solidFill>
                  <a:schemeClr val="bg2"/>
                </a:solidFill>
              </a:rPr>
              <a:t>1966 to 1989</a:t>
            </a:r>
            <a:endParaRPr lang="en-US" altLang="en-US" sz="1000">
              <a:solidFill>
                <a:srgbClr val="003399"/>
              </a:solidFill>
            </a:endParaRPr>
          </a:p>
          <a:p>
            <a:r>
              <a:rPr lang="en-US" altLang="en-US" sz="900">
                <a:solidFill>
                  <a:srgbClr val="003399"/>
                </a:solidFill>
              </a:rPr>
              <a:t>Rhodesia I (1966-1972)</a:t>
            </a:r>
          </a:p>
          <a:p>
            <a:r>
              <a:rPr lang="en-US" altLang="en-US" sz="900">
                <a:solidFill>
                  <a:srgbClr val="FF0000"/>
                </a:solidFill>
              </a:rPr>
              <a:t>Namibia</a:t>
            </a:r>
            <a:r>
              <a:rPr lang="en-US" altLang="en-US" sz="900"/>
              <a:t> </a:t>
            </a:r>
            <a:r>
              <a:rPr lang="en-US" altLang="en-US" sz="900">
                <a:solidFill>
                  <a:srgbClr val="FF0000"/>
                </a:solidFill>
              </a:rPr>
              <a:t>(1966-1989)</a:t>
            </a:r>
          </a:p>
          <a:p>
            <a:r>
              <a:rPr lang="en-US" altLang="en-US" sz="900">
                <a:solidFill>
                  <a:srgbClr val="003399"/>
                </a:solidFill>
              </a:rPr>
              <a:t>Guevara Guerrilla Campaign in Bolivia (1966-1967)</a:t>
            </a:r>
          </a:p>
          <a:p>
            <a:r>
              <a:rPr lang="en-US" altLang="en-US" sz="900">
                <a:solidFill>
                  <a:srgbClr val="FF0000"/>
                </a:solidFill>
              </a:rPr>
              <a:t>Sandinistas in Nicaragua (1967–1979)</a:t>
            </a:r>
          </a:p>
          <a:p>
            <a:r>
              <a:rPr lang="en-US" altLang="en-US" sz="900">
                <a:solidFill>
                  <a:srgbClr val="003399"/>
                </a:solidFill>
              </a:rPr>
              <a:t>Cabanas Insurgency in Mexico (1967-1974)</a:t>
            </a:r>
          </a:p>
          <a:p>
            <a:r>
              <a:rPr lang="en-US" altLang="en-US" sz="900"/>
              <a:t>Naxilite Conflict (1967-present)</a:t>
            </a:r>
          </a:p>
          <a:p>
            <a:r>
              <a:rPr lang="en-US" altLang="en-US" sz="900">
                <a:solidFill>
                  <a:srgbClr val="003399"/>
                </a:solidFill>
              </a:rPr>
              <a:t>Northern Ireland (1968-1998)</a:t>
            </a:r>
          </a:p>
          <a:p>
            <a:r>
              <a:rPr lang="en-US" altLang="en-US" sz="900">
                <a:solidFill>
                  <a:srgbClr val="003399"/>
                </a:solidFill>
              </a:rPr>
              <a:t>French Intervention in Chad (1969–1971)</a:t>
            </a:r>
          </a:p>
          <a:p>
            <a:r>
              <a:rPr lang="en-US" altLang="en-US" sz="900"/>
              <a:t>Argentina (1969-1983)</a:t>
            </a:r>
            <a:endParaRPr lang="en-US" altLang="en-US" sz="900">
              <a:solidFill>
                <a:srgbClr val="003399"/>
              </a:solidFill>
            </a:endParaRPr>
          </a:p>
          <a:p>
            <a:r>
              <a:rPr lang="en-US" altLang="en-US" sz="900">
                <a:solidFill>
                  <a:srgbClr val="FF0000"/>
                </a:solidFill>
              </a:rPr>
              <a:t>Rhodesia</a:t>
            </a:r>
            <a:r>
              <a:rPr lang="en-US" altLang="en-US" sz="900"/>
              <a:t> </a:t>
            </a:r>
            <a:r>
              <a:rPr lang="en-US" altLang="en-US" sz="900">
                <a:solidFill>
                  <a:srgbClr val="FF0000"/>
                </a:solidFill>
              </a:rPr>
              <a:t>(1972-1979)</a:t>
            </a:r>
          </a:p>
          <a:p>
            <a:r>
              <a:rPr lang="en-US" altLang="en-US" sz="900">
                <a:solidFill>
                  <a:srgbClr val="003399"/>
                </a:solidFill>
              </a:rPr>
              <a:t>Polisario Rebellion (1973-91)</a:t>
            </a:r>
          </a:p>
          <a:p>
            <a:r>
              <a:rPr lang="en-US" altLang="en-US" sz="900">
                <a:solidFill>
                  <a:srgbClr val="003399"/>
                </a:solidFill>
              </a:rPr>
              <a:t>Chile (1973-1991)</a:t>
            </a:r>
          </a:p>
          <a:p>
            <a:r>
              <a:rPr lang="en-US" altLang="en-US" sz="900">
                <a:solidFill>
                  <a:srgbClr val="003399"/>
                </a:solidFill>
              </a:rPr>
              <a:t>Angola Civil War (1975-1988)</a:t>
            </a:r>
          </a:p>
          <a:p>
            <a:r>
              <a:rPr lang="en-US" altLang="en-US" sz="900">
                <a:solidFill>
                  <a:srgbClr val="003399"/>
                </a:solidFill>
              </a:rPr>
              <a:t>Lebanon</a:t>
            </a:r>
            <a:r>
              <a:rPr lang="en-US" altLang="en-US" sz="900"/>
              <a:t> </a:t>
            </a:r>
            <a:r>
              <a:rPr lang="en-US" altLang="en-US" sz="900">
                <a:solidFill>
                  <a:srgbClr val="003399"/>
                </a:solidFill>
              </a:rPr>
              <a:t>(1975-1990) </a:t>
            </a:r>
          </a:p>
          <a:p>
            <a:r>
              <a:rPr lang="en-US" altLang="en-US" sz="900">
                <a:solidFill>
                  <a:srgbClr val="FF0000"/>
                </a:solidFill>
              </a:rPr>
              <a:t>Indonesia in Timor (1975-99)</a:t>
            </a:r>
          </a:p>
          <a:p>
            <a:r>
              <a:rPr lang="en-US" altLang="en-US" sz="900">
                <a:solidFill>
                  <a:srgbClr val="003399"/>
                </a:solidFill>
              </a:rPr>
              <a:t>Mozambique Civil War (1976-1992)</a:t>
            </a:r>
          </a:p>
          <a:p>
            <a:r>
              <a:rPr lang="en-US" altLang="en-US" sz="900">
                <a:solidFill>
                  <a:srgbClr val="FF0000"/>
                </a:solidFill>
              </a:rPr>
              <a:t>Operation Tacaud (1978-1980)</a:t>
            </a:r>
          </a:p>
          <a:p>
            <a:r>
              <a:rPr lang="en-US" altLang="en-US" sz="900">
                <a:solidFill>
                  <a:srgbClr val="003399"/>
                </a:solidFill>
              </a:rPr>
              <a:t>Tanzania in Uganda (1978-80)</a:t>
            </a:r>
          </a:p>
          <a:p>
            <a:r>
              <a:rPr lang="en-US" altLang="en-US" sz="900">
                <a:solidFill>
                  <a:srgbClr val="FF0000"/>
                </a:solidFill>
              </a:rPr>
              <a:t>Vietnam in Cambodia (1978-89)</a:t>
            </a:r>
          </a:p>
          <a:p>
            <a:r>
              <a:rPr lang="en-US" altLang="en-US" sz="900">
                <a:solidFill>
                  <a:srgbClr val="003399"/>
                </a:solidFill>
              </a:rPr>
              <a:t>El Salvador (1979-1992)</a:t>
            </a:r>
          </a:p>
          <a:p>
            <a:r>
              <a:rPr lang="en-US" altLang="en-US" sz="900">
                <a:solidFill>
                  <a:srgbClr val="FF0000"/>
                </a:solidFill>
              </a:rPr>
              <a:t>Ugandan Civil War (1979-1986)</a:t>
            </a:r>
          </a:p>
          <a:p>
            <a:r>
              <a:rPr lang="en-US" altLang="en-US" sz="900">
                <a:solidFill>
                  <a:srgbClr val="FF0000"/>
                </a:solidFill>
              </a:rPr>
              <a:t>USSR in Afghanistan (1979-1989)</a:t>
            </a:r>
          </a:p>
          <a:p>
            <a:r>
              <a:rPr lang="en-US" altLang="en-US" sz="900">
                <a:solidFill>
                  <a:srgbClr val="FF0000"/>
                </a:solidFill>
              </a:rPr>
              <a:t>Chad Civil War (1980-1982)</a:t>
            </a:r>
          </a:p>
          <a:p>
            <a:r>
              <a:rPr lang="en-US" altLang="en-US" sz="900">
                <a:solidFill>
                  <a:srgbClr val="003399"/>
                </a:solidFill>
              </a:rPr>
              <a:t>Shining Path in Peru (1980-1999)</a:t>
            </a:r>
          </a:p>
          <a:p>
            <a:r>
              <a:rPr lang="en-US" altLang="en-US" sz="900">
                <a:solidFill>
                  <a:srgbClr val="003399"/>
                </a:solidFill>
              </a:rPr>
              <a:t>Contras in Nicaragua (1981-1990)</a:t>
            </a:r>
          </a:p>
          <a:p>
            <a:r>
              <a:rPr lang="en-US" altLang="en-US" sz="900">
                <a:solidFill>
                  <a:srgbClr val="003399"/>
                </a:solidFill>
              </a:rPr>
              <a:t>Tamil Insurgency in Sri Lanka (1983-2002)</a:t>
            </a:r>
          </a:p>
          <a:p>
            <a:r>
              <a:rPr lang="en-US" altLang="en-US" sz="900">
                <a:solidFill>
                  <a:srgbClr val="003399"/>
                </a:solidFill>
              </a:rPr>
              <a:t>US Invasion of Grenada (1983)</a:t>
            </a:r>
          </a:p>
          <a:p>
            <a:r>
              <a:rPr lang="en-US" altLang="en-US" sz="900">
                <a:solidFill>
                  <a:srgbClr val="003399"/>
                </a:solidFill>
              </a:rPr>
              <a:t>Kurdish Rebellion in Turkey (1984-1999)</a:t>
            </a:r>
          </a:p>
          <a:p>
            <a:r>
              <a:rPr lang="en-US" altLang="en-US" sz="900">
                <a:solidFill>
                  <a:srgbClr val="FF0000"/>
                </a:solidFill>
              </a:rPr>
              <a:t>The First Intifada (1987–93)</a:t>
            </a:r>
          </a:p>
          <a:p>
            <a:r>
              <a:rPr lang="en-US" altLang="en-US" sz="900">
                <a:solidFill>
                  <a:srgbClr val="003399"/>
                </a:solidFill>
              </a:rPr>
              <a:t>Insurgency in Jammu &amp; Kashmir (1988-present)	</a:t>
            </a:r>
          </a:p>
          <a:p>
            <a:r>
              <a:rPr lang="en-US" altLang="en-US" sz="900">
                <a:solidFill>
                  <a:srgbClr val="003399"/>
                </a:solidFill>
              </a:rPr>
              <a:t>UN Peacekeeping in Angola (1988-1999)</a:t>
            </a:r>
          </a:p>
          <a:p>
            <a:r>
              <a:rPr lang="en-US" altLang="en-US" sz="900">
                <a:solidFill>
                  <a:srgbClr val="FF0000"/>
                </a:solidFill>
              </a:rPr>
              <a:t>Afghan Civil War I (1989-1992)</a:t>
            </a:r>
          </a:p>
          <a:p>
            <a:r>
              <a:rPr lang="en-US" altLang="en-US" sz="900">
                <a:solidFill>
                  <a:srgbClr val="003399"/>
                </a:solidFill>
              </a:rPr>
              <a:t>US Invasion of Panama (1989)</a:t>
            </a:r>
          </a:p>
          <a:p>
            <a:endParaRPr lang="en-US" altLang="en-US" sz="900">
              <a:solidFill>
                <a:srgbClr val="003399"/>
              </a:solidFill>
            </a:endParaRPr>
          </a:p>
        </p:txBody>
      </p:sp>
      <p:sp>
        <p:nvSpPr>
          <p:cNvPr id="428037" name="Rectangle 5">
            <a:extLst>
              <a:ext uri="{FF2B5EF4-FFF2-40B4-BE49-F238E27FC236}">
                <a16:creationId xmlns:a16="http://schemas.microsoft.com/office/drawing/2014/main" id="{BEE5D85C-EAC3-700D-8F05-2870D5ACE6D9}"/>
              </a:ext>
            </a:extLst>
          </p:cNvPr>
          <p:cNvSpPr>
            <a:spLocks noChangeArrowheads="1"/>
          </p:cNvSpPr>
          <p:nvPr/>
        </p:nvSpPr>
        <p:spPr bwMode="auto">
          <a:xfrm>
            <a:off x="5791200" y="1066800"/>
            <a:ext cx="335280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solidFill>
                  <a:schemeClr val="bg2"/>
                </a:solidFill>
              </a:rPr>
              <a:t>1990 to present</a:t>
            </a:r>
          </a:p>
          <a:p>
            <a:r>
              <a:rPr lang="en-US" altLang="en-US" sz="900">
                <a:solidFill>
                  <a:srgbClr val="FF0000"/>
                </a:solidFill>
              </a:rPr>
              <a:t>Peacekeeping in Liberia (1990-97)</a:t>
            </a:r>
          </a:p>
          <a:p>
            <a:r>
              <a:rPr lang="en-US" altLang="en-US" sz="900"/>
              <a:t>UN Peacekeeping in Lebanon (1990-present)</a:t>
            </a:r>
          </a:p>
          <a:p>
            <a:r>
              <a:rPr lang="en-US" altLang="en-US" sz="900">
                <a:solidFill>
                  <a:srgbClr val="003399"/>
                </a:solidFill>
              </a:rPr>
              <a:t>UN Peacekeeping in Cambodia (1991-1993)</a:t>
            </a:r>
          </a:p>
          <a:p>
            <a:r>
              <a:rPr lang="en-US" altLang="en-US" sz="900">
                <a:solidFill>
                  <a:srgbClr val="003399"/>
                </a:solidFill>
              </a:rPr>
              <a:t>Peacekeeping in Former Yugoslavia (1992-present)</a:t>
            </a:r>
          </a:p>
          <a:p>
            <a:r>
              <a:rPr lang="en-US" altLang="en-US" sz="900">
                <a:solidFill>
                  <a:srgbClr val="003399"/>
                </a:solidFill>
              </a:rPr>
              <a:t>  a. Peacekeeping in Croatia and Bosnia (1992-present)</a:t>
            </a:r>
          </a:p>
          <a:p>
            <a:r>
              <a:rPr lang="en-US" altLang="en-US" sz="900">
                <a:solidFill>
                  <a:srgbClr val="003399"/>
                </a:solidFill>
              </a:rPr>
              <a:t>  b. Peacekeeping in Kosovo and FYROM (1995-present)</a:t>
            </a:r>
          </a:p>
          <a:p>
            <a:r>
              <a:rPr lang="en-US" altLang="en-US" sz="900">
                <a:solidFill>
                  <a:srgbClr val="003399"/>
                </a:solidFill>
              </a:rPr>
              <a:t>  c. Ethnic Insurgency in Macedonia (2001)</a:t>
            </a:r>
          </a:p>
          <a:p>
            <a:r>
              <a:rPr lang="en-US" altLang="en-US" sz="900">
                <a:solidFill>
                  <a:srgbClr val="003399"/>
                </a:solidFill>
              </a:rPr>
              <a:t>Algerian Civil War (1992-1999)</a:t>
            </a:r>
          </a:p>
          <a:p>
            <a:r>
              <a:rPr lang="en-US" altLang="en-US" sz="900">
                <a:solidFill>
                  <a:srgbClr val="FF0000"/>
                </a:solidFill>
              </a:rPr>
              <a:t>UN Humanitarian Mission to Somalia (1992-95)</a:t>
            </a:r>
          </a:p>
          <a:p>
            <a:r>
              <a:rPr lang="en-US" altLang="en-US" sz="900">
                <a:solidFill>
                  <a:srgbClr val="003399"/>
                </a:solidFill>
              </a:rPr>
              <a:t>UN Peacekeeping in Mozambique (1992-1994)</a:t>
            </a:r>
          </a:p>
          <a:p>
            <a:r>
              <a:rPr lang="en-US" altLang="en-US" sz="900">
                <a:solidFill>
                  <a:srgbClr val="FF0000"/>
                </a:solidFill>
              </a:rPr>
              <a:t>Afghan Civil War II (1992-1996)</a:t>
            </a:r>
          </a:p>
          <a:p>
            <a:r>
              <a:rPr lang="en-US" altLang="en-US" sz="900">
                <a:solidFill>
                  <a:srgbClr val="FF0000"/>
                </a:solidFill>
              </a:rPr>
              <a:t>UN Peacekeeping in Rwanda (1993-1996)</a:t>
            </a:r>
          </a:p>
          <a:p>
            <a:r>
              <a:rPr lang="en-US" altLang="en-US" sz="900">
                <a:solidFill>
                  <a:srgbClr val="FF0000"/>
                </a:solidFill>
              </a:rPr>
              <a:t>Violence in Israel and Occupied Territories I (1993-2000)</a:t>
            </a:r>
          </a:p>
          <a:p>
            <a:r>
              <a:rPr lang="en-US" altLang="en-US" sz="900">
                <a:solidFill>
                  <a:srgbClr val="FF0000"/>
                </a:solidFill>
              </a:rPr>
              <a:t>First Chechen War (1994-96)</a:t>
            </a:r>
          </a:p>
          <a:p>
            <a:r>
              <a:rPr lang="en-US" altLang="en-US" sz="900"/>
              <a:t>Chechen Disorder (1996-1999)</a:t>
            </a:r>
          </a:p>
          <a:p>
            <a:r>
              <a:rPr lang="en-US" altLang="en-US" sz="900">
                <a:solidFill>
                  <a:srgbClr val="FF0000"/>
                </a:solidFill>
              </a:rPr>
              <a:t>Afghan Civil War (1996-2001)</a:t>
            </a:r>
          </a:p>
          <a:p>
            <a:r>
              <a:rPr lang="en-US" altLang="en-US" sz="900">
                <a:solidFill>
                  <a:srgbClr val="FF0000"/>
                </a:solidFill>
              </a:rPr>
              <a:t>Nepal’s Peoples War (1996-2008)</a:t>
            </a:r>
          </a:p>
          <a:p>
            <a:r>
              <a:rPr lang="en-US" altLang="en-US" sz="900">
                <a:solidFill>
                  <a:srgbClr val="003399"/>
                </a:solidFill>
              </a:rPr>
              <a:t>Peacekeeping in Sierra Leone (1997-2005)</a:t>
            </a:r>
          </a:p>
          <a:p>
            <a:r>
              <a:rPr lang="en-US" altLang="en-US" sz="900"/>
              <a:t>Niger Delta Conflict (1998-present)</a:t>
            </a:r>
          </a:p>
          <a:p>
            <a:r>
              <a:rPr lang="en-US" altLang="en-US" sz="900"/>
              <a:t>Second Chechen War (1999-present)</a:t>
            </a:r>
          </a:p>
          <a:p>
            <a:r>
              <a:rPr lang="en-US" altLang="en-US" sz="900">
                <a:solidFill>
                  <a:srgbClr val="003399"/>
                </a:solidFill>
              </a:rPr>
              <a:t>UN Peacekeeping in Congo (2000 – present)</a:t>
            </a:r>
          </a:p>
          <a:p>
            <a:r>
              <a:rPr lang="en-US" altLang="en-US" sz="900">
                <a:solidFill>
                  <a:srgbClr val="FF0000"/>
                </a:solidFill>
              </a:rPr>
              <a:t>The Second Intifada (2000-2005)</a:t>
            </a:r>
          </a:p>
          <a:p>
            <a:r>
              <a:rPr lang="en-US" altLang="en-US" sz="900"/>
              <a:t>US in Afghanistan (2001-present)</a:t>
            </a:r>
          </a:p>
          <a:p>
            <a:r>
              <a:rPr lang="en-US" altLang="en-US" sz="900">
                <a:solidFill>
                  <a:srgbClr val="003399"/>
                </a:solidFill>
              </a:rPr>
              <a:t>Peacekeeping in Ivory Coast (2002 - present)</a:t>
            </a:r>
          </a:p>
          <a:p>
            <a:r>
              <a:rPr lang="en-US" altLang="en-US" sz="900"/>
              <a:t>Darfur Conflict (2003-present)</a:t>
            </a:r>
          </a:p>
          <a:p>
            <a:r>
              <a:rPr lang="en-US" altLang="en-US" sz="900"/>
              <a:t>Iraq (2003-present)</a:t>
            </a:r>
          </a:p>
          <a:p>
            <a:r>
              <a:rPr lang="en-US" altLang="en-US" sz="900">
                <a:solidFill>
                  <a:srgbClr val="003399"/>
                </a:solidFill>
              </a:rPr>
              <a:t>Second Peacekeeping Effort in Liberia (2003 – present)</a:t>
            </a:r>
          </a:p>
          <a:p>
            <a:r>
              <a:rPr lang="en-US" altLang="en-US" sz="900">
                <a:solidFill>
                  <a:srgbClr val="003399"/>
                </a:solidFill>
              </a:rPr>
              <a:t>UN Peacekeeping in Burundi (2004 – 2006)</a:t>
            </a:r>
          </a:p>
          <a:p>
            <a:r>
              <a:rPr lang="en-US" altLang="en-US" sz="900">
                <a:solidFill>
                  <a:srgbClr val="FF0000"/>
                </a:solidFill>
              </a:rPr>
              <a:t>Violence in Israel and Occupied Territories II (2005-present)</a:t>
            </a:r>
            <a:endParaRPr lang="en-US" altLang="en-US" sz="900">
              <a:solidFill>
                <a:srgbClr val="003399"/>
              </a:solidFill>
            </a:endParaRPr>
          </a:p>
          <a:p>
            <a:r>
              <a:rPr lang="en-US" altLang="en-US" sz="900"/>
              <a:t>Hamas War (2006)</a:t>
            </a:r>
          </a:p>
          <a:p>
            <a:r>
              <a:rPr lang="en-US" altLang="en-US" sz="900">
                <a:solidFill>
                  <a:srgbClr val="FF0000"/>
                </a:solidFill>
              </a:rPr>
              <a:t>Hezbollah War (2006)</a:t>
            </a:r>
          </a:p>
          <a:p>
            <a:r>
              <a:rPr lang="en-US" altLang="en-US" sz="900"/>
              <a:t>Somali Civil War (2006- present)</a:t>
            </a:r>
          </a:p>
          <a:p>
            <a:pPr>
              <a:spcBef>
                <a:spcPct val="50000"/>
              </a:spcBef>
              <a:buClr>
                <a:schemeClr val="hlink"/>
              </a:buClr>
              <a:buSzPct val="50000"/>
              <a:buFont typeface="Monotype Sorts" pitchFamily="2" charset="2"/>
              <a:buChar char="n"/>
            </a:pPr>
            <a:endParaRPr lang="en-US" altLang="en-US" sz="900"/>
          </a:p>
          <a:p>
            <a:pPr>
              <a:spcBef>
                <a:spcPct val="50000"/>
              </a:spcBef>
              <a:buClr>
                <a:schemeClr val="hlink"/>
              </a:buClr>
              <a:buSzPct val="50000"/>
              <a:buFont typeface="Monotype Sorts" pitchFamily="2" charset="2"/>
              <a:buChar char="n"/>
            </a:pPr>
            <a:endParaRPr lang="en-US" altLang="en-US" sz="1000">
              <a:solidFill>
                <a:srgbClr val="FF0000"/>
              </a:solidFill>
              <a:latin typeface="Arial" panose="020B0604020202020204" pitchFamily="34" charset="0"/>
            </a:endParaRPr>
          </a:p>
        </p:txBody>
      </p:sp>
      <p:sp>
        <p:nvSpPr>
          <p:cNvPr id="428040" name="Rectangle 8">
            <a:extLst>
              <a:ext uri="{FF2B5EF4-FFF2-40B4-BE49-F238E27FC236}">
                <a16:creationId xmlns:a16="http://schemas.microsoft.com/office/drawing/2014/main" id="{E76F19B3-C731-1D54-676E-7E5C04301271}"/>
              </a:ext>
            </a:extLst>
          </p:cNvPr>
          <p:cNvSpPr>
            <a:spLocks noChangeArrowheads="1"/>
          </p:cNvSpPr>
          <p:nvPr/>
        </p:nvSpPr>
        <p:spPr bwMode="auto">
          <a:xfrm>
            <a:off x="5867400" y="6248400"/>
            <a:ext cx="2819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solidFill>
                  <a:srgbClr val="003399"/>
                </a:solidFill>
              </a:rPr>
              <a:t>Blue</a:t>
            </a:r>
            <a:r>
              <a:rPr lang="en-US" altLang="en-US" sz="1000"/>
              <a:t> = </a:t>
            </a:r>
            <a:r>
              <a:rPr lang="en-US" altLang="en-US" sz="1000">
                <a:solidFill>
                  <a:srgbClr val="003399"/>
                </a:solidFill>
              </a:rPr>
              <a:t>Intervening force </a:t>
            </a:r>
            <a:r>
              <a:rPr lang="en-US" altLang="en-US" sz="1000"/>
              <a:t>or</a:t>
            </a:r>
            <a:r>
              <a:rPr lang="en-US" altLang="en-US" sz="1000">
                <a:solidFill>
                  <a:srgbClr val="003399"/>
                </a:solidFill>
              </a:rPr>
              <a:t> government </a:t>
            </a:r>
            <a:r>
              <a:rPr lang="en-US" altLang="en-US" sz="1000"/>
              <a:t>victory</a:t>
            </a:r>
          </a:p>
          <a:p>
            <a:r>
              <a:rPr lang="en-US" altLang="en-US" sz="1000">
                <a:solidFill>
                  <a:srgbClr val="FF0000"/>
                </a:solidFill>
              </a:rPr>
              <a:t>Red </a:t>
            </a:r>
            <a:r>
              <a:rPr lang="en-US" altLang="en-US" sz="1000"/>
              <a:t>= </a:t>
            </a:r>
            <a:r>
              <a:rPr lang="en-US" altLang="en-US" sz="1000">
                <a:solidFill>
                  <a:srgbClr val="FF0000"/>
                </a:solidFill>
              </a:rPr>
              <a:t>Insurgent</a:t>
            </a:r>
            <a:r>
              <a:rPr lang="en-US" altLang="en-US" sz="1000"/>
              <a:t> victory</a:t>
            </a:r>
          </a:p>
          <a:p>
            <a:r>
              <a:rPr lang="en-US" altLang="en-US" sz="1000"/>
              <a:t>Gray = Drawn or ongoing and not determined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a:extLst>
              <a:ext uri="{FF2B5EF4-FFF2-40B4-BE49-F238E27FC236}">
                <a16:creationId xmlns:a16="http://schemas.microsoft.com/office/drawing/2014/main" id="{8420756A-D022-7F87-B48E-C2C47B12F736}"/>
              </a:ext>
            </a:extLst>
          </p:cNvPr>
          <p:cNvSpPr>
            <a:spLocks noGrp="1" noChangeArrowheads="1"/>
          </p:cNvSpPr>
          <p:nvPr>
            <p:ph type="title"/>
          </p:nvPr>
        </p:nvSpPr>
        <p:spPr>
          <a:xfrm>
            <a:off x="533400" y="228600"/>
            <a:ext cx="7696200" cy="1219200"/>
          </a:xfrm>
        </p:spPr>
        <p:txBody>
          <a:bodyPr/>
          <a:lstStyle/>
          <a:p>
            <a:r>
              <a:rPr lang="en-US" altLang="en-US"/>
              <a:t>The Rest of the Conclusions</a:t>
            </a:r>
          </a:p>
        </p:txBody>
      </p:sp>
      <p:sp>
        <p:nvSpPr>
          <p:cNvPr id="444419" name="Rectangle 3">
            <a:extLst>
              <a:ext uri="{FF2B5EF4-FFF2-40B4-BE49-F238E27FC236}">
                <a16:creationId xmlns:a16="http://schemas.microsoft.com/office/drawing/2014/main" id="{2051468D-7FDB-1DAB-04BB-33F1CA3B4794}"/>
              </a:ext>
            </a:extLst>
          </p:cNvPr>
          <p:cNvSpPr>
            <a:spLocks noGrp="1" noChangeArrowheads="1"/>
          </p:cNvSpPr>
          <p:nvPr>
            <p:ph type="body" idx="1"/>
          </p:nvPr>
        </p:nvSpPr>
        <p:spPr>
          <a:xfrm>
            <a:off x="609600" y="1219200"/>
            <a:ext cx="8305800" cy="5410200"/>
          </a:xfrm>
        </p:spPr>
        <p:txBody>
          <a:bodyPr/>
          <a:lstStyle/>
          <a:p>
            <a:pPr>
              <a:lnSpc>
                <a:spcPct val="80000"/>
              </a:lnSpc>
              <a:buFont typeface="Monotype Sorts" pitchFamily="2" charset="2"/>
              <a:buNone/>
            </a:pPr>
            <a:endParaRPr lang="en-US" altLang="en-US" sz="1200"/>
          </a:p>
          <a:p>
            <a:pPr>
              <a:lnSpc>
                <a:spcPct val="80000"/>
              </a:lnSpc>
              <a:buFont typeface="Monotype Sorts" pitchFamily="2" charset="2"/>
              <a:buNone/>
            </a:pPr>
            <a:r>
              <a:rPr lang="en-US" altLang="en-US" sz="1200"/>
              <a:t>D.  Conclusions supported with a Fisher’s p-value less than .30</a:t>
            </a:r>
          </a:p>
          <a:p>
            <a:pPr>
              <a:lnSpc>
                <a:spcPct val="80000"/>
              </a:lnSpc>
              <a:buFont typeface="Monotype Sorts" pitchFamily="2" charset="2"/>
              <a:buNone/>
            </a:pPr>
            <a:r>
              <a:rPr lang="en-US" altLang="en-US" sz="1200"/>
              <a:t>III.B.1. </a:t>
            </a:r>
            <a:r>
              <a:rPr lang="en-US" altLang="en-US" sz="1200" b="1"/>
              <a:t>It appears that when the average level of commitment by the indigenous government exceeds more the 1% of the population of the indigenous country, then the counterinsurgency, intervention or peacekeeping operation fails in half the cases.</a:t>
            </a:r>
            <a:r>
              <a:rPr lang="en-US" altLang="en-US" sz="1200"/>
              <a:t> (p-value = .2245)</a:t>
            </a:r>
          </a:p>
          <a:p>
            <a:pPr>
              <a:lnSpc>
                <a:spcPct val="80000"/>
              </a:lnSpc>
              <a:buFont typeface="Monotype Sorts" pitchFamily="2" charset="2"/>
              <a:buNone/>
            </a:pPr>
            <a:r>
              <a:rPr lang="en-US" altLang="en-US" sz="1200"/>
              <a:t>III.C.1. </a:t>
            </a:r>
            <a:r>
              <a:rPr lang="en-US" altLang="en-US" sz="1200" b="1"/>
              <a:t>It appears that when the average level of commitment by the insurgents exceeds more the 1% of the population of the indigenous country, then the counterinsurgency, intervention or peacekeeping operation fails in more than two-thirds of the cases.</a:t>
            </a:r>
            <a:r>
              <a:rPr lang="en-US" altLang="en-US" sz="1200"/>
              <a:t> (p-value = .2795)</a:t>
            </a:r>
          </a:p>
          <a:p>
            <a:pPr>
              <a:lnSpc>
                <a:spcPct val="80000"/>
              </a:lnSpc>
              <a:buFont typeface="Monotype Sorts" pitchFamily="2" charset="2"/>
              <a:buNone/>
            </a:pPr>
            <a:r>
              <a:rPr lang="en-US" altLang="en-US" sz="1200"/>
              <a:t>III.C.5.</a:t>
            </a:r>
            <a:r>
              <a:rPr lang="en-US" altLang="en-US" sz="1200" b="1"/>
              <a:t> It appears that when the average level of commitment by the insurgents is less than 0.04% (less than 40 per 100,000 population) of the population of the indigenous country, then the counterinsurgency, intervention or peacekeeping operation succeeds in more than two-thirds of the cases.</a:t>
            </a:r>
            <a:r>
              <a:rPr lang="en-US" altLang="en-US" sz="1200"/>
              <a:t> (p-value = .2247)</a:t>
            </a:r>
          </a:p>
          <a:p>
            <a:pPr>
              <a:lnSpc>
                <a:spcPct val="80000"/>
              </a:lnSpc>
              <a:buFont typeface="Monotype Sorts" pitchFamily="2" charset="2"/>
              <a:buNone/>
            </a:pPr>
            <a:r>
              <a:rPr lang="en-US" altLang="en-US" sz="1200"/>
              <a:t> III.C.6.</a:t>
            </a:r>
            <a:r>
              <a:rPr lang="en-US" altLang="en-US" sz="1200" b="1"/>
              <a:t> It appears that when the average level of commitment by the insurgents is less than 0.04% (less than 40 per 100,000 population) of the population of the indigenous country, then the insurgency fails in more than two-thirds of the cases.</a:t>
            </a:r>
            <a:r>
              <a:rPr lang="en-US" altLang="en-US" sz="1200"/>
              <a:t> (p-value = .2250)</a:t>
            </a:r>
          </a:p>
          <a:p>
            <a:pPr>
              <a:lnSpc>
                <a:spcPct val="80000"/>
              </a:lnSpc>
              <a:buFont typeface="Monotype Sorts" pitchFamily="2" charset="2"/>
              <a:buNone/>
            </a:pPr>
            <a:r>
              <a:rPr lang="en-US" altLang="en-US" sz="1200"/>
              <a:t>III.D.2. </a:t>
            </a:r>
            <a:r>
              <a:rPr lang="en-US" altLang="en-US" sz="1200" b="1"/>
              <a:t>It appears that when the average level of commitment by the government and insurgents exceeds more the 1% of the population of the indigenous country, then the insurgency succeeds in almost two-thirds of the cases.</a:t>
            </a:r>
            <a:r>
              <a:rPr lang="en-US" altLang="en-US" sz="1200"/>
              <a:t> (p-value = .2653)</a:t>
            </a:r>
          </a:p>
          <a:p>
            <a:pPr>
              <a:lnSpc>
                <a:spcPct val="80000"/>
              </a:lnSpc>
              <a:buFont typeface="Monotype Sorts" pitchFamily="2" charset="2"/>
              <a:buNone/>
            </a:pPr>
            <a:r>
              <a:rPr lang="en-US" altLang="en-US" sz="1200"/>
              <a:t>III.D.3. </a:t>
            </a:r>
            <a:r>
              <a:rPr lang="en-US" altLang="en-US" sz="1200" b="1"/>
              <a:t>It appears that when the average level of commitment by the government and insurgents facing an indigenous government supported by an outside government exceeds more the 1% of the population of the indigenous country, then the insurgency succeeds in more than two-thirds of the cases. </a:t>
            </a:r>
            <a:r>
              <a:rPr lang="en-US" altLang="en-US" sz="1200"/>
              <a:t> (p-value = .2296)</a:t>
            </a:r>
          </a:p>
          <a:p>
            <a:pPr>
              <a:lnSpc>
                <a:spcPct val="80000"/>
              </a:lnSpc>
              <a:buFont typeface="Monotype Sorts" pitchFamily="2" charset="2"/>
              <a:buNone/>
            </a:pPr>
            <a:r>
              <a:rPr lang="en-US" altLang="en-US" sz="1200"/>
              <a:t>IV.C.1.</a:t>
            </a:r>
            <a:r>
              <a:rPr lang="en-US" altLang="en-US" sz="1200" b="1"/>
              <a:t> It appears that when the average insurgent forces killed exceeds more the 0.001% of the population of the country (more than 1.01 per 100,000 home population), then the counterinsurgency, intervention or peacekeeping operation fails in around half of the cases.</a:t>
            </a:r>
            <a:r>
              <a:rPr lang="en-US" altLang="en-US" sz="1200"/>
              <a:t> (p-value = .2507)</a:t>
            </a:r>
          </a:p>
          <a:p>
            <a:pPr>
              <a:lnSpc>
                <a:spcPct val="80000"/>
              </a:lnSpc>
              <a:buFont typeface="Monotype Sorts" pitchFamily="2" charset="2"/>
              <a:buNone/>
            </a:pPr>
            <a:endParaRPr lang="en-US" altLang="en-US" sz="1200"/>
          </a:p>
          <a:p>
            <a:pPr>
              <a:lnSpc>
                <a:spcPct val="80000"/>
              </a:lnSpc>
              <a:buFont typeface="Monotype Sorts" pitchFamily="2" charset="2"/>
              <a:buNone/>
            </a:pPr>
            <a:r>
              <a:rPr lang="en-US" altLang="en-US" sz="1200"/>
              <a:t>E.  Conclusions with a Fisher’s p-value less than .40</a:t>
            </a:r>
          </a:p>
          <a:p>
            <a:pPr>
              <a:lnSpc>
                <a:spcPct val="80000"/>
              </a:lnSpc>
              <a:buFont typeface="Monotype Sorts" pitchFamily="2" charset="2"/>
              <a:buNone/>
            </a:pPr>
            <a:r>
              <a:rPr lang="en-US" altLang="en-US" sz="1200"/>
              <a:t>III.A.2.</a:t>
            </a:r>
            <a:r>
              <a:rPr lang="en-US" altLang="en-US" sz="1200" b="1"/>
              <a:t> It appears that when the average level of commitment by an outside power exceeds more the 0.1% of the population of the intervening country (more than 141 per 100,000 home population), then the insurgency wins in two-thirds of the cases.</a:t>
            </a:r>
            <a:r>
              <a:rPr lang="en-US" altLang="en-US" sz="1200"/>
              <a:t> (p-value = .3949, but also see III.A.1)</a:t>
            </a:r>
          </a:p>
          <a:p>
            <a:pPr>
              <a:lnSpc>
                <a:spcPct val="80000"/>
              </a:lnSpc>
              <a:buFont typeface="Monotype Sorts" pitchFamily="2" charset="2"/>
              <a:buNone/>
            </a:pPr>
            <a:r>
              <a:rPr lang="en-US" altLang="en-US" sz="1200"/>
              <a:t> </a:t>
            </a:r>
          </a:p>
          <a:p>
            <a:pPr>
              <a:lnSpc>
                <a:spcPct val="80000"/>
              </a:lnSpc>
              <a:buFont typeface="Monotype Sorts" pitchFamily="2" charset="2"/>
              <a:buNone/>
            </a:pPr>
            <a:r>
              <a:rPr lang="en-US" altLang="en-US" sz="1200"/>
              <a:t>III.B.2. </a:t>
            </a:r>
            <a:r>
              <a:rPr lang="en-US" altLang="en-US" sz="1200" b="1"/>
              <a:t>It appears that when the average level of commitment by the indigenous government exceeds more the 1% of the population of the indigenous country, then the insurgency succeeds in almost two-thirds of the cases.</a:t>
            </a:r>
            <a:r>
              <a:rPr lang="en-US" altLang="en-US" sz="1200"/>
              <a:t> (p-value = .3253, but also see III.B.1)</a:t>
            </a:r>
          </a:p>
          <a:p>
            <a:pPr>
              <a:lnSpc>
                <a:spcPct val="80000"/>
              </a:lnSpc>
            </a:pPr>
            <a:endParaRPr lang="en-US" altLang="en-US"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a:extLst>
              <a:ext uri="{FF2B5EF4-FFF2-40B4-BE49-F238E27FC236}">
                <a16:creationId xmlns:a16="http://schemas.microsoft.com/office/drawing/2014/main" id="{91BCA3DD-770A-2CF2-C75B-E3AA72A14ECC}"/>
              </a:ext>
            </a:extLst>
          </p:cNvPr>
          <p:cNvSpPr>
            <a:spLocks noGrp="1" noChangeArrowheads="1"/>
          </p:cNvSpPr>
          <p:nvPr>
            <p:ph type="title"/>
          </p:nvPr>
        </p:nvSpPr>
        <p:spPr>
          <a:xfrm>
            <a:off x="1219200" y="685800"/>
            <a:ext cx="7239000" cy="1143000"/>
          </a:xfrm>
        </p:spPr>
        <p:txBody>
          <a:bodyPr/>
          <a:lstStyle/>
          <a:p>
            <a:r>
              <a:rPr lang="en-US" altLang="en-US" sz="3200"/>
              <a:t>Unless there is a sudden change on the ground in the next month</a:t>
            </a:r>
          </a:p>
        </p:txBody>
      </p:sp>
      <p:sp>
        <p:nvSpPr>
          <p:cNvPr id="408579" name="Rectangle 3">
            <a:extLst>
              <a:ext uri="{FF2B5EF4-FFF2-40B4-BE49-F238E27FC236}">
                <a16:creationId xmlns:a16="http://schemas.microsoft.com/office/drawing/2014/main" id="{B9E62AB5-8661-FDDA-90CD-00509A0F253A}"/>
              </a:ext>
            </a:extLst>
          </p:cNvPr>
          <p:cNvSpPr>
            <a:spLocks noGrp="1" noChangeArrowheads="1"/>
          </p:cNvSpPr>
          <p:nvPr>
            <p:ph type="body" idx="1"/>
          </p:nvPr>
        </p:nvSpPr>
        <p:spPr>
          <a:xfrm>
            <a:off x="1295400" y="1905000"/>
            <a:ext cx="7620000" cy="4191000"/>
          </a:xfrm>
        </p:spPr>
        <p:txBody>
          <a:bodyPr/>
          <a:lstStyle/>
          <a:p>
            <a:pPr>
              <a:lnSpc>
                <a:spcPct val="90000"/>
              </a:lnSpc>
            </a:pPr>
            <a:r>
              <a:rPr lang="en-US" altLang="en-US" sz="2000"/>
              <a:t>US losses are </a:t>
            </a:r>
            <a:r>
              <a:rPr lang="en-US" altLang="en-US" sz="2000" b="1"/>
              <a:t>not </a:t>
            </a:r>
            <a:r>
              <a:rPr lang="en-US" altLang="en-US" sz="2000"/>
              <a:t>likely to be </a:t>
            </a:r>
            <a:r>
              <a:rPr lang="en-US" altLang="en-US" sz="2000" b="1"/>
              <a:t>less than</a:t>
            </a:r>
            <a:r>
              <a:rPr lang="en-US" altLang="en-US" sz="2000"/>
              <a:t> 3,000 killed</a:t>
            </a:r>
          </a:p>
          <a:p>
            <a:pPr lvl="1">
              <a:lnSpc>
                <a:spcPct val="90000"/>
              </a:lnSpc>
            </a:pPr>
            <a:r>
              <a:rPr lang="en-US" altLang="en-US" sz="1800"/>
              <a:t>It is already half of that</a:t>
            </a:r>
          </a:p>
          <a:p>
            <a:pPr>
              <a:lnSpc>
                <a:spcPct val="90000"/>
              </a:lnSpc>
            </a:pPr>
            <a:endParaRPr lang="en-US" altLang="en-US" sz="1800"/>
          </a:p>
          <a:p>
            <a:pPr>
              <a:lnSpc>
                <a:spcPct val="90000"/>
              </a:lnSpc>
            </a:pPr>
            <a:r>
              <a:rPr lang="en-US" altLang="en-US" sz="2000"/>
              <a:t>May well be in the 5,000 to 10,000 range</a:t>
            </a:r>
          </a:p>
          <a:p>
            <a:pPr>
              <a:lnSpc>
                <a:spcPct val="90000"/>
              </a:lnSpc>
            </a:pPr>
            <a:endParaRPr lang="en-US" altLang="en-US" sz="2000"/>
          </a:p>
          <a:p>
            <a:pPr>
              <a:lnSpc>
                <a:spcPct val="90000"/>
              </a:lnSpc>
            </a:pPr>
            <a:r>
              <a:rPr lang="en-US" altLang="en-US" sz="2000"/>
              <a:t>May be higher</a:t>
            </a:r>
          </a:p>
          <a:p>
            <a:pPr>
              <a:lnSpc>
                <a:spcPct val="90000"/>
              </a:lnSpc>
            </a:pPr>
            <a:endParaRPr lang="en-US" altLang="en-US" sz="2000"/>
          </a:p>
          <a:p>
            <a:pPr>
              <a:lnSpc>
                <a:spcPct val="90000"/>
              </a:lnSpc>
            </a:pPr>
            <a:r>
              <a:rPr lang="en-US" altLang="en-US" sz="2000"/>
              <a:t>Duration is likely to be around 10 years</a:t>
            </a:r>
          </a:p>
          <a:p>
            <a:pPr lvl="1">
              <a:lnSpc>
                <a:spcPct val="90000"/>
              </a:lnSpc>
            </a:pPr>
            <a:r>
              <a:rPr lang="en-US" altLang="en-US" sz="1800"/>
              <a:t>Lets say 63% chance between 7 to 13 years</a:t>
            </a:r>
          </a:p>
          <a:p>
            <a:pPr lvl="1">
              <a:lnSpc>
                <a:spcPct val="90000"/>
              </a:lnSpc>
            </a:pPr>
            <a:r>
              <a:rPr lang="en-US" altLang="en-US" sz="1800"/>
              <a:t>Lets say 37% chance of being 15 years or longer</a:t>
            </a:r>
          </a:p>
          <a:p>
            <a:pPr>
              <a:lnSpc>
                <a:spcPct val="90000"/>
              </a:lnSpc>
            </a:pPr>
            <a:endParaRPr lang="en-US" altLang="en-US" sz="1800"/>
          </a:p>
          <a:p>
            <a:pPr>
              <a:lnSpc>
                <a:spcPct val="90000"/>
              </a:lnSpc>
            </a:pPr>
            <a:r>
              <a:rPr lang="en-US" altLang="en-US" sz="2000"/>
              <a:t>US &amp; Allied force size is likely to be a constant (for the estimate)</a:t>
            </a:r>
          </a:p>
          <a:p>
            <a:pPr lvl="1">
              <a:lnSpc>
                <a:spcPct val="90000"/>
              </a:lnSpc>
            </a:pPr>
            <a:r>
              <a:rPr lang="en-US" altLang="en-US" sz="1800"/>
              <a:t>US Force Size is likely to remain fairly high</a:t>
            </a:r>
          </a:p>
          <a:p>
            <a:pPr lvl="1">
              <a:lnSpc>
                <a:spcPct val="90000"/>
              </a:lnSpc>
            </a:pPr>
            <a:r>
              <a:rPr lang="en-US" altLang="en-US" sz="1800"/>
              <a:t>Iraqi government force size is growing</a:t>
            </a:r>
          </a:p>
        </p:txBody>
      </p:sp>
      <p:sp>
        <p:nvSpPr>
          <p:cNvPr id="408580" name="Rectangle 4">
            <a:extLst>
              <a:ext uri="{FF2B5EF4-FFF2-40B4-BE49-F238E27FC236}">
                <a16:creationId xmlns:a16="http://schemas.microsoft.com/office/drawing/2014/main" id="{16DEE5E9-1BE3-B04C-92B6-B938DCBA4F37}"/>
              </a:ext>
            </a:extLst>
          </p:cNvPr>
          <p:cNvSpPr>
            <a:spLocks noChangeArrowheads="1"/>
          </p:cNvSpPr>
          <p:nvPr/>
        </p:nvSpPr>
        <p:spPr bwMode="auto">
          <a:xfrm>
            <a:off x="228600" y="304800"/>
            <a:ext cx="1295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
              </a:lnSpc>
              <a:spcBef>
                <a:spcPct val="50000"/>
              </a:spcBef>
            </a:pPr>
            <a:r>
              <a:rPr lang="en-US" altLang="en-US" sz="1200">
                <a:solidFill>
                  <a:schemeClr val="hlink"/>
                </a:solidFill>
                <a:latin typeface="Arial" panose="020B0604020202020204" pitchFamily="34" charset="0"/>
              </a:rPr>
              <a:t>Phase I </a:t>
            </a:r>
          </a:p>
          <a:p>
            <a:pPr>
              <a:lnSpc>
                <a:spcPct val="70000"/>
              </a:lnSpc>
              <a:spcBef>
                <a:spcPct val="50000"/>
              </a:spcBef>
            </a:pPr>
            <a:r>
              <a:rPr lang="en-US" altLang="en-US" sz="1200">
                <a:solidFill>
                  <a:schemeClr val="hlink"/>
                </a:solidFill>
                <a:latin typeface="Arial" panose="020B0604020202020204" pitchFamily="34" charset="0"/>
              </a:rPr>
              <a:t>Briefing Slide</a:t>
            </a:r>
          </a:p>
          <a:p>
            <a:pPr>
              <a:lnSpc>
                <a:spcPct val="60000"/>
              </a:lnSpc>
              <a:spcBef>
                <a:spcPct val="50000"/>
              </a:spcBef>
            </a:pPr>
            <a:r>
              <a:rPr lang="en-US" altLang="en-US" sz="1200">
                <a:solidFill>
                  <a:schemeClr val="hlink"/>
                </a:solidFill>
                <a:latin typeface="Arial" panose="020B0604020202020204" pitchFamily="34" charset="0"/>
              </a:rPr>
              <a:t>(Jan 2005)</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a:extLst>
              <a:ext uri="{FF2B5EF4-FFF2-40B4-BE49-F238E27FC236}">
                <a16:creationId xmlns:a16="http://schemas.microsoft.com/office/drawing/2014/main" id="{547E07E9-733C-ED69-1AA0-F5297E664175}"/>
              </a:ext>
            </a:extLst>
          </p:cNvPr>
          <p:cNvSpPr>
            <a:spLocks noGrp="1" noChangeArrowheads="1"/>
          </p:cNvSpPr>
          <p:nvPr>
            <p:ph type="title"/>
          </p:nvPr>
        </p:nvSpPr>
        <p:spPr>
          <a:xfrm>
            <a:off x="685800" y="228600"/>
            <a:ext cx="8229600" cy="1143000"/>
          </a:xfrm>
        </p:spPr>
        <p:txBody>
          <a:bodyPr/>
          <a:lstStyle/>
          <a:p>
            <a:r>
              <a:rPr lang="en-US" altLang="en-US"/>
              <a:t>The Rest of the Conclusions (continued)</a:t>
            </a:r>
          </a:p>
        </p:txBody>
      </p:sp>
      <p:sp>
        <p:nvSpPr>
          <p:cNvPr id="446467" name="Rectangle 3">
            <a:extLst>
              <a:ext uri="{FF2B5EF4-FFF2-40B4-BE49-F238E27FC236}">
                <a16:creationId xmlns:a16="http://schemas.microsoft.com/office/drawing/2014/main" id="{ED040165-A0EC-A119-DE05-EB2F5628B1F4}"/>
              </a:ext>
            </a:extLst>
          </p:cNvPr>
          <p:cNvSpPr>
            <a:spLocks noGrp="1" noChangeArrowheads="1"/>
          </p:cNvSpPr>
          <p:nvPr>
            <p:ph type="body" idx="1"/>
          </p:nvPr>
        </p:nvSpPr>
        <p:spPr>
          <a:xfrm>
            <a:off x="685800" y="1371600"/>
            <a:ext cx="8458200" cy="5334000"/>
          </a:xfrm>
        </p:spPr>
        <p:txBody>
          <a:bodyPr/>
          <a:lstStyle/>
          <a:p>
            <a:pPr>
              <a:lnSpc>
                <a:spcPct val="80000"/>
              </a:lnSpc>
              <a:buFont typeface="Monotype Sorts" pitchFamily="2" charset="2"/>
              <a:buNone/>
            </a:pPr>
            <a:r>
              <a:rPr lang="en-US" altLang="en-US" sz="1200"/>
              <a:t>F.  Conclusions with a Fisher’s p-value .40 to .60</a:t>
            </a:r>
          </a:p>
          <a:p>
            <a:pPr>
              <a:lnSpc>
                <a:spcPct val="80000"/>
              </a:lnSpc>
              <a:buFont typeface="Monotype Sorts" pitchFamily="2" charset="2"/>
              <a:buNone/>
            </a:pPr>
            <a:r>
              <a:rPr lang="en-US" altLang="en-US" sz="1200"/>
              <a:t>III.C.3. </a:t>
            </a:r>
            <a:r>
              <a:rPr lang="en-US" altLang="en-US" sz="1200" b="1"/>
              <a:t>It appears that when the average level of commitment by the insurgents facing an indigenous government supported by an outside government exceeds more the 1% of the population of the indigenous country, then the insurgency succeeds in more than two-thirds of the cases. </a:t>
            </a:r>
            <a:r>
              <a:rPr lang="en-US" altLang="en-US" sz="1200"/>
              <a:t>(p-value = .5081, but also see III.C.1 &amp; III.C.2) </a:t>
            </a:r>
          </a:p>
          <a:p>
            <a:pPr>
              <a:lnSpc>
                <a:spcPct val="80000"/>
              </a:lnSpc>
              <a:buFont typeface="Monotype Sorts" pitchFamily="2" charset="2"/>
              <a:buNone/>
            </a:pPr>
            <a:r>
              <a:rPr lang="en-US" altLang="en-US" sz="1200"/>
              <a:t>III.D.1. </a:t>
            </a:r>
            <a:r>
              <a:rPr lang="en-US" altLang="en-US" sz="1200" b="1"/>
              <a:t>It appears that when the average level of commitment by government and the insurgents exceeds more the 1% of the population of the indigenous country, then the counterinsurgency, intervention or peacekeeping operation fails in around half of the cases.</a:t>
            </a:r>
            <a:r>
              <a:rPr lang="en-US" altLang="en-US" sz="1200"/>
              <a:t> (p-value = .4429, but also see III.D.2 &amp; III.D.3)</a:t>
            </a:r>
          </a:p>
          <a:p>
            <a:pPr>
              <a:lnSpc>
                <a:spcPct val="80000"/>
              </a:lnSpc>
              <a:buFont typeface="Monotype Sorts" pitchFamily="2" charset="2"/>
              <a:buNone/>
            </a:pPr>
            <a:r>
              <a:rPr lang="en-US" altLang="en-US" sz="1200"/>
              <a:t>IV.B.1. </a:t>
            </a:r>
            <a:r>
              <a:rPr lang="en-US" altLang="en-US" sz="1200" b="1"/>
              <a:t>It appears that when the average government forces killed exceeds more the 0.001% of the population of the country (more than 1.11 per 100,000 home population), then the counterinsurgency, intervention or peacekeeping operation fails in around half of the cases.</a:t>
            </a:r>
            <a:r>
              <a:rPr lang="en-US" altLang="en-US" sz="1200"/>
              <a:t> (p-value = .5658)</a:t>
            </a:r>
          </a:p>
          <a:p>
            <a:pPr>
              <a:lnSpc>
                <a:spcPct val="80000"/>
              </a:lnSpc>
              <a:buFont typeface="Monotype Sorts" pitchFamily="2" charset="2"/>
              <a:buNone/>
            </a:pPr>
            <a:r>
              <a:rPr lang="en-US" altLang="en-US" sz="1200"/>
              <a:t>IV.E.1. </a:t>
            </a:r>
            <a:r>
              <a:rPr lang="en-US" altLang="en-US" sz="1200" b="1"/>
              <a:t>It appears that when the total indigenous people killed exceeds more the 0.001% of the population of the country (more than 1.00 per 100,000 home population), then the counterinsurgency, intervention or peacekeeping operation fails in around half of the cases. This is a very tentative conclusion not statistically supported.</a:t>
            </a:r>
            <a:r>
              <a:rPr lang="en-US" altLang="en-US" sz="1200"/>
              <a:t> (p-value = .5230)</a:t>
            </a:r>
          </a:p>
          <a:p>
            <a:pPr>
              <a:lnSpc>
                <a:spcPct val="80000"/>
              </a:lnSpc>
              <a:buFont typeface="Monotype Sorts" pitchFamily="2" charset="2"/>
              <a:buNone/>
            </a:pPr>
            <a:endParaRPr lang="en-US" altLang="en-US" sz="1200"/>
          </a:p>
          <a:p>
            <a:pPr>
              <a:lnSpc>
                <a:spcPct val="80000"/>
              </a:lnSpc>
              <a:buFont typeface="Monotype Sorts" pitchFamily="2" charset="2"/>
              <a:buNone/>
            </a:pPr>
            <a:endParaRPr lang="en-US" altLang="en-US" sz="1200"/>
          </a:p>
          <a:p>
            <a:pPr>
              <a:lnSpc>
                <a:spcPct val="80000"/>
              </a:lnSpc>
              <a:buFont typeface="Monotype Sorts" pitchFamily="2" charset="2"/>
              <a:buNone/>
            </a:pPr>
            <a:r>
              <a:rPr lang="en-US" altLang="en-US" sz="1200"/>
              <a:t>G.  Conclusions with a Fisher’s p-value .60 to .80</a:t>
            </a:r>
          </a:p>
          <a:p>
            <a:pPr>
              <a:lnSpc>
                <a:spcPct val="80000"/>
              </a:lnSpc>
              <a:buFont typeface="Monotype Sorts" pitchFamily="2" charset="2"/>
              <a:buNone/>
            </a:pPr>
            <a:r>
              <a:rPr lang="en-US" altLang="en-US" sz="1200"/>
              <a:t>IV.D.1. </a:t>
            </a:r>
            <a:r>
              <a:rPr lang="en-US" altLang="en-US" sz="1200" b="1"/>
              <a:t>It appears that when the average civilian killed exceeds more the 0.01% of the population of the country (more than 10.67 per 100,000 home population), then the counterinsurgency, intervention or peacekeeping operation fails in over half of the cases. This is a very tentative conclusion not statistically supported.</a:t>
            </a:r>
            <a:r>
              <a:rPr lang="en-US" altLang="en-US" sz="1200"/>
              <a:t> (p-value = .6456)</a:t>
            </a:r>
          </a:p>
          <a:p>
            <a:pPr>
              <a:lnSpc>
                <a:spcPct val="80000"/>
              </a:lnSpc>
              <a:buFont typeface="Monotype Sorts" pitchFamily="2" charset="2"/>
              <a:buNone/>
            </a:pPr>
            <a:r>
              <a:rPr lang="en-US" altLang="en-US" sz="1200"/>
              <a:t>IV.D.2. </a:t>
            </a:r>
            <a:r>
              <a:rPr lang="en-US" altLang="en-US" sz="1200" b="1"/>
              <a:t>It appears that when the average insurgent forces killed exceeds more the 0.01% of the population of the country (more than 10.67 per 100,000 home population), then the counterinsurgency fails in more than half of the cases. This is a very tentative conclusion not statistically supported.</a:t>
            </a:r>
            <a:r>
              <a:rPr lang="en-US" altLang="en-US" sz="1200"/>
              <a:t> (p-value = .7702)</a:t>
            </a:r>
          </a:p>
          <a:p>
            <a:pPr>
              <a:lnSpc>
                <a:spcPct val="80000"/>
              </a:lnSpc>
              <a:buFont typeface="Monotype Sorts" pitchFamily="2" charset="2"/>
              <a:buNone/>
            </a:pPr>
            <a:r>
              <a:rPr lang="en-US" altLang="en-US" sz="1200"/>
              <a:t>H.  Conclusions with a Fisher’s p-value .80 to .95</a:t>
            </a:r>
          </a:p>
          <a:p>
            <a:pPr>
              <a:lnSpc>
                <a:spcPct val="80000"/>
              </a:lnSpc>
              <a:buFont typeface="Monotype Sorts" pitchFamily="2" charset="2"/>
              <a:buNone/>
            </a:pPr>
            <a:r>
              <a:rPr lang="en-US" altLang="en-US" sz="1200"/>
              <a:t>IV.B.2. </a:t>
            </a:r>
            <a:r>
              <a:rPr lang="en-US" altLang="en-US" sz="1200" b="1"/>
              <a:t>It appears that when the average government forces killed facing an insurgency exceeds more the 0.001% of the population of the country (more than 1.11 per 100,000 home population), then the insurgency succeeds in around half of the cases. This is a very tentative conclusion with little statistical support.</a:t>
            </a:r>
            <a:r>
              <a:rPr lang="en-US" altLang="en-US" sz="1200"/>
              <a:t> (p-value = .9396)</a:t>
            </a:r>
          </a:p>
          <a:p>
            <a:pPr>
              <a:lnSpc>
                <a:spcPct val="80000"/>
              </a:lnSpc>
              <a:buFont typeface="Monotype Sorts" pitchFamily="2" charset="2"/>
              <a:buNone/>
            </a:pPr>
            <a:r>
              <a:rPr lang="en-US" altLang="en-US" sz="1200"/>
              <a:t>IV.E.2.</a:t>
            </a:r>
            <a:r>
              <a:rPr lang="en-US" altLang="en-US" sz="1200" b="1"/>
              <a:t> It appears that when the average indigenous people killed facing an insurgency exceeds more the 0.001% of the population of the country (more than 1.00 per 100,000 home population), then the insurgency succeeds in almost half of the cases. This is a very tentative conclusion not statistically supported. </a:t>
            </a:r>
            <a:r>
              <a:rPr lang="en-US" altLang="en-US" sz="1200"/>
              <a:t>(p-value = .8416)</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a:extLst>
              <a:ext uri="{FF2B5EF4-FFF2-40B4-BE49-F238E27FC236}">
                <a16:creationId xmlns:a16="http://schemas.microsoft.com/office/drawing/2014/main" id="{0CA3D6DE-1758-E313-718D-5D5167B0591C}"/>
              </a:ext>
            </a:extLst>
          </p:cNvPr>
          <p:cNvSpPr>
            <a:spLocks noGrp="1" noChangeArrowheads="1"/>
          </p:cNvSpPr>
          <p:nvPr>
            <p:ph type="title"/>
          </p:nvPr>
        </p:nvSpPr>
        <p:spPr>
          <a:xfrm>
            <a:off x="1143000" y="609600"/>
            <a:ext cx="7772400" cy="1143000"/>
          </a:xfrm>
        </p:spPr>
        <p:txBody>
          <a:bodyPr/>
          <a:lstStyle/>
          <a:p>
            <a:r>
              <a:rPr lang="en-US" altLang="en-US"/>
              <a:t>Remaining Conclusions</a:t>
            </a:r>
          </a:p>
        </p:txBody>
      </p:sp>
      <p:sp>
        <p:nvSpPr>
          <p:cNvPr id="447491" name="Rectangle 3">
            <a:extLst>
              <a:ext uri="{FF2B5EF4-FFF2-40B4-BE49-F238E27FC236}">
                <a16:creationId xmlns:a16="http://schemas.microsoft.com/office/drawing/2014/main" id="{1B151141-5294-304D-F7CB-C4236A120633}"/>
              </a:ext>
            </a:extLst>
          </p:cNvPr>
          <p:cNvSpPr>
            <a:spLocks noGrp="1" noChangeArrowheads="1"/>
          </p:cNvSpPr>
          <p:nvPr>
            <p:ph type="body" idx="1"/>
          </p:nvPr>
        </p:nvSpPr>
        <p:spPr>
          <a:xfrm>
            <a:off x="1219200" y="1905000"/>
            <a:ext cx="7696200" cy="4572000"/>
          </a:xfrm>
        </p:spPr>
        <p:txBody>
          <a:bodyPr/>
          <a:lstStyle/>
          <a:p>
            <a:pPr>
              <a:lnSpc>
                <a:spcPct val="80000"/>
              </a:lnSpc>
              <a:buFont typeface="Monotype Sorts" pitchFamily="2" charset="2"/>
              <a:buNone/>
            </a:pPr>
            <a:r>
              <a:rPr lang="en-US" altLang="en-US" sz="1800"/>
              <a:t>I.  Conclusions not statistically tested:</a:t>
            </a:r>
          </a:p>
          <a:p>
            <a:pPr>
              <a:lnSpc>
                <a:spcPct val="80000"/>
              </a:lnSpc>
              <a:buFont typeface="Monotype Sorts" pitchFamily="2" charset="2"/>
              <a:buNone/>
            </a:pPr>
            <a:endParaRPr lang="en-US" altLang="en-US" sz="1800"/>
          </a:p>
          <a:p>
            <a:pPr>
              <a:lnSpc>
                <a:spcPct val="80000"/>
              </a:lnSpc>
              <a:buFont typeface="Monotype Sorts" pitchFamily="2" charset="2"/>
              <a:buNone/>
            </a:pPr>
            <a:r>
              <a:rPr lang="en-US" altLang="en-US" sz="1800"/>
              <a:t>III.C.3.</a:t>
            </a:r>
            <a:r>
              <a:rPr lang="en-US" altLang="en-US" sz="1800" b="1"/>
              <a:t> Furthermore, we note that no insurgencies that are not facing an outside intervening force ever exceed 1% (actually 755 out of 100,000) of the population.</a:t>
            </a:r>
            <a:endParaRPr lang="en-US" altLang="en-US" sz="1800"/>
          </a:p>
          <a:p>
            <a:pPr>
              <a:lnSpc>
                <a:spcPct val="80000"/>
              </a:lnSpc>
              <a:buFont typeface="Monotype Sorts" pitchFamily="2" charset="2"/>
              <a:buNone/>
            </a:pPr>
            <a:endParaRPr lang="en-US" altLang="en-US" sz="1800"/>
          </a:p>
          <a:p>
            <a:pPr>
              <a:lnSpc>
                <a:spcPct val="80000"/>
              </a:lnSpc>
              <a:buFont typeface="Monotype Sorts" pitchFamily="2" charset="2"/>
              <a:buNone/>
            </a:pPr>
            <a:r>
              <a:rPr lang="en-US" altLang="en-US" sz="1800"/>
              <a:t>IV.B.2. </a:t>
            </a:r>
            <a:r>
              <a:rPr lang="en-US" altLang="en-US" sz="1800" b="1"/>
              <a:t>It is clear from this data that government forces facing an insurgency are not as casualty sensitive as intervening forces facing an insurgency. The casualty sensitivity of intervening forces is clearly supported by statistics, while that of the government forces are not.</a:t>
            </a:r>
            <a:endParaRPr lang="en-US" altLang="en-US" sz="1800"/>
          </a:p>
          <a:p>
            <a:pPr>
              <a:lnSpc>
                <a:spcPct val="80000"/>
              </a:lnSpc>
              <a:buFont typeface="Monotype Sorts" pitchFamily="2" charset="2"/>
              <a:buNone/>
            </a:pPr>
            <a:endParaRPr lang="en-US" altLang="en-US" sz="1800"/>
          </a:p>
          <a:p>
            <a:pPr>
              <a:lnSpc>
                <a:spcPct val="80000"/>
              </a:lnSpc>
              <a:buFont typeface="Monotype Sorts" pitchFamily="2" charset="2"/>
              <a:buNone/>
            </a:pPr>
            <a:r>
              <a:rPr lang="en-US" altLang="en-US" sz="1800"/>
              <a:t>Conclusions IV.B.1, IV.B.2, IV.D.1, IV.D2, IV.E.1, IV.E.2 are the least supported. This would argue that government, civilian or total loss rates are not a factor in determining insurgent success. Intervening force losses clearly appear to be and this is tentatively the case for insurgent losses. It appears that in all cases, the level of commitment of forces is important.</a:t>
            </a:r>
          </a:p>
          <a:p>
            <a:pPr>
              <a:lnSpc>
                <a:spcPct val="80000"/>
              </a:lnSpc>
              <a:buFont typeface="Monotype Sorts" pitchFamily="2" charset="2"/>
              <a:buNone/>
            </a:pPr>
            <a:endParaRPr lang="en-US" altLang="en-US" sz="1800"/>
          </a:p>
          <a:p>
            <a:pPr>
              <a:lnSpc>
                <a:spcPct val="80000"/>
              </a:lnSpc>
              <a:buFont typeface="Monotype Sorts" pitchFamily="2" charset="2"/>
              <a:buNone/>
            </a:pPr>
            <a:endParaRPr lang="en-US" altLang="en-US" sz="1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a:extLst>
              <a:ext uri="{FF2B5EF4-FFF2-40B4-BE49-F238E27FC236}">
                <a16:creationId xmlns:a16="http://schemas.microsoft.com/office/drawing/2014/main" id="{D1D1E4B0-4A7F-1DE9-8816-E77E71F5568A}"/>
              </a:ext>
            </a:extLst>
          </p:cNvPr>
          <p:cNvSpPr>
            <a:spLocks noGrp="1" noChangeArrowheads="1"/>
          </p:cNvSpPr>
          <p:nvPr>
            <p:ph type="title"/>
          </p:nvPr>
        </p:nvSpPr>
        <p:spPr>
          <a:xfrm>
            <a:off x="685800" y="304800"/>
            <a:ext cx="8229600" cy="1066800"/>
          </a:xfrm>
        </p:spPr>
        <p:txBody>
          <a:bodyPr/>
          <a:lstStyle/>
          <a:p>
            <a:r>
              <a:rPr lang="en-US" altLang="en-US"/>
              <a:t>From Appendix III</a:t>
            </a:r>
          </a:p>
        </p:txBody>
      </p:sp>
      <p:pic>
        <p:nvPicPr>
          <p:cNvPr id="460803" name="Picture 3">
            <a:extLst>
              <a:ext uri="{FF2B5EF4-FFF2-40B4-BE49-F238E27FC236}">
                <a16:creationId xmlns:a16="http://schemas.microsoft.com/office/drawing/2014/main" id="{5C3173AF-E013-2020-6030-5B25534DB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696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826" name="Picture 2">
            <a:extLst>
              <a:ext uri="{FF2B5EF4-FFF2-40B4-BE49-F238E27FC236}">
                <a16:creationId xmlns:a16="http://schemas.microsoft.com/office/drawing/2014/main" id="{1AD06C44-B418-55B6-9DD2-329B0FE15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7620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2850" name="Picture 2">
            <a:extLst>
              <a:ext uri="{FF2B5EF4-FFF2-40B4-BE49-F238E27FC236}">
                <a16:creationId xmlns:a16="http://schemas.microsoft.com/office/drawing/2014/main" id="{C64684D4-B36B-BBB4-DC81-3204EE7FD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64008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851" name="Picture 3">
            <a:extLst>
              <a:ext uri="{FF2B5EF4-FFF2-40B4-BE49-F238E27FC236}">
                <a16:creationId xmlns:a16="http://schemas.microsoft.com/office/drawing/2014/main" id="{E3FECDAB-31DF-FB76-66EE-4C53CBBE8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314700"/>
            <a:ext cx="64008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a:extLst>
              <a:ext uri="{FF2B5EF4-FFF2-40B4-BE49-F238E27FC236}">
                <a16:creationId xmlns:a16="http://schemas.microsoft.com/office/drawing/2014/main" id="{5AD1CB37-4444-CDFD-6804-FC513AA513F8}"/>
              </a:ext>
            </a:extLst>
          </p:cNvPr>
          <p:cNvSpPr>
            <a:spLocks noGrp="1" noChangeArrowheads="1"/>
          </p:cNvSpPr>
          <p:nvPr>
            <p:ph type="title"/>
          </p:nvPr>
        </p:nvSpPr>
        <p:spPr>
          <a:xfrm>
            <a:off x="685800" y="381000"/>
            <a:ext cx="8229600" cy="990600"/>
          </a:xfrm>
        </p:spPr>
        <p:txBody>
          <a:bodyPr/>
          <a:lstStyle/>
          <a:p>
            <a:r>
              <a:rPr lang="en-US" altLang="en-US" sz="4000"/>
              <a:t>Other Conclusions</a:t>
            </a:r>
          </a:p>
        </p:txBody>
      </p:sp>
      <p:sp>
        <p:nvSpPr>
          <p:cNvPr id="463875" name="Rectangle 3">
            <a:extLst>
              <a:ext uri="{FF2B5EF4-FFF2-40B4-BE49-F238E27FC236}">
                <a16:creationId xmlns:a16="http://schemas.microsoft.com/office/drawing/2014/main" id="{F203B427-2CC1-6DDB-3789-B6A75C54B637}"/>
              </a:ext>
            </a:extLst>
          </p:cNvPr>
          <p:cNvSpPr>
            <a:spLocks noGrp="1" noChangeArrowheads="1"/>
          </p:cNvSpPr>
          <p:nvPr>
            <p:ph type="body" idx="1"/>
          </p:nvPr>
        </p:nvSpPr>
        <p:spPr>
          <a:xfrm>
            <a:off x="609600" y="1371600"/>
            <a:ext cx="8305800" cy="4724400"/>
          </a:xfrm>
        </p:spPr>
        <p:txBody>
          <a:bodyPr/>
          <a:lstStyle/>
          <a:p>
            <a:pPr>
              <a:lnSpc>
                <a:spcPct val="80000"/>
              </a:lnSpc>
              <a:buFont typeface="Monotype Sorts" pitchFamily="2" charset="2"/>
              <a:buNone/>
            </a:pPr>
            <a:r>
              <a:rPr lang="en-US" altLang="en-US" sz="1600" b="1"/>
              <a:t>Use of Firepower:</a:t>
            </a:r>
          </a:p>
          <a:p>
            <a:pPr>
              <a:lnSpc>
                <a:spcPct val="80000"/>
              </a:lnSpc>
              <a:buFont typeface="Monotype Sorts" pitchFamily="2" charset="2"/>
              <a:buNone/>
            </a:pPr>
            <a:endParaRPr lang="en-US" altLang="en-US" sz="1600" b="1"/>
          </a:p>
          <a:p>
            <a:pPr>
              <a:lnSpc>
                <a:spcPct val="80000"/>
              </a:lnSpc>
            </a:pPr>
            <a:r>
              <a:rPr lang="en-US" altLang="en-US" sz="1600" b="1"/>
              <a:t>In general, there does seem to be a pattern where insurgencies win more often if the number of civilians killed compared to the number of insurgents killed is greater than ten, but it there is no statistical support for such an assumption.</a:t>
            </a:r>
          </a:p>
          <a:p>
            <a:pPr>
              <a:lnSpc>
                <a:spcPct val="80000"/>
              </a:lnSpc>
              <a:buFont typeface="Monotype Sorts" pitchFamily="2" charset="2"/>
              <a:buNone/>
            </a:pPr>
            <a:endParaRPr lang="en-US" altLang="en-US" sz="1600" b="1"/>
          </a:p>
          <a:p>
            <a:pPr>
              <a:lnSpc>
                <a:spcPct val="80000"/>
              </a:lnSpc>
              <a:buFont typeface="Monotype Sorts" pitchFamily="2" charset="2"/>
              <a:buNone/>
            </a:pPr>
            <a:r>
              <a:rPr lang="en-US" altLang="en-US" sz="1600" b="1"/>
              <a:t>General Level of Brutality:</a:t>
            </a:r>
          </a:p>
          <a:p>
            <a:pPr>
              <a:lnSpc>
                <a:spcPct val="80000"/>
              </a:lnSpc>
              <a:buFont typeface="Monotype Sorts" pitchFamily="2" charset="2"/>
              <a:buNone/>
            </a:pPr>
            <a:endParaRPr lang="en-US" altLang="en-US" sz="1600" b="1"/>
          </a:p>
          <a:p>
            <a:pPr>
              <a:lnSpc>
                <a:spcPct val="80000"/>
              </a:lnSpc>
            </a:pPr>
            <a:r>
              <a:rPr lang="en-US" altLang="en-US" sz="1600" b="1"/>
              <a:t>Therefore, we tentatively conclude that increased levels of brutality favor the insurgency when the number of civilians killed each year averages more than 8 per 100,000 in the population.</a:t>
            </a:r>
          </a:p>
          <a:p>
            <a:pPr>
              <a:lnSpc>
                <a:spcPct val="80000"/>
              </a:lnSpc>
              <a:buFont typeface="Monotype Sorts" pitchFamily="2" charset="2"/>
              <a:buNone/>
            </a:pPr>
            <a:endParaRPr lang="en-US" altLang="en-US" sz="1600" b="1"/>
          </a:p>
          <a:p>
            <a:pPr>
              <a:lnSpc>
                <a:spcPct val="80000"/>
              </a:lnSpc>
            </a:pPr>
            <a:r>
              <a:rPr lang="en-US" altLang="en-US" sz="1600" b="1"/>
              <a:t>The inverse is that it is to the long-term advantage of counterinsurgent forces to limit damage to civilian populations, whether caused by their own or by insurgent actions. This means tightly controlling rules of engagement and probably requires a strictly limited use of artillery and airpower. It also means properly protecting the host population, which would probably require the deployment of significant security forces as part of the total counterinsurgent force.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9265D5E7-5028-3308-E25D-0BB61917CBCF}"/>
              </a:ext>
            </a:extLst>
          </p:cNvPr>
          <p:cNvSpPr>
            <a:spLocks noGrp="1" noChangeArrowheads="1"/>
          </p:cNvSpPr>
          <p:nvPr>
            <p:ph type="title"/>
          </p:nvPr>
        </p:nvSpPr>
        <p:spPr>
          <a:xfrm>
            <a:off x="914400" y="228600"/>
            <a:ext cx="8077200" cy="1066800"/>
          </a:xfrm>
        </p:spPr>
        <p:txBody>
          <a:bodyPr/>
          <a:lstStyle/>
          <a:p>
            <a:r>
              <a:rPr lang="en-US" altLang="en-US" sz="4000"/>
              <a:t>VII. Conclusions from the Analysis </a:t>
            </a:r>
          </a:p>
        </p:txBody>
      </p:sp>
      <p:sp>
        <p:nvSpPr>
          <p:cNvPr id="464899" name="Rectangle 3">
            <a:extLst>
              <a:ext uri="{FF2B5EF4-FFF2-40B4-BE49-F238E27FC236}">
                <a16:creationId xmlns:a16="http://schemas.microsoft.com/office/drawing/2014/main" id="{65BC1032-D9FF-156D-B342-44BEFF9762AB}"/>
              </a:ext>
            </a:extLst>
          </p:cNvPr>
          <p:cNvSpPr>
            <a:spLocks noGrp="1" noChangeArrowheads="1"/>
          </p:cNvSpPr>
          <p:nvPr>
            <p:ph type="body" idx="1"/>
          </p:nvPr>
        </p:nvSpPr>
        <p:spPr>
          <a:xfrm>
            <a:off x="762000" y="1295400"/>
            <a:ext cx="8153400" cy="4800600"/>
          </a:xfrm>
        </p:spPr>
        <p:txBody>
          <a:bodyPr/>
          <a:lstStyle/>
          <a:p>
            <a:pPr>
              <a:lnSpc>
                <a:spcPct val="80000"/>
              </a:lnSpc>
              <a:buFont typeface="Monotype Sorts" pitchFamily="2" charset="2"/>
              <a:buNone/>
            </a:pPr>
            <a:r>
              <a:rPr lang="en-US" altLang="en-US" sz="1200"/>
              <a:t>In the process of analyzing the analysts, </a:t>
            </a:r>
            <a:r>
              <a:rPr lang="en-US" altLang="en-US" sz="1200" i="1"/>
              <a:t>The Dupuy Institute</a:t>
            </a:r>
            <a:r>
              <a:rPr lang="en-US" altLang="en-US" sz="1200"/>
              <a:t> of course ended up effectively developing its own theory of insurgencies (or maybe a “series of hypothesis” is a better term). </a:t>
            </a:r>
          </a:p>
          <a:p>
            <a:pPr>
              <a:lnSpc>
                <a:spcPct val="80000"/>
              </a:lnSpc>
              <a:buFont typeface="Monotype Sorts" pitchFamily="2" charset="2"/>
              <a:buNone/>
            </a:pPr>
            <a:endParaRPr lang="en-US" altLang="en-US" sz="1200"/>
          </a:p>
          <a:p>
            <a:pPr>
              <a:lnSpc>
                <a:spcPct val="80000"/>
              </a:lnSpc>
              <a:buFont typeface="Monotype Sorts" pitchFamily="2" charset="2"/>
              <a:buNone/>
            </a:pPr>
            <a:r>
              <a:rPr lang="en-US" altLang="en-US" sz="1200"/>
              <a:t>These can be summarized as:</a:t>
            </a:r>
          </a:p>
          <a:p>
            <a:pPr>
              <a:lnSpc>
                <a:spcPct val="80000"/>
              </a:lnSpc>
              <a:buFont typeface="Monotype Sorts" pitchFamily="2" charset="2"/>
              <a:buNone/>
            </a:pPr>
            <a:endParaRPr lang="en-US" altLang="en-US" sz="1200" b="1"/>
          </a:p>
          <a:p>
            <a:pPr>
              <a:lnSpc>
                <a:spcPct val="80000"/>
              </a:lnSpc>
              <a:buFont typeface="Monotype Sorts" pitchFamily="2" charset="2"/>
              <a:buNone/>
            </a:pPr>
            <a:r>
              <a:rPr lang="en-US" altLang="en-US" sz="1200" b="1"/>
              <a:t>A.  Of Primary Importance</a:t>
            </a:r>
          </a:p>
          <a:p>
            <a:pPr>
              <a:lnSpc>
                <a:spcPct val="80000"/>
              </a:lnSpc>
              <a:buFont typeface="Monotype Sorts" pitchFamily="2" charset="2"/>
              <a:buNone/>
            </a:pPr>
            <a:endParaRPr lang="en-US" altLang="en-US" sz="1200" b="1"/>
          </a:p>
          <a:p>
            <a:pPr>
              <a:lnSpc>
                <a:spcPct val="80000"/>
              </a:lnSpc>
              <a:buFont typeface="Monotype Sorts" pitchFamily="2" charset="2"/>
              <a:buNone/>
            </a:pPr>
            <a:r>
              <a:rPr lang="en-US" altLang="en-US" sz="1200"/>
              <a:t>Force Ratios --- See Appendix V and IX.</a:t>
            </a:r>
          </a:p>
          <a:p>
            <a:pPr>
              <a:lnSpc>
                <a:spcPct val="80000"/>
              </a:lnSpc>
              <a:buFont typeface="Monotype Sorts" pitchFamily="2" charset="2"/>
              <a:buNone/>
            </a:pPr>
            <a:endParaRPr lang="en-US" altLang="en-US" sz="1200"/>
          </a:p>
          <a:p>
            <a:pPr>
              <a:lnSpc>
                <a:spcPct val="80000"/>
              </a:lnSpc>
              <a:buFont typeface="Monotype Sorts" pitchFamily="2" charset="2"/>
              <a:buNone/>
            </a:pPr>
            <a:r>
              <a:rPr lang="en-US" altLang="en-US" sz="1200"/>
              <a:t>Cause – See Appendix IV and IX.</a:t>
            </a:r>
          </a:p>
          <a:p>
            <a:pPr>
              <a:lnSpc>
                <a:spcPct val="80000"/>
              </a:lnSpc>
              <a:buFont typeface="Monotype Sorts" pitchFamily="2" charset="2"/>
              <a:buNone/>
            </a:pPr>
            <a:endParaRPr lang="en-US" altLang="en-US" sz="1200"/>
          </a:p>
          <a:p>
            <a:pPr>
              <a:lnSpc>
                <a:spcPct val="80000"/>
              </a:lnSpc>
              <a:buFont typeface="Monotype Sorts" pitchFamily="2" charset="2"/>
              <a:buNone/>
            </a:pPr>
            <a:r>
              <a:rPr lang="en-US" altLang="en-US" sz="1200"/>
              <a:t>Appendix IX provides a strong argument for this construct and provided a model that can correctly predict outcome in 80% of the cases. </a:t>
            </a:r>
          </a:p>
          <a:p>
            <a:pPr>
              <a:lnSpc>
                <a:spcPct val="80000"/>
              </a:lnSpc>
              <a:buFont typeface="Monotype Sorts" pitchFamily="2" charset="2"/>
              <a:buNone/>
            </a:pPr>
            <a:endParaRPr lang="en-US" altLang="en-US" sz="1200"/>
          </a:p>
          <a:p>
            <a:pPr>
              <a:lnSpc>
                <a:spcPct val="80000"/>
              </a:lnSpc>
              <a:buFont typeface="Monotype Sorts" pitchFamily="2" charset="2"/>
              <a:buNone/>
            </a:pPr>
            <a:r>
              <a:rPr lang="en-US" altLang="en-US" sz="1200"/>
              <a:t>These appear to be the two most important factors in an insurgency and need to be addressed before one addresses anything else. Once these factors are addressed, then other lower order factors do come into play.</a:t>
            </a:r>
            <a:endParaRPr lang="en-US" altLang="en-US" sz="1200" b="1"/>
          </a:p>
          <a:p>
            <a:pPr>
              <a:lnSpc>
                <a:spcPct val="80000"/>
              </a:lnSpc>
              <a:buFont typeface="Monotype Sorts" pitchFamily="2" charset="2"/>
              <a:buNone/>
            </a:pPr>
            <a:endParaRPr lang="en-US" altLang="en-US" sz="1200" b="1"/>
          </a:p>
          <a:p>
            <a:pPr>
              <a:lnSpc>
                <a:spcPct val="80000"/>
              </a:lnSpc>
              <a:buFont typeface="Monotype Sorts" pitchFamily="2" charset="2"/>
              <a:buNone/>
            </a:pPr>
            <a:r>
              <a:rPr lang="en-US" altLang="en-US" sz="1200" b="1"/>
              <a:t>B. Also of importance</a:t>
            </a:r>
          </a:p>
          <a:p>
            <a:pPr>
              <a:lnSpc>
                <a:spcPct val="80000"/>
              </a:lnSpc>
              <a:buFont typeface="Monotype Sorts" pitchFamily="2" charset="2"/>
              <a:buNone/>
            </a:pPr>
            <a:endParaRPr lang="en-US" altLang="en-US" sz="1200" b="1"/>
          </a:p>
          <a:p>
            <a:pPr>
              <a:lnSpc>
                <a:spcPct val="80000"/>
              </a:lnSpc>
              <a:buFont typeface="Monotype Sorts" pitchFamily="2" charset="2"/>
              <a:buNone/>
            </a:pPr>
            <a:r>
              <a:rPr lang="en-US" altLang="en-US" sz="1200"/>
              <a:t>Rules of Engagement and Rectitude --- Again, Appendix III provides a strong argument for this as a significant point. While we are not entirely confident of the results and the resulting answer, we feel there is more basis for what we are saying than the arguments provided by any other theorist.</a:t>
            </a:r>
          </a:p>
          <a:p>
            <a:pPr>
              <a:lnSpc>
                <a:spcPct val="80000"/>
              </a:lnSpc>
              <a:buFont typeface="Monotype Sorts" pitchFamily="2" charset="2"/>
              <a:buNone/>
            </a:pPr>
            <a:endParaRPr lang="en-US" altLang="en-US" sz="1200"/>
          </a:p>
          <a:p>
            <a:pPr>
              <a:lnSpc>
                <a:spcPct val="80000"/>
              </a:lnSpc>
              <a:buFont typeface="Monotype Sorts" pitchFamily="2" charset="2"/>
              <a:buNone/>
            </a:pPr>
            <a:r>
              <a:rPr lang="en-US" altLang="en-US" sz="1200"/>
              <a:t>Terrain – See Task 12 report.</a:t>
            </a:r>
          </a:p>
          <a:p>
            <a:pPr>
              <a:lnSpc>
                <a:spcPct val="80000"/>
              </a:lnSpc>
              <a:buFont typeface="Monotype Sorts" pitchFamily="2" charset="2"/>
              <a:buNone/>
            </a:pPr>
            <a:endParaRPr lang="en-US" altLang="en-US" sz="1200"/>
          </a:p>
          <a:p>
            <a:pPr>
              <a:lnSpc>
                <a:spcPct val="80000"/>
              </a:lnSpc>
              <a:buFont typeface="Monotype Sorts" pitchFamily="2" charset="2"/>
              <a:buNone/>
            </a:pPr>
            <a:r>
              <a:rPr lang="en-US" altLang="en-US" sz="1200"/>
              <a:t>Burden --- See our Task 11 report for a complete analysis of this.</a:t>
            </a:r>
          </a:p>
          <a:p>
            <a:pPr>
              <a:lnSpc>
                <a:spcPct val="80000"/>
              </a:lnSpc>
              <a:buFont typeface="Monotype Sorts" pitchFamily="2" charset="2"/>
              <a:buNone/>
            </a:pPr>
            <a:endParaRPr lang="en-US" altLang="en-US" sz="1200"/>
          </a:p>
          <a:p>
            <a:pPr>
              <a:lnSpc>
                <a:spcPct val="80000"/>
              </a:lnSpc>
              <a:buFont typeface="Monotype Sorts" pitchFamily="2" charset="2"/>
              <a:buNone/>
            </a:pPr>
            <a:r>
              <a:rPr lang="en-US" altLang="en-US" sz="1200"/>
              <a:t>How important are these three elements, related to the two first listed (force ratio and cause) has not been analyzed or evaluated yet. It is clearly something that can and should be done.</a:t>
            </a:r>
            <a:endParaRPr lang="en-US" altLang="en-US" sz="1200" b="1"/>
          </a:p>
          <a:p>
            <a:pPr>
              <a:lnSpc>
                <a:spcPct val="80000"/>
              </a:lnSpc>
              <a:buFont typeface="Monotype Sorts" pitchFamily="2" charset="2"/>
              <a:buNone/>
            </a:pPr>
            <a:endParaRPr lang="en-US" altLang="en-US" sz="1200" b="1"/>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a:extLst>
              <a:ext uri="{FF2B5EF4-FFF2-40B4-BE49-F238E27FC236}">
                <a16:creationId xmlns:a16="http://schemas.microsoft.com/office/drawing/2014/main" id="{2CDE4B68-0B76-072B-D433-7D613D53BC78}"/>
              </a:ext>
            </a:extLst>
          </p:cNvPr>
          <p:cNvSpPr>
            <a:spLocks noGrp="1" noChangeArrowheads="1"/>
          </p:cNvSpPr>
          <p:nvPr>
            <p:ph type="title"/>
          </p:nvPr>
        </p:nvSpPr>
        <p:spPr>
          <a:xfrm>
            <a:off x="914400" y="304800"/>
            <a:ext cx="8001000" cy="838200"/>
          </a:xfrm>
        </p:spPr>
        <p:txBody>
          <a:bodyPr/>
          <a:lstStyle/>
          <a:p>
            <a:r>
              <a:rPr lang="en-US" altLang="en-US" sz="3600"/>
              <a:t>VII. Conclusions from the Analysis (Draft) - continued</a:t>
            </a:r>
          </a:p>
        </p:txBody>
      </p:sp>
      <p:sp>
        <p:nvSpPr>
          <p:cNvPr id="465923" name="Rectangle 3">
            <a:extLst>
              <a:ext uri="{FF2B5EF4-FFF2-40B4-BE49-F238E27FC236}">
                <a16:creationId xmlns:a16="http://schemas.microsoft.com/office/drawing/2014/main" id="{F434DB56-BF42-F08A-49E0-C7AC0D371CBC}"/>
              </a:ext>
            </a:extLst>
          </p:cNvPr>
          <p:cNvSpPr>
            <a:spLocks noGrp="1" noChangeArrowheads="1"/>
          </p:cNvSpPr>
          <p:nvPr>
            <p:ph type="body" idx="1"/>
          </p:nvPr>
        </p:nvSpPr>
        <p:spPr>
          <a:xfrm>
            <a:off x="838200" y="1447800"/>
            <a:ext cx="8001000" cy="5257800"/>
          </a:xfrm>
        </p:spPr>
        <p:txBody>
          <a:bodyPr/>
          <a:lstStyle/>
          <a:p>
            <a:pPr>
              <a:lnSpc>
                <a:spcPct val="80000"/>
              </a:lnSpc>
              <a:buFont typeface="Monotype Sorts" pitchFamily="2" charset="2"/>
              <a:buNone/>
            </a:pPr>
            <a:r>
              <a:rPr lang="en-US" altLang="en-US" sz="1200" b="1"/>
              <a:t>C. Also may be important</a:t>
            </a:r>
            <a:endParaRPr lang="en-US" altLang="en-US" sz="1200"/>
          </a:p>
          <a:p>
            <a:pPr>
              <a:lnSpc>
                <a:spcPct val="80000"/>
              </a:lnSpc>
              <a:buFont typeface="Monotype Sorts" pitchFamily="2" charset="2"/>
              <a:buNone/>
            </a:pPr>
            <a:r>
              <a:rPr lang="en-US" altLang="en-US" sz="1200"/>
              <a:t>Insurgent Strategy – see Appendix IV.</a:t>
            </a:r>
          </a:p>
          <a:p>
            <a:pPr>
              <a:lnSpc>
                <a:spcPct val="80000"/>
              </a:lnSpc>
              <a:buFont typeface="Monotype Sorts" pitchFamily="2" charset="2"/>
              <a:buNone/>
            </a:pPr>
            <a:r>
              <a:rPr lang="en-US" altLang="en-US" sz="1200"/>
              <a:t>Indigenous Government Types &amp; Elections – see Appendix III, Task 6 &amp; 9</a:t>
            </a:r>
          </a:p>
          <a:p>
            <a:pPr>
              <a:lnSpc>
                <a:spcPct val="80000"/>
              </a:lnSpc>
              <a:buFont typeface="Monotype Sorts" pitchFamily="2" charset="2"/>
              <a:buNone/>
            </a:pPr>
            <a:endParaRPr lang="en-US" altLang="en-US" sz="1200"/>
          </a:p>
          <a:p>
            <a:pPr>
              <a:lnSpc>
                <a:spcPct val="80000"/>
              </a:lnSpc>
              <a:buFont typeface="Monotype Sorts" pitchFamily="2" charset="2"/>
              <a:buNone/>
            </a:pPr>
            <a:r>
              <a:rPr lang="en-US" altLang="en-US" sz="1200" b="1"/>
              <a:t>D. Not sure of their importance</a:t>
            </a:r>
            <a:endParaRPr lang="en-US" altLang="en-US" sz="1200"/>
          </a:p>
          <a:p>
            <a:pPr>
              <a:lnSpc>
                <a:spcPct val="80000"/>
              </a:lnSpc>
              <a:buFont typeface="Monotype Sorts" pitchFamily="2" charset="2"/>
              <a:buNone/>
            </a:pPr>
            <a:r>
              <a:rPr lang="en-US" altLang="en-US" sz="1200"/>
              <a:t>And then there are those elements of an insurgency that so far have not shown to be that important. It does not mean that they are not important, it just means that their impact may be of a lower order in the overall picture that the issues discussed above. These include:</a:t>
            </a:r>
          </a:p>
          <a:p>
            <a:pPr>
              <a:lnSpc>
                <a:spcPct val="80000"/>
              </a:lnSpc>
              <a:buFont typeface="Monotype Sorts" pitchFamily="2" charset="2"/>
              <a:buNone/>
            </a:pPr>
            <a:endParaRPr lang="en-US" altLang="en-US" sz="1200"/>
          </a:p>
          <a:p>
            <a:pPr>
              <a:lnSpc>
                <a:spcPct val="80000"/>
              </a:lnSpc>
              <a:buFont typeface="Monotype Sorts" pitchFamily="2" charset="2"/>
              <a:buNone/>
            </a:pPr>
            <a:r>
              <a:rPr lang="en-US" altLang="en-US" sz="1200"/>
              <a:t>Structure of insurgencies – See Appendix IV</a:t>
            </a:r>
          </a:p>
          <a:p>
            <a:pPr>
              <a:lnSpc>
                <a:spcPct val="80000"/>
              </a:lnSpc>
              <a:buFont typeface="Monotype Sorts" pitchFamily="2" charset="2"/>
              <a:buNone/>
            </a:pPr>
            <a:r>
              <a:rPr lang="en-US" altLang="en-US" sz="1200"/>
              <a:t>Specific Government Reforms – see Task 4 &amp; 7 report </a:t>
            </a:r>
          </a:p>
          <a:p>
            <a:pPr>
              <a:lnSpc>
                <a:spcPct val="80000"/>
              </a:lnSpc>
              <a:buFont typeface="Monotype Sorts" pitchFamily="2" charset="2"/>
              <a:buNone/>
            </a:pPr>
            <a:r>
              <a:rPr lang="en-US" altLang="en-US" sz="1200"/>
              <a:t>Degree of outside support – see Task 5 &amp; 8 report and Appendix IV</a:t>
            </a:r>
          </a:p>
          <a:p>
            <a:pPr>
              <a:lnSpc>
                <a:spcPct val="80000"/>
              </a:lnSpc>
              <a:buFont typeface="Monotype Sorts" pitchFamily="2" charset="2"/>
              <a:buNone/>
            </a:pPr>
            <a:r>
              <a:rPr lang="en-US" altLang="en-US" sz="1200"/>
              <a:t>Sanctuary – see Task 5 &amp; 8 report</a:t>
            </a:r>
          </a:p>
          <a:p>
            <a:pPr>
              <a:lnSpc>
                <a:spcPct val="80000"/>
              </a:lnSpc>
              <a:buFont typeface="Monotype Sorts" pitchFamily="2" charset="2"/>
              <a:buNone/>
            </a:pPr>
            <a:r>
              <a:rPr lang="en-US" altLang="en-US" sz="1200"/>
              <a:t>Barrier Systems – see Task 5 &amp; 8 report</a:t>
            </a:r>
          </a:p>
          <a:p>
            <a:pPr>
              <a:lnSpc>
                <a:spcPct val="80000"/>
              </a:lnSpc>
              <a:buFont typeface="Monotype Sorts" pitchFamily="2" charset="2"/>
              <a:buNone/>
            </a:pPr>
            <a:r>
              <a:rPr lang="en-US" altLang="en-US" sz="1200"/>
              <a:t>Population Resettlement – see Task 5 &amp; 8 report</a:t>
            </a:r>
          </a:p>
          <a:p>
            <a:pPr>
              <a:lnSpc>
                <a:spcPct val="80000"/>
              </a:lnSpc>
              <a:buFont typeface="Monotype Sorts" pitchFamily="2" charset="2"/>
              <a:buNone/>
            </a:pPr>
            <a:r>
              <a:rPr lang="en-US" altLang="en-US" sz="1200"/>
              <a:t>Government type – see Task 6 report</a:t>
            </a:r>
          </a:p>
          <a:p>
            <a:pPr>
              <a:lnSpc>
                <a:spcPct val="80000"/>
              </a:lnSpc>
              <a:buFont typeface="Monotype Sorts" pitchFamily="2" charset="2"/>
              <a:buNone/>
            </a:pPr>
            <a:r>
              <a:rPr lang="en-US" altLang="en-US" sz="1200"/>
              <a:t>Staying the Course – see Appendix VIII</a:t>
            </a:r>
            <a:endParaRPr lang="en-US" altLang="en-US" sz="1200" b="1"/>
          </a:p>
          <a:p>
            <a:pPr>
              <a:lnSpc>
                <a:spcPct val="80000"/>
              </a:lnSpc>
              <a:buFont typeface="Monotype Sorts" pitchFamily="2" charset="2"/>
              <a:buNone/>
            </a:pPr>
            <a:endParaRPr lang="en-US" altLang="en-US" sz="1200" b="1"/>
          </a:p>
          <a:p>
            <a:pPr>
              <a:lnSpc>
                <a:spcPct val="80000"/>
              </a:lnSpc>
              <a:buFont typeface="Monotype Sorts" pitchFamily="2" charset="2"/>
              <a:buNone/>
            </a:pPr>
            <a:r>
              <a:rPr lang="en-US" altLang="en-US" sz="1200" b="1"/>
              <a:t>E. Probably should to be tested</a:t>
            </a:r>
          </a:p>
          <a:p>
            <a:pPr>
              <a:lnSpc>
                <a:spcPct val="80000"/>
              </a:lnSpc>
              <a:buFont typeface="Monotype Sorts" pitchFamily="2" charset="2"/>
              <a:buNone/>
            </a:pPr>
            <a:r>
              <a:rPr lang="en-US" altLang="en-US" sz="1200"/>
              <a:t>While this can be an ever expanding list, the two most salient unaddressed issues are </a:t>
            </a:r>
          </a:p>
          <a:p>
            <a:pPr>
              <a:lnSpc>
                <a:spcPct val="80000"/>
              </a:lnSpc>
              <a:buFont typeface="Monotype Sorts" pitchFamily="2" charset="2"/>
              <a:buNone/>
            </a:pPr>
            <a:endParaRPr lang="en-US" altLang="en-US" sz="1200"/>
          </a:p>
          <a:p>
            <a:pPr>
              <a:lnSpc>
                <a:spcPct val="80000"/>
              </a:lnSpc>
              <a:buFont typeface="Monotype Sorts" pitchFamily="2" charset="2"/>
              <a:buNone/>
            </a:pPr>
            <a:r>
              <a:rPr lang="en-US" altLang="en-US" sz="1200"/>
              <a:t>The value of intelligence</a:t>
            </a:r>
          </a:p>
          <a:p>
            <a:pPr>
              <a:lnSpc>
                <a:spcPct val="80000"/>
              </a:lnSpc>
              <a:buFont typeface="Monotype Sorts" pitchFamily="2" charset="2"/>
              <a:buNone/>
            </a:pPr>
            <a:r>
              <a:rPr lang="en-US" altLang="en-US" sz="1200"/>
              <a:t>Fracture lines in Society</a:t>
            </a:r>
          </a:p>
          <a:p>
            <a:pPr>
              <a:lnSpc>
                <a:spcPct val="80000"/>
              </a:lnSpc>
              <a:buFont typeface="Monotype Sorts" pitchFamily="2" charset="2"/>
              <a:buNone/>
            </a:pPr>
            <a:endParaRPr lang="en-US" altLang="en-US" sz="1200"/>
          </a:p>
          <a:p>
            <a:pPr>
              <a:lnSpc>
                <a:spcPct val="80000"/>
              </a:lnSpc>
              <a:buFont typeface="Monotype Sorts" pitchFamily="2" charset="2"/>
              <a:buNone/>
            </a:pPr>
            <a:r>
              <a:rPr lang="en-US" altLang="en-US" sz="1200"/>
              <a:t>Note the analysis here is primarily focused on analyzing and understanding a developed insurgency. Different factors may be in play if one is looking at an early or proto-insurgency or if one is analyzing conditions before an insurgency develops. Each probably needs to be subjected to an independent line of analysis.</a:t>
            </a:r>
          </a:p>
          <a:p>
            <a:pPr>
              <a:lnSpc>
                <a:spcPct val="80000"/>
              </a:lnSpc>
              <a:buFont typeface="Monotype Sorts" pitchFamily="2" charset="2"/>
              <a:buNone/>
            </a:pPr>
            <a:endParaRPr lang="en-US" altLang="en-US" sz="12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a:extLst>
              <a:ext uri="{FF2B5EF4-FFF2-40B4-BE49-F238E27FC236}">
                <a16:creationId xmlns:a16="http://schemas.microsoft.com/office/drawing/2014/main" id="{C20F33A8-6BF9-29F3-65B1-BBEF49B3637E}"/>
              </a:ext>
            </a:extLst>
          </p:cNvPr>
          <p:cNvSpPr>
            <a:spLocks noGrp="1" noChangeArrowheads="1"/>
          </p:cNvSpPr>
          <p:nvPr>
            <p:ph type="title"/>
          </p:nvPr>
        </p:nvSpPr>
        <p:spPr>
          <a:xfrm>
            <a:off x="990600" y="609600"/>
            <a:ext cx="7924800" cy="1143000"/>
          </a:xfrm>
        </p:spPr>
        <p:txBody>
          <a:bodyPr/>
          <a:lstStyle/>
          <a:p>
            <a:r>
              <a:rPr lang="en-US" altLang="en-US"/>
              <a:t>IX. Conclusions </a:t>
            </a:r>
          </a:p>
        </p:txBody>
      </p:sp>
      <p:sp>
        <p:nvSpPr>
          <p:cNvPr id="466947" name="Rectangle 3">
            <a:extLst>
              <a:ext uri="{FF2B5EF4-FFF2-40B4-BE49-F238E27FC236}">
                <a16:creationId xmlns:a16="http://schemas.microsoft.com/office/drawing/2014/main" id="{4CDC48E3-BEEA-D4D9-76A9-966105EAF02D}"/>
              </a:ext>
            </a:extLst>
          </p:cNvPr>
          <p:cNvSpPr>
            <a:spLocks noGrp="1" noChangeArrowheads="1"/>
          </p:cNvSpPr>
          <p:nvPr>
            <p:ph type="body" idx="1"/>
          </p:nvPr>
        </p:nvSpPr>
        <p:spPr>
          <a:xfrm>
            <a:off x="1066800" y="1752600"/>
            <a:ext cx="7848600" cy="4343400"/>
          </a:xfrm>
        </p:spPr>
        <p:txBody>
          <a:bodyPr/>
          <a:lstStyle/>
          <a:p>
            <a:pPr marL="533400" indent="-533400">
              <a:lnSpc>
                <a:spcPct val="80000"/>
              </a:lnSpc>
              <a:buFont typeface="Monotype Sorts" pitchFamily="2" charset="2"/>
              <a:buNone/>
            </a:pPr>
            <a:r>
              <a:rPr lang="en-US" altLang="en-US" sz="1200"/>
              <a:t>Our real conclusion from this exercise is that Force Ratios and Insurgent Cause are extremely significant factors. We can build a model based upon only these two factors that will explain the outcome of 80% of the 83 cases we have examined. This is quantitative analysis of the largest and most detailed insurgency database that we are aware of. This does not mean we are convinced that this is correct, but will argue that it has at least as much support as any other suggestion made, and more support than most. Still, it is clear that more work needs to be done. </a:t>
            </a:r>
            <a:endParaRPr lang="en-US" altLang="en-US" sz="1200" b="1"/>
          </a:p>
          <a:p>
            <a:pPr marL="533400" indent="-533400">
              <a:lnSpc>
                <a:spcPct val="80000"/>
              </a:lnSpc>
            </a:pPr>
            <a:endParaRPr lang="en-US" altLang="en-US" sz="1200" b="1"/>
          </a:p>
          <a:p>
            <a:pPr marL="533400" indent="-533400">
              <a:lnSpc>
                <a:spcPct val="80000"/>
              </a:lnSpc>
              <a:buFont typeface="Monotype Sorts" pitchFamily="2" charset="2"/>
              <a:buNone/>
            </a:pPr>
            <a:r>
              <a:rPr lang="en-US" altLang="en-US" sz="1200" b="1"/>
              <a:t>The other conclusions from our report are:</a:t>
            </a:r>
            <a:endParaRPr lang="en-US" altLang="en-US" sz="1200"/>
          </a:p>
          <a:p>
            <a:pPr marL="533400" indent="-533400">
              <a:lnSpc>
                <a:spcPct val="80000"/>
              </a:lnSpc>
              <a:buFont typeface="Monotype Sorts" pitchFamily="2" charset="2"/>
              <a:buNone/>
            </a:pPr>
            <a:r>
              <a:rPr lang="en-US" altLang="en-US" sz="1200"/>
              <a:t>In general, Galula and Fall are the two theoretical constructs we have seen that we believe have a sound basis to them. The rest we believe can be dismissed.</a:t>
            </a:r>
          </a:p>
          <a:p>
            <a:pPr marL="533400" indent="-533400">
              <a:lnSpc>
                <a:spcPct val="80000"/>
              </a:lnSpc>
            </a:pPr>
            <a:endParaRPr lang="en-US" altLang="en-US" sz="1200"/>
          </a:p>
          <a:p>
            <a:pPr marL="533400" indent="-533400">
              <a:lnSpc>
                <a:spcPct val="80000"/>
              </a:lnSpc>
              <a:buFont typeface="Monotype Sorts" pitchFamily="2" charset="2"/>
              <a:buNone/>
            </a:pPr>
            <a:r>
              <a:rPr lang="en-US" altLang="en-US" sz="1200"/>
              <a:t>We therefore conclude from this analysis that </a:t>
            </a:r>
          </a:p>
          <a:p>
            <a:pPr marL="533400" indent="-533400">
              <a:lnSpc>
                <a:spcPct val="80000"/>
              </a:lnSpc>
              <a:buFont typeface="Monotype Sorts" pitchFamily="2" charset="2"/>
              <a:buNone/>
            </a:pPr>
            <a:r>
              <a:rPr lang="en-US" altLang="en-US" sz="1200"/>
              <a:t>1) There is a strong need for further study of these issues.</a:t>
            </a:r>
          </a:p>
          <a:p>
            <a:pPr marL="533400" indent="-533400">
              <a:lnSpc>
                <a:spcPct val="80000"/>
              </a:lnSpc>
              <a:buFont typeface="Monotype Sorts" pitchFamily="2" charset="2"/>
              <a:buNone/>
            </a:pPr>
            <a:r>
              <a:rPr lang="en-US" altLang="en-US" sz="1200"/>
              <a:t>2) There is a considerable danger of negative learning.</a:t>
            </a:r>
          </a:p>
          <a:p>
            <a:pPr marL="533400" indent="-533400">
              <a:lnSpc>
                <a:spcPct val="80000"/>
              </a:lnSpc>
              <a:buFont typeface="Monotype Sorts" pitchFamily="2" charset="2"/>
              <a:buNone/>
            </a:pPr>
            <a:r>
              <a:rPr lang="en-US" altLang="en-US" sz="1200"/>
              <a:t>3) There is not a strong basis for developing any model of insurgency before such further study is conducted.</a:t>
            </a:r>
          </a:p>
          <a:p>
            <a:pPr marL="533400" indent="-533400">
              <a:lnSpc>
                <a:spcPct val="80000"/>
              </a:lnSpc>
              <a:buFont typeface="Monotype Sorts" pitchFamily="2" charset="2"/>
              <a:buNone/>
            </a:pPr>
            <a:r>
              <a:rPr lang="en-US" altLang="en-US" sz="1200"/>
              <a:t>4) There are sometimes limitations with developing theories based primarily upon personal experience.</a:t>
            </a:r>
            <a:endParaRPr lang="en-US" altLang="en-US" sz="1200" b="1"/>
          </a:p>
          <a:p>
            <a:pPr marL="533400" indent="-533400">
              <a:lnSpc>
                <a:spcPct val="80000"/>
              </a:lnSpc>
              <a:buFont typeface="Monotype Sorts" pitchFamily="2" charset="2"/>
              <a:buNone/>
            </a:pPr>
            <a:endParaRPr lang="en-US" altLang="en-US" sz="1200" b="1"/>
          </a:p>
          <a:p>
            <a:pPr marL="533400" indent="-533400">
              <a:lnSpc>
                <a:spcPct val="80000"/>
              </a:lnSpc>
              <a:buFont typeface="Monotype Sorts" pitchFamily="2" charset="2"/>
              <a:buNone/>
            </a:pPr>
            <a:r>
              <a:rPr lang="en-US" altLang="en-US" sz="1200" b="1"/>
              <a:t>The bigger picture</a:t>
            </a:r>
            <a:endParaRPr lang="en-US" altLang="en-US" sz="1200"/>
          </a:p>
          <a:p>
            <a:pPr marL="533400" indent="-533400">
              <a:lnSpc>
                <a:spcPct val="80000"/>
              </a:lnSpc>
            </a:pPr>
            <a:r>
              <a:rPr lang="en-US" altLang="en-US" sz="1200"/>
              <a:t>Force ratios, within reason, are not an issue when facing regional or factional insurgencies.</a:t>
            </a:r>
          </a:p>
          <a:p>
            <a:pPr marL="533400" indent="-533400">
              <a:lnSpc>
                <a:spcPct val="80000"/>
              </a:lnSpc>
            </a:pPr>
            <a:r>
              <a:rPr lang="en-US" altLang="en-US" sz="1200"/>
              <a:t>When facing insurgencies that have a broad base of support, one needs at least 5-to-1 force ratio and preferably 10-to-1 force ratio.</a:t>
            </a:r>
          </a:p>
          <a:p>
            <a:pPr marL="533400" indent="-533400">
              <a:lnSpc>
                <a:spcPct val="80000"/>
              </a:lnSpc>
            </a:pPr>
            <a:r>
              <a:rPr lang="en-US" altLang="en-US" sz="1200"/>
              <a:t> It appears that the two most important factors in determining the outcome of an insurgency are the force ratio and the nature of the cause of the insurgency.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a:extLst>
              <a:ext uri="{FF2B5EF4-FFF2-40B4-BE49-F238E27FC236}">
                <a16:creationId xmlns:a16="http://schemas.microsoft.com/office/drawing/2014/main" id="{B4F182E2-F8F4-EB63-5EC9-9B280391BE02}"/>
              </a:ext>
            </a:extLst>
          </p:cNvPr>
          <p:cNvSpPr>
            <a:spLocks noGrp="1" noChangeArrowheads="1"/>
          </p:cNvSpPr>
          <p:nvPr>
            <p:ph type="title"/>
          </p:nvPr>
        </p:nvSpPr>
        <p:spPr>
          <a:xfrm>
            <a:off x="1524000" y="304800"/>
            <a:ext cx="6096000" cy="1143000"/>
          </a:xfrm>
        </p:spPr>
        <p:txBody>
          <a:bodyPr/>
          <a:lstStyle/>
          <a:p>
            <a:pPr algn="ctr"/>
            <a:r>
              <a:rPr lang="en-US" altLang="en-US"/>
              <a:t>Incident Data Drawn from 43 Excel Sheets</a:t>
            </a:r>
          </a:p>
        </p:txBody>
      </p:sp>
      <p:sp>
        <p:nvSpPr>
          <p:cNvPr id="348163" name="Rectangle 3">
            <a:extLst>
              <a:ext uri="{FF2B5EF4-FFF2-40B4-BE49-F238E27FC236}">
                <a16:creationId xmlns:a16="http://schemas.microsoft.com/office/drawing/2014/main" id="{FAF19806-5E3F-BFB1-E782-B14504CBB756}"/>
              </a:ext>
            </a:extLst>
          </p:cNvPr>
          <p:cNvSpPr>
            <a:spLocks noGrp="1" noChangeArrowheads="1"/>
          </p:cNvSpPr>
          <p:nvPr>
            <p:ph type="body" sz="half" idx="1"/>
          </p:nvPr>
        </p:nvSpPr>
        <p:spPr>
          <a:xfrm>
            <a:off x="762000" y="1524000"/>
            <a:ext cx="3429000" cy="4800600"/>
          </a:xfrm>
        </p:spPr>
        <p:txBody>
          <a:bodyPr/>
          <a:lstStyle/>
          <a:p>
            <a:pPr marL="533400" indent="-533400">
              <a:lnSpc>
                <a:spcPct val="80000"/>
              </a:lnSpc>
              <a:buFont typeface="Monotype Sorts" pitchFamily="2" charset="2"/>
              <a:buNone/>
            </a:pPr>
            <a:r>
              <a:rPr lang="en-US" altLang="en-US" sz="1200"/>
              <a:t>1. UK in Palestine (1944-48)</a:t>
            </a:r>
          </a:p>
          <a:p>
            <a:pPr marL="533400" indent="-533400">
              <a:lnSpc>
                <a:spcPct val="80000"/>
              </a:lnSpc>
              <a:buFont typeface="Monotype Sorts" pitchFamily="2" charset="2"/>
              <a:buNone/>
            </a:pPr>
            <a:r>
              <a:rPr lang="en-US" altLang="en-US" sz="1200"/>
              <a:t>2. Ukrainian Independent Movement (1944-54)</a:t>
            </a:r>
          </a:p>
          <a:p>
            <a:pPr marL="533400" indent="-533400">
              <a:lnSpc>
                <a:spcPct val="80000"/>
              </a:lnSpc>
              <a:buFont typeface="Monotype Sorts" pitchFamily="2" charset="2"/>
              <a:buNone/>
            </a:pPr>
            <a:r>
              <a:rPr lang="en-US" altLang="en-US" sz="1200"/>
              <a:t>3. Indonesia (1945-1949)</a:t>
            </a:r>
          </a:p>
          <a:p>
            <a:pPr marL="533400" indent="-533400">
              <a:lnSpc>
                <a:spcPct val="80000"/>
              </a:lnSpc>
              <a:buFont typeface="Monotype Sorts" pitchFamily="2" charset="2"/>
              <a:buNone/>
            </a:pPr>
            <a:r>
              <a:rPr lang="en-US" altLang="en-US" sz="1200"/>
              <a:t>4. Malaya (1948-60)</a:t>
            </a:r>
          </a:p>
          <a:p>
            <a:pPr marL="533400" indent="-533400">
              <a:lnSpc>
                <a:spcPct val="80000"/>
              </a:lnSpc>
              <a:buFont typeface="Monotype Sorts" pitchFamily="2" charset="2"/>
              <a:buNone/>
            </a:pPr>
            <a:r>
              <a:rPr lang="en-US" altLang="en-US" sz="1200"/>
              <a:t>5. Mau Mau Revolt (1952-56)</a:t>
            </a:r>
          </a:p>
          <a:p>
            <a:pPr marL="533400" indent="-533400">
              <a:lnSpc>
                <a:spcPct val="80000"/>
              </a:lnSpc>
              <a:buFont typeface="Monotype Sorts" pitchFamily="2" charset="2"/>
              <a:buNone/>
            </a:pPr>
            <a:r>
              <a:rPr lang="en-US" altLang="en-US" sz="1200"/>
              <a:t>6. Algerian War (1954-62)</a:t>
            </a:r>
          </a:p>
          <a:p>
            <a:pPr marL="533400" indent="-533400">
              <a:lnSpc>
                <a:spcPct val="80000"/>
              </a:lnSpc>
              <a:buFont typeface="Monotype Sorts" pitchFamily="2" charset="2"/>
              <a:buNone/>
            </a:pPr>
            <a:r>
              <a:rPr lang="en-US" altLang="en-US" sz="1200"/>
              <a:t>7. Cyprus (1955-59)</a:t>
            </a:r>
          </a:p>
          <a:p>
            <a:pPr marL="533400" indent="-533400">
              <a:lnSpc>
                <a:spcPct val="80000"/>
              </a:lnSpc>
              <a:buFont typeface="Monotype Sorts" pitchFamily="2" charset="2"/>
              <a:buNone/>
            </a:pPr>
            <a:r>
              <a:rPr lang="en-US" altLang="en-US" sz="1200"/>
              <a:t>8. Cuban Revolution (1956-59)</a:t>
            </a:r>
          </a:p>
          <a:p>
            <a:pPr marL="533400" indent="-533400">
              <a:lnSpc>
                <a:spcPct val="80000"/>
              </a:lnSpc>
              <a:buFont typeface="Monotype Sorts" pitchFamily="2" charset="2"/>
              <a:buNone/>
            </a:pPr>
            <a:r>
              <a:rPr lang="en-US" altLang="en-US" sz="1200"/>
              <a:t>9.Oman (1957-59)</a:t>
            </a:r>
          </a:p>
          <a:p>
            <a:pPr marL="533400" indent="-533400">
              <a:lnSpc>
                <a:spcPct val="80000"/>
              </a:lnSpc>
              <a:buFont typeface="Monotype Sorts" pitchFamily="2" charset="2"/>
              <a:buNone/>
            </a:pPr>
            <a:r>
              <a:rPr lang="en-US" altLang="en-US" sz="1200"/>
              <a:t>10. Vietnam I (1957-1960)</a:t>
            </a:r>
          </a:p>
          <a:p>
            <a:pPr marL="533400" indent="-533400">
              <a:lnSpc>
                <a:spcPct val="80000"/>
              </a:lnSpc>
              <a:buFont typeface="Monotype Sorts" pitchFamily="2" charset="2"/>
              <a:buNone/>
            </a:pPr>
            <a:r>
              <a:rPr lang="en-US" altLang="en-US" sz="1200"/>
              <a:t>11. La Menos Violencia (1958-64)</a:t>
            </a:r>
          </a:p>
          <a:p>
            <a:pPr marL="533400" indent="-533400">
              <a:lnSpc>
                <a:spcPct val="80000"/>
              </a:lnSpc>
              <a:buFont typeface="Monotype Sorts" pitchFamily="2" charset="2"/>
              <a:buNone/>
            </a:pPr>
            <a:r>
              <a:rPr lang="en-US" altLang="en-US" sz="1200"/>
              <a:t>12. Guatemala (1960-96)</a:t>
            </a:r>
          </a:p>
          <a:p>
            <a:pPr marL="533400" indent="-533400">
              <a:lnSpc>
                <a:spcPct val="80000"/>
              </a:lnSpc>
              <a:buFont typeface="Monotype Sorts" pitchFamily="2" charset="2"/>
              <a:buNone/>
            </a:pPr>
            <a:r>
              <a:rPr lang="en-US" altLang="en-US" sz="1200"/>
              <a:t>13. Vietnam II (1961-1964)</a:t>
            </a:r>
          </a:p>
          <a:p>
            <a:pPr marL="533400" indent="-533400">
              <a:lnSpc>
                <a:spcPct val="80000"/>
              </a:lnSpc>
              <a:buFont typeface="Monotype Sorts" pitchFamily="2" charset="2"/>
              <a:buNone/>
            </a:pPr>
            <a:r>
              <a:rPr lang="en-US" altLang="en-US" sz="1200"/>
              <a:t>14. Yemen (1962-1970)</a:t>
            </a:r>
          </a:p>
          <a:p>
            <a:pPr marL="533400" indent="-533400">
              <a:lnSpc>
                <a:spcPct val="80000"/>
              </a:lnSpc>
              <a:buFont typeface="Monotype Sorts" pitchFamily="2" charset="2"/>
              <a:buNone/>
            </a:pPr>
            <a:r>
              <a:rPr lang="en-US" altLang="en-US" sz="1200"/>
              <a:t>15. Portuguese Guinea (1963-1974)</a:t>
            </a:r>
          </a:p>
          <a:p>
            <a:pPr marL="533400" indent="-533400">
              <a:lnSpc>
                <a:spcPct val="80000"/>
              </a:lnSpc>
              <a:buFont typeface="Monotype Sorts" pitchFamily="2" charset="2"/>
              <a:buNone/>
            </a:pPr>
            <a:r>
              <a:rPr lang="en-US" altLang="en-US" sz="1200"/>
              <a:t>16. Borneo (1963-1966)</a:t>
            </a:r>
          </a:p>
          <a:p>
            <a:pPr marL="533400" indent="-533400">
              <a:lnSpc>
                <a:spcPct val="80000"/>
              </a:lnSpc>
              <a:buFont typeface="Monotype Sorts" pitchFamily="2" charset="2"/>
              <a:buNone/>
            </a:pPr>
            <a:r>
              <a:rPr lang="en-US" altLang="en-US" sz="1200"/>
              <a:t>17. Tupamaro Insurgency (1963-1973)</a:t>
            </a:r>
          </a:p>
          <a:p>
            <a:pPr marL="533400" indent="-533400">
              <a:lnSpc>
                <a:spcPct val="80000"/>
              </a:lnSpc>
              <a:buFont typeface="Monotype Sorts" pitchFamily="2" charset="2"/>
              <a:buNone/>
            </a:pPr>
            <a:r>
              <a:rPr lang="en-US" altLang="en-US" sz="1200"/>
              <a:t>18. Aden (1963-1967)</a:t>
            </a:r>
          </a:p>
          <a:p>
            <a:pPr marL="533400" indent="-533400">
              <a:lnSpc>
                <a:spcPct val="80000"/>
              </a:lnSpc>
              <a:buFont typeface="Monotype Sorts" pitchFamily="2" charset="2"/>
              <a:buNone/>
            </a:pPr>
            <a:r>
              <a:rPr lang="en-US" altLang="en-US" sz="1200"/>
              <a:t>19. Colombia Civil War (1964-present)</a:t>
            </a:r>
          </a:p>
          <a:p>
            <a:pPr marL="533400" indent="-533400">
              <a:lnSpc>
                <a:spcPct val="80000"/>
              </a:lnSpc>
              <a:buFont typeface="Monotype Sorts" pitchFamily="2" charset="2"/>
              <a:buNone/>
            </a:pPr>
            <a:r>
              <a:rPr lang="en-US" altLang="en-US" sz="1200"/>
              <a:t>20. Mozambique (1964-1974)</a:t>
            </a:r>
          </a:p>
          <a:p>
            <a:pPr marL="533400" indent="-533400">
              <a:lnSpc>
                <a:spcPct val="80000"/>
              </a:lnSpc>
              <a:buFont typeface="Monotype Sorts" pitchFamily="2" charset="2"/>
              <a:buNone/>
            </a:pPr>
            <a:r>
              <a:rPr lang="en-US" altLang="en-US" sz="1200"/>
              <a:t>21. Vietnam War (1964-1973)</a:t>
            </a:r>
          </a:p>
          <a:p>
            <a:pPr marL="533400" indent="-533400">
              <a:lnSpc>
                <a:spcPct val="80000"/>
              </a:lnSpc>
              <a:buFont typeface="Monotype Sorts" pitchFamily="2" charset="2"/>
              <a:buNone/>
            </a:pPr>
            <a:r>
              <a:rPr lang="en-US" altLang="en-US" sz="1200"/>
              <a:t>22. Chad Civil War (1965-1969)</a:t>
            </a:r>
          </a:p>
          <a:p>
            <a:pPr marL="533400" indent="-533400">
              <a:lnSpc>
                <a:spcPct val="80000"/>
              </a:lnSpc>
              <a:buFont typeface="Monotype Sorts" pitchFamily="2" charset="2"/>
              <a:buNone/>
            </a:pPr>
            <a:endParaRPr lang="en-US" altLang="en-US" sz="1200"/>
          </a:p>
          <a:p>
            <a:pPr marL="533400" indent="-533400">
              <a:lnSpc>
                <a:spcPct val="80000"/>
              </a:lnSpc>
              <a:buFont typeface="Monotype Sorts" pitchFamily="2" charset="2"/>
              <a:buNone/>
            </a:pPr>
            <a:endParaRPr lang="en-US" altLang="en-US" sz="1200"/>
          </a:p>
          <a:p>
            <a:pPr marL="533400" indent="-533400">
              <a:lnSpc>
                <a:spcPct val="80000"/>
              </a:lnSpc>
              <a:buFont typeface="Monotype Sorts" pitchFamily="2" charset="2"/>
              <a:buNone/>
            </a:pPr>
            <a:endParaRPr lang="en-US" altLang="en-US" sz="1200">
              <a:solidFill>
                <a:schemeClr val="hlink"/>
              </a:solidFill>
            </a:endParaRPr>
          </a:p>
          <a:p>
            <a:pPr marL="533400" indent="-533400">
              <a:lnSpc>
                <a:spcPct val="80000"/>
              </a:lnSpc>
              <a:buFont typeface="Monotype Sorts" pitchFamily="2" charset="2"/>
              <a:buNone/>
            </a:pPr>
            <a:endParaRPr lang="en-US" altLang="en-US" sz="1200">
              <a:solidFill>
                <a:schemeClr val="hlink"/>
              </a:solidFill>
            </a:endParaRPr>
          </a:p>
          <a:p>
            <a:pPr marL="533400" indent="-533400">
              <a:lnSpc>
                <a:spcPct val="80000"/>
              </a:lnSpc>
            </a:pPr>
            <a:endParaRPr lang="en-US" altLang="en-US" sz="1200"/>
          </a:p>
        </p:txBody>
      </p:sp>
      <p:sp>
        <p:nvSpPr>
          <p:cNvPr id="348164" name="Rectangle 4">
            <a:extLst>
              <a:ext uri="{FF2B5EF4-FFF2-40B4-BE49-F238E27FC236}">
                <a16:creationId xmlns:a16="http://schemas.microsoft.com/office/drawing/2014/main" id="{2F6F6A3C-74E1-3AFE-8813-232920052DF8}"/>
              </a:ext>
            </a:extLst>
          </p:cNvPr>
          <p:cNvSpPr>
            <a:spLocks noGrp="1" noChangeArrowheads="1"/>
          </p:cNvSpPr>
          <p:nvPr>
            <p:ph type="body" sz="half" idx="2"/>
          </p:nvPr>
        </p:nvSpPr>
        <p:spPr>
          <a:xfrm>
            <a:off x="4343400" y="1524000"/>
            <a:ext cx="4800600" cy="4800600"/>
          </a:xfrm>
        </p:spPr>
        <p:txBody>
          <a:bodyPr/>
          <a:lstStyle/>
          <a:p>
            <a:pPr>
              <a:lnSpc>
                <a:spcPct val="80000"/>
              </a:lnSpc>
              <a:buFont typeface="Monotype Sorts" pitchFamily="2" charset="2"/>
              <a:buNone/>
            </a:pPr>
            <a:r>
              <a:rPr lang="en-US" altLang="en-US" sz="1200"/>
              <a:t>23. Rhodesia I (1966-1972)</a:t>
            </a:r>
          </a:p>
          <a:p>
            <a:pPr>
              <a:lnSpc>
                <a:spcPct val="80000"/>
              </a:lnSpc>
              <a:buFont typeface="Monotype Sorts" pitchFamily="2" charset="2"/>
              <a:buNone/>
            </a:pPr>
            <a:r>
              <a:rPr lang="en-US" altLang="en-US" sz="1200"/>
              <a:t>24. Namibia (1966-1989)</a:t>
            </a:r>
          </a:p>
          <a:p>
            <a:pPr>
              <a:lnSpc>
                <a:spcPct val="80000"/>
              </a:lnSpc>
              <a:buFont typeface="Monotype Sorts" pitchFamily="2" charset="2"/>
              <a:buNone/>
            </a:pPr>
            <a:r>
              <a:rPr lang="en-US" altLang="en-US" sz="1200"/>
              <a:t>25. Guevara Guerilla Campaign (1966-1967)</a:t>
            </a:r>
          </a:p>
          <a:p>
            <a:pPr>
              <a:lnSpc>
                <a:spcPct val="80000"/>
              </a:lnSpc>
              <a:buFont typeface="Monotype Sorts" pitchFamily="2" charset="2"/>
              <a:buNone/>
            </a:pPr>
            <a:r>
              <a:rPr lang="en-US" altLang="en-US" sz="1200"/>
              <a:t>26. Sandinistas (1967-1979)</a:t>
            </a:r>
          </a:p>
          <a:p>
            <a:pPr>
              <a:lnSpc>
                <a:spcPct val="80000"/>
              </a:lnSpc>
              <a:buFont typeface="Monotype Sorts" pitchFamily="2" charset="2"/>
              <a:buNone/>
            </a:pPr>
            <a:r>
              <a:rPr lang="en-US" altLang="en-US" sz="1200"/>
              <a:t>27. Cabanas Insurgency (1967-1974)</a:t>
            </a:r>
          </a:p>
          <a:p>
            <a:pPr>
              <a:lnSpc>
                <a:spcPct val="80000"/>
              </a:lnSpc>
              <a:buFont typeface="Monotype Sorts" pitchFamily="2" charset="2"/>
              <a:buNone/>
            </a:pPr>
            <a:r>
              <a:rPr lang="en-US" altLang="en-US" sz="1200"/>
              <a:t>28. Northern Ireland (1968-1988)</a:t>
            </a:r>
          </a:p>
          <a:p>
            <a:pPr>
              <a:lnSpc>
                <a:spcPct val="80000"/>
              </a:lnSpc>
              <a:buFont typeface="Monotype Sorts" pitchFamily="2" charset="2"/>
              <a:buNone/>
            </a:pPr>
            <a:r>
              <a:rPr lang="en-US" altLang="en-US" sz="1200"/>
              <a:t>29. Argentina (1969-1983)</a:t>
            </a:r>
          </a:p>
          <a:p>
            <a:pPr>
              <a:lnSpc>
                <a:spcPct val="80000"/>
              </a:lnSpc>
              <a:buFont typeface="Monotype Sorts" pitchFamily="2" charset="2"/>
              <a:buNone/>
            </a:pPr>
            <a:r>
              <a:rPr lang="en-US" altLang="en-US" sz="1200"/>
              <a:t>30. El Salvador (1979-1992)</a:t>
            </a:r>
          </a:p>
          <a:p>
            <a:pPr>
              <a:lnSpc>
                <a:spcPct val="80000"/>
              </a:lnSpc>
              <a:buFont typeface="Monotype Sorts" pitchFamily="2" charset="2"/>
              <a:buNone/>
            </a:pPr>
            <a:r>
              <a:rPr lang="en-US" altLang="en-US" sz="1200"/>
              <a:t>31. Shining Path in Peru (1980-1999)</a:t>
            </a:r>
          </a:p>
          <a:p>
            <a:pPr>
              <a:lnSpc>
                <a:spcPct val="80000"/>
              </a:lnSpc>
              <a:buFont typeface="Monotype Sorts" pitchFamily="2" charset="2"/>
              <a:buNone/>
            </a:pPr>
            <a:r>
              <a:rPr lang="en-US" altLang="en-US" sz="1200"/>
              <a:t>32. Contras in Nicaragua (1981-1990)</a:t>
            </a:r>
          </a:p>
          <a:p>
            <a:pPr>
              <a:lnSpc>
                <a:spcPct val="80000"/>
              </a:lnSpc>
              <a:buFont typeface="Monotype Sorts" pitchFamily="2" charset="2"/>
              <a:buNone/>
            </a:pPr>
            <a:r>
              <a:rPr lang="en-US" altLang="en-US" sz="1200"/>
              <a:t>33. First Intifada (1987-1993)</a:t>
            </a:r>
          </a:p>
          <a:p>
            <a:pPr>
              <a:lnSpc>
                <a:spcPct val="80000"/>
              </a:lnSpc>
              <a:buFont typeface="Monotype Sorts" pitchFamily="2" charset="2"/>
              <a:buNone/>
            </a:pPr>
            <a:r>
              <a:rPr lang="en-US" altLang="en-US" sz="1200"/>
              <a:t>34. Violence in Israel and the Occupied Territories I (1993-2000)</a:t>
            </a:r>
          </a:p>
          <a:p>
            <a:pPr>
              <a:lnSpc>
                <a:spcPct val="80000"/>
              </a:lnSpc>
              <a:buFont typeface="Monotype Sorts" pitchFamily="2" charset="2"/>
              <a:buNone/>
            </a:pPr>
            <a:r>
              <a:rPr lang="en-US" altLang="en-US" sz="1200"/>
              <a:t>35. Insurgency in Jammu and Kashmir (1988-present)</a:t>
            </a:r>
          </a:p>
          <a:p>
            <a:pPr>
              <a:lnSpc>
                <a:spcPct val="80000"/>
              </a:lnSpc>
              <a:buFont typeface="Monotype Sorts" pitchFamily="2" charset="2"/>
              <a:buNone/>
            </a:pPr>
            <a:r>
              <a:rPr lang="en-US" altLang="en-US" sz="1200"/>
              <a:t>36. Peacekeeping in Liberia (1990-1997)</a:t>
            </a:r>
          </a:p>
          <a:p>
            <a:pPr>
              <a:lnSpc>
                <a:spcPct val="80000"/>
              </a:lnSpc>
              <a:buFont typeface="Monotype Sorts" pitchFamily="2" charset="2"/>
              <a:buNone/>
            </a:pPr>
            <a:r>
              <a:rPr lang="en-US" altLang="en-US" sz="1200"/>
              <a:t>37. Peacekeeping in Lebanon (1990-present)</a:t>
            </a:r>
          </a:p>
          <a:p>
            <a:pPr>
              <a:lnSpc>
                <a:spcPct val="80000"/>
              </a:lnSpc>
              <a:buFont typeface="Monotype Sorts" pitchFamily="2" charset="2"/>
              <a:buNone/>
            </a:pPr>
            <a:r>
              <a:rPr lang="en-US" altLang="en-US" sz="1200"/>
              <a:t>38. Chechen Disorder (1996-1999)</a:t>
            </a:r>
          </a:p>
          <a:p>
            <a:pPr>
              <a:lnSpc>
                <a:spcPct val="80000"/>
              </a:lnSpc>
              <a:buFont typeface="Monotype Sorts" pitchFamily="2" charset="2"/>
              <a:buNone/>
            </a:pPr>
            <a:r>
              <a:rPr lang="en-US" altLang="en-US" sz="1200"/>
              <a:t>39. Second Chechen War (1999-present)</a:t>
            </a:r>
          </a:p>
          <a:p>
            <a:pPr>
              <a:lnSpc>
                <a:spcPct val="80000"/>
              </a:lnSpc>
              <a:buFont typeface="Monotype Sorts" pitchFamily="2" charset="2"/>
              <a:buNone/>
            </a:pPr>
            <a:r>
              <a:rPr lang="en-US" altLang="en-US" sz="1200"/>
              <a:t>40. Second Intifada (2000-2005)</a:t>
            </a:r>
          </a:p>
          <a:p>
            <a:pPr>
              <a:lnSpc>
                <a:spcPct val="80000"/>
              </a:lnSpc>
              <a:buFont typeface="Monotype Sorts" pitchFamily="2" charset="2"/>
              <a:buNone/>
            </a:pPr>
            <a:r>
              <a:rPr lang="en-US" altLang="en-US" sz="1200"/>
              <a:t>41. US in Afghanistan (2001-present)</a:t>
            </a:r>
          </a:p>
          <a:p>
            <a:pPr>
              <a:lnSpc>
                <a:spcPct val="80000"/>
              </a:lnSpc>
              <a:buFont typeface="Monotype Sorts" pitchFamily="2" charset="2"/>
              <a:buNone/>
            </a:pPr>
            <a:r>
              <a:rPr lang="en-US" altLang="en-US" sz="1200"/>
              <a:t>42. Iraq (2003-present)</a:t>
            </a:r>
          </a:p>
          <a:p>
            <a:pPr>
              <a:lnSpc>
                <a:spcPct val="80000"/>
              </a:lnSpc>
              <a:buFont typeface="Monotype Sorts" pitchFamily="2" charset="2"/>
              <a:buNone/>
            </a:pPr>
            <a:r>
              <a:rPr lang="en-US" altLang="en-US" sz="1200"/>
              <a:t>43. Hamas War (2006)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a:extLst>
              <a:ext uri="{FF2B5EF4-FFF2-40B4-BE49-F238E27FC236}">
                <a16:creationId xmlns:a16="http://schemas.microsoft.com/office/drawing/2014/main" id="{229C63A2-4039-0509-DB91-9F47A52F7FC2}"/>
              </a:ext>
            </a:extLst>
          </p:cNvPr>
          <p:cNvSpPr>
            <a:spLocks noGrp="1" noChangeArrowheads="1"/>
          </p:cNvSpPr>
          <p:nvPr>
            <p:ph type="title"/>
          </p:nvPr>
        </p:nvSpPr>
        <p:spPr>
          <a:xfrm>
            <a:off x="609600" y="228600"/>
            <a:ext cx="8305800" cy="1066800"/>
          </a:xfrm>
        </p:spPr>
        <p:txBody>
          <a:bodyPr/>
          <a:lstStyle/>
          <a:p>
            <a:r>
              <a:rPr lang="en-US" altLang="en-US"/>
              <a:t>Also Examined</a:t>
            </a:r>
          </a:p>
        </p:txBody>
      </p:sp>
      <p:sp>
        <p:nvSpPr>
          <p:cNvPr id="409603" name="Rectangle 3">
            <a:extLst>
              <a:ext uri="{FF2B5EF4-FFF2-40B4-BE49-F238E27FC236}">
                <a16:creationId xmlns:a16="http://schemas.microsoft.com/office/drawing/2014/main" id="{14958EC0-4740-7689-D6C0-D5815D0B684D}"/>
              </a:ext>
            </a:extLst>
          </p:cNvPr>
          <p:cNvSpPr>
            <a:spLocks noGrp="1" noChangeArrowheads="1"/>
          </p:cNvSpPr>
          <p:nvPr>
            <p:ph type="body" idx="1"/>
          </p:nvPr>
        </p:nvSpPr>
        <p:spPr>
          <a:xfrm>
            <a:off x="685800" y="1371600"/>
            <a:ext cx="8229600" cy="5334000"/>
          </a:xfrm>
        </p:spPr>
        <p:txBody>
          <a:bodyPr/>
          <a:lstStyle/>
          <a:p>
            <a:pPr>
              <a:lnSpc>
                <a:spcPct val="90000"/>
              </a:lnSpc>
            </a:pPr>
            <a:r>
              <a:rPr lang="en-US" altLang="en-US" sz="2000"/>
              <a:t>Force Ratios</a:t>
            </a:r>
          </a:p>
          <a:p>
            <a:pPr>
              <a:lnSpc>
                <a:spcPct val="90000"/>
              </a:lnSpc>
            </a:pPr>
            <a:endParaRPr lang="en-US" altLang="en-US" sz="2000"/>
          </a:p>
          <a:p>
            <a:pPr>
              <a:lnSpc>
                <a:spcPct val="90000"/>
              </a:lnSpc>
            </a:pPr>
            <a:r>
              <a:rPr lang="en-US" altLang="en-US" sz="2000"/>
              <a:t>Force Size to Population (RAND)</a:t>
            </a:r>
          </a:p>
          <a:p>
            <a:pPr>
              <a:lnSpc>
                <a:spcPct val="90000"/>
              </a:lnSpc>
            </a:pPr>
            <a:endParaRPr lang="en-US" altLang="en-US" sz="2000"/>
          </a:p>
          <a:p>
            <a:pPr>
              <a:lnSpc>
                <a:spcPct val="90000"/>
              </a:lnSpc>
            </a:pPr>
            <a:r>
              <a:rPr lang="en-US" altLang="en-US" sz="2000"/>
              <a:t>Nature of Insurgencies (structure, political concept, outside support)</a:t>
            </a:r>
          </a:p>
          <a:p>
            <a:pPr>
              <a:lnSpc>
                <a:spcPct val="90000"/>
              </a:lnSpc>
            </a:pPr>
            <a:endParaRPr lang="en-US" altLang="en-US" sz="2000"/>
          </a:p>
          <a:p>
            <a:pPr>
              <a:lnSpc>
                <a:spcPct val="90000"/>
              </a:lnSpc>
            </a:pPr>
            <a:r>
              <a:rPr lang="en-US" altLang="en-US" sz="2000"/>
              <a:t>Terrain (area, population, population density, border length)</a:t>
            </a:r>
          </a:p>
          <a:p>
            <a:pPr>
              <a:lnSpc>
                <a:spcPct val="90000"/>
              </a:lnSpc>
            </a:pPr>
            <a:endParaRPr lang="en-US" altLang="en-US" sz="2000"/>
          </a:p>
          <a:p>
            <a:pPr>
              <a:lnSpc>
                <a:spcPct val="90000"/>
              </a:lnSpc>
            </a:pPr>
            <a:r>
              <a:rPr lang="en-US" altLang="en-US" sz="2000"/>
              <a:t>Levels of Commitment</a:t>
            </a:r>
          </a:p>
          <a:p>
            <a:pPr>
              <a:lnSpc>
                <a:spcPct val="90000"/>
              </a:lnSpc>
            </a:pPr>
            <a:endParaRPr lang="en-US" altLang="en-US" sz="2000"/>
          </a:p>
          <a:p>
            <a:pPr>
              <a:lnSpc>
                <a:spcPct val="90000"/>
              </a:lnSpc>
            </a:pPr>
            <a:r>
              <a:rPr lang="en-US" altLang="en-US" sz="2000"/>
              <a:t>Patterns</a:t>
            </a:r>
          </a:p>
          <a:p>
            <a:pPr>
              <a:lnSpc>
                <a:spcPct val="90000"/>
              </a:lnSpc>
            </a:pPr>
            <a:endParaRPr lang="en-US" altLang="en-US" sz="2000"/>
          </a:p>
          <a:p>
            <a:pPr>
              <a:lnSpc>
                <a:spcPct val="90000"/>
              </a:lnSpc>
            </a:pPr>
            <a:r>
              <a:rPr lang="en-US" altLang="en-US" sz="2000"/>
              <a:t>Tipping Points</a:t>
            </a:r>
          </a:p>
          <a:p>
            <a:pPr>
              <a:lnSpc>
                <a:spcPct val="90000"/>
              </a:lnSpc>
            </a:pPr>
            <a:endParaRPr lang="en-US" altLang="en-US" sz="2000"/>
          </a:p>
          <a:p>
            <a:pPr>
              <a:lnSpc>
                <a:spcPct val="90000"/>
              </a:lnSpc>
            </a:pPr>
            <a:r>
              <a:rPr lang="en-US" altLang="en-US" sz="2000"/>
              <a:t>And host of other issues (see original brief)</a:t>
            </a:r>
          </a:p>
          <a:p>
            <a:pPr>
              <a:lnSpc>
                <a:spcPct val="90000"/>
              </a:lnSpc>
            </a:pPr>
            <a:endParaRPr lang="en-US" altLang="en-US" sz="20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5092" name="Object 4">
            <a:extLst>
              <a:ext uri="{FF2B5EF4-FFF2-40B4-BE49-F238E27FC236}">
                <a16:creationId xmlns:a16="http://schemas.microsoft.com/office/drawing/2014/main" id="{0A4A4FA1-375A-ABFF-27B7-79BA69C399D8}"/>
              </a:ext>
            </a:extLst>
          </p:cNvPr>
          <p:cNvGraphicFramePr>
            <a:graphicFrameLocks noChangeAspect="1"/>
          </p:cNvGraphicFramePr>
          <p:nvPr>
            <p:ph sz="quarter" idx="1"/>
          </p:nvPr>
        </p:nvGraphicFramePr>
        <p:xfrm>
          <a:off x="228600" y="609600"/>
          <a:ext cx="4114800" cy="2895600"/>
        </p:xfrm>
        <a:graphic>
          <a:graphicData uri="http://schemas.openxmlformats.org/presentationml/2006/ole">
            <mc:AlternateContent xmlns:mc="http://schemas.openxmlformats.org/markup-compatibility/2006">
              <mc:Choice xmlns:v="urn:schemas-microsoft-com:vml" Requires="v">
                <p:oleObj name="Chart" r:id="rId2" imgW="4896002" imgH="2676449" progId="Excel.Chart.8">
                  <p:embed/>
                </p:oleObj>
              </mc:Choice>
              <mc:Fallback>
                <p:oleObj name="Chart" r:id="rId2" imgW="4896002" imgH="2676449" progId="Excel.Char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4114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5095" name="Object 7">
            <a:extLst>
              <a:ext uri="{FF2B5EF4-FFF2-40B4-BE49-F238E27FC236}">
                <a16:creationId xmlns:a16="http://schemas.microsoft.com/office/drawing/2014/main" id="{F47318AB-4708-959A-74CF-205DC7833001}"/>
              </a:ext>
            </a:extLst>
          </p:cNvPr>
          <p:cNvGraphicFramePr>
            <a:graphicFrameLocks noChangeAspect="1"/>
          </p:cNvGraphicFramePr>
          <p:nvPr>
            <p:ph sz="quarter" idx="2"/>
          </p:nvPr>
        </p:nvGraphicFramePr>
        <p:xfrm>
          <a:off x="4419600" y="609600"/>
          <a:ext cx="4495800" cy="2895600"/>
        </p:xfrm>
        <a:graphic>
          <a:graphicData uri="http://schemas.openxmlformats.org/presentationml/2006/ole">
            <mc:AlternateContent xmlns:mc="http://schemas.openxmlformats.org/markup-compatibility/2006">
              <mc:Choice xmlns:v="urn:schemas-microsoft-com:vml" Requires="v">
                <p:oleObj name="Chart" r:id="rId4" imgW="4172102" imgH="3457651" progId="Excel.Chart.8">
                  <p:embed/>
                </p:oleObj>
              </mc:Choice>
              <mc:Fallback>
                <p:oleObj name="Chart" r:id="rId4" imgW="4172102" imgH="3457651" progId="Excel.Char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609600"/>
                        <a:ext cx="4495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5101" name="Object 13">
            <a:extLst>
              <a:ext uri="{FF2B5EF4-FFF2-40B4-BE49-F238E27FC236}">
                <a16:creationId xmlns:a16="http://schemas.microsoft.com/office/drawing/2014/main" id="{61E79E55-39C7-21D8-E710-E46A9CF20C0B}"/>
              </a:ext>
            </a:extLst>
          </p:cNvPr>
          <p:cNvGraphicFramePr>
            <a:graphicFrameLocks noChangeAspect="1"/>
          </p:cNvGraphicFramePr>
          <p:nvPr>
            <p:ph sz="quarter" idx="4"/>
          </p:nvPr>
        </p:nvGraphicFramePr>
        <p:xfrm>
          <a:off x="228600" y="3962400"/>
          <a:ext cx="4038600" cy="2743200"/>
        </p:xfrm>
        <a:graphic>
          <a:graphicData uri="http://schemas.openxmlformats.org/presentationml/2006/ole">
            <mc:AlternateContent xmlns:mc="http://schemas.openxmlformats.org/markup-compatibility/2006">
              <mc:Choice xmlns:v="urn:schemas-microsoft-com:vml" Requires="v">
                <p:oleObj name="Chart" r:id="rId6" imgW="6057900" imgH="4238549" progId="Excel.Chart.8">
                  <p:embed/>
                </p:oleObj>
              </mc:Choice>
              <mc:Fallback>
                <p:oleObj name="Chart" r:id="rId6" imgW="6057900" imgH="4238549" progId="Excel.Chart.8">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962400"/>
                        <a:ext cx="4038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5105" name="Object 17">
            <a:extLst>
              <a:ext uri="{FF2B5EF4-FFF2-40B4-BE49-F238E27FC236}">
                <a16:creationId xmlns:a16="http://schemas.microsoft.com/office/drawing/2014/main" id="{BD5C6B29-C0B7-44A7-AA2F-6E11458A96CA}"/>
              </a:ext>
            </a:extLst>
          </p:cNvPr>
          <p:cNvGraphicFramePr>
            <a:graphicFrameLocks noChangeAspect="1"/>
          </p:cNvGraphicFramePr>
          <p:nvPr>
            <p:ph sz="quarter" idx="3"/>
          </p:nvPr>
        </p:nvGraphicFramePr>
        <p:xfrm>
          <a:off x="4419600" y="3962400"/>
          <a:ext cx="4495800" cy="2743200"/>
        </p:xfrm>
        <a:graphic>
          <a:graphicData uri="http://schemas.openxmlformats.org/presentationml/2006/ole">
            <mc:AlternateContent xmlns:mc="http://schemas.openxmlformats.org/markup-compatibility/2006">
              <mc:Choice xmlns:v="urn:schemas-microsoft-com:vml" Requires="v">
                <p:oleObj name="Chart" r:id="rId8" imgW="4838700" imgH="2628900" progId="Excel.Chart.8">
                  <p:embed/>
                </p:oleObj>
              </mc:Choice>
              <mc:Fallback>
                <p:oleObj name="Chart" r:id="rId8" imgW="4838700" imgH="2628900" progId="Excel.Chart.8">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3962400"/>
                        <a:ext cx="4495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5107" name="Rectangle 19">
            <a:extLst>
              <a:ext uri="{FF2B5EF4-FFF2-40B4-BE49-F238E27FC236}">
                <a16:creationId xmlns:a16="http://schemas.microsoft.com/office/drawing/2014/main" id="{72C3CB5F-D86A-3D4B-6B67-53F93FC4B0B8}"/>
              </a:ext>
            </a:extLst>
          </p:cNvPr>
          <p:cNvSpPr>
            <a:spLocks noChangeArrowheads="1"/>
          </p:cNvSpPr>
          <p:nvPr/>
        </p:nvSpPr>
        <p:spPr bwMode="auto">
          <a:xfrm>
            <a:off x="4419600" y="228600"/>
            <a:ext cx="441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solidFill>
                  <a:srgbClr val="003399"/>
                </a:solidFill>
              </a:rPr>
              <a:t>2. Ukrainian Independent Movement (1944-54)</a:t>
            </a:r>
          </a:p>
        </p:txBody>
      </p:sp>
      <p:sp>
        <p:nvSpPr>
          <p:cNvPr id="345108" name="Rectangle 20">
            <a:extLst>
              <a:ext uri="{FF2B5EF4-FFF2-40B4-BE49-F238E27FC236}">
                <a16:creationId xmlns:a16="http://schemas.microsoft.com/office/drawing/2014/main" id="{1F04E86A-AB4B-00A4-C8A8-62C82F1B6C7E}"/>
              </a:ext>
            </a:extLst>
          </p:cNvPr>
          <p:cNvSpPr>
            <a:spLocks noChangeArrowheads="1"/>
          </p:cNvSpPr>
          <p:nvPr/>
        </p:nvSpPr>
        <p:spPr bwMode="auto">
          <a:xfrm>
            <a:off x="228600" y="152400"/>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rgbClr val="FF0000"/>
                </a:solidFill>
              </a:rPr>
              <a:t>1. UK in Palestine (1944-48)</a:t>
            </a:r>
          </a:p>
        </p:txBody>
      </p:sp>
      <p:sp>
        <p:nvSpPr>
          <p:cNvPr id="345109" name="Rectangle 21">
            <a:extLst>
              <a:ext uri="{FF2B5EF4-FFF2-40B4-BE49-F238E27FC236}">
                <a16:creationId xmlns:a16="http://schemas.microsoft.com/office/drawing/2014/main" id="{0F024835-A619-970A-AEC9-81EC0CAC2232}"/>
              </a:ext>
            </a:extLst>
          </p:cNvPr>
          <p:cNvSpPr>
            <a:spLocks noChangeArrowheads="1"/>
          </p:cNvSpPr>
          <p:nvPr/>
        </p:nvSpPr>
        <p:spPr bwMode="auto">
          <a:xfrm>
            <a:off x="228600" y="3581400"/>
            <a:ext cx="403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FF0000"/>
                </a:solidFill>
              </a:rPr>
              <a:t>3. Indonesia (1945-1949)</a:t>
            </a:r>
          </a:p>
        </p:txBody>
      </p:sp>
      <p:sp>
        <p:nvSpPr>
          <p:cNvPr id="345110" name="Rectangle 22">
            <a:extLst>
              <a:ext uri="{FF2B5EF4-FFF2-40B4-BE49-F238E27FC236}">
                <a16:creationId xmlns:a16="http://schemas.microsoft.com/office/drawing/2014/main" id="{7AE5E41E-C1C1-13CF-E466-785992F78DEC}"/>
              </a:ext>
            </a:extLst>
          </p:cNvPr>
          <p:cNvSpPr>
            <a:spLocks noChangeArrowheads="1"/>
          </p:cNvSpPr>
          <p:nvPr/>
        </p:nvSpPr>
        <p:spPr bwMode="auto">
          <a:xfrm>
            <a:off x="4419600" y="3581400"/>
            <a:ext cx="441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003399"/>
                </a:solidFill>
              </a:rPr>
              <a:t>4. Malaya (1948-60)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6116" name="Object 4">
            <a:extLst>
              <a:ext uri="{FF2B5EF4-FFF2-40B4-BE49-F238E27FC236}">
                <a16:creationId xmlns:a16="http://schemas.microsoft.com/office/drawing/2014/main" id="{5812C91D-331F-71AB-34B5-E3E64A6471A6}"/>
              </a:ext>
            </a:extLst>
          </p:cNvPr>
          <p:cNvGraphicFramePr>
            <a:graphicFrameLocks noChangeAspect="1"/>
          </p:cNvGraphicFramePr>
          <p:nvPr>
            <p:ph sz="quarter" idx="1"/>
          </p:nvPr>
        </p:nvGraphicFramePr>
        <p:xfrm>
          <a:off x="381000" y="609600"/>
          <a:ext cx="4191000" cy="2590800"/>
        </p:xfrm>
        <a:graphic>
          <a:graphicData uri="http://schemas.openxmlformats.org/presentationml/2006/ole">
            <mc:AlternateContent xmlns:mc="http://schemas.openxmlformats.org/markup-compatibility/2006">
              <mc:Choice xmlns:v="urn:schemas-microsoft-com:vml" Requires="v">
                <p:oleObj name="Chart" r:id="rId2" imgW="8505749" imgH="3124200" progId="Excel.Chart.8">
                  <p:embed/>
                </p:oleObj>
              </mc:Choice>
              <mc:Fallback>
                <p:oleObj name="Chart" r:id="rId2" imgW="8505749" imgH="3124200" progId="Excel.Char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
                        <a:ext cx="4191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6119" name="Object 7">
            <a:extLst>
              <a:ext uri="{FF2B5EF4-FFF2-40B4-BE49-F238E27FC236}">
                <a16:creationId xmlns:a16="http://schemas.microsoft.com/office/drawing/2014/main" id="{B6EEE2A6-B8A5-F94E-36C3-16EADF326191}"/>
              </a:ext>
            </a:extLst>
          </p:cNvPr>
          <p:cNvGraphicFramePr>
            <a:graphicFrameLocks noChangeAspect="1"/>
          </p:cNvGraphicFramePr>
          <p:nvPr>
            <p:ph sz="quarter" idx="2"/>
          </p:nvPr>
        </p:nvGraphicFramePr>
        <p:xfrm>
          <a:off x="4648200" y="609600"/>
          <a:ext cx="4267200" cy="2590800"/>
        </p:xfrm>
        <a:graphic>
          <a:graphicData uri="http://schemas.openxmlformats.org/presentationml/2006/ole">
            <mc:AlternateContent xmlns:mc="http://schemas.openxmlformats.org/markup-compatibility/2006">
              <mc:Choice xmlns:v="urn:schemas-microsoft-com:vml" Requires="v">
                <p:oleObj name="Chart" r:id="rId4" imgW="5896051" imgH="3133649" progId="Excel.Chart.8">
                  <p:embed/>
                </p:oleObj>
              </mc:Choice>
              <mc:Fallback>
                <p:oleObj name="Chart" r:id="rId4" imgW="5896051" imgH="3133649" progId="Excel.Char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609600"/>
                        <a:ext cx="4267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6122" name="Object 10">
            <a:extLst>
              <a:ext uri="{FF2B5EF4-FFF2-40B4-BE49-F238E27FC236}">
                <a16:creationId xmlns:a16="http://schemas.microsoft.com/office/drawing/2014/main" id="{B6AF929F-A80E-C8A9-5B88-C58642A39743}"/>
              </a:ext>
            </a:extLst>
          </p:cNvPr>
          <p:cNvGraphicFramePr>
            <a:graphicFrameLocks noChangeAspect="1"/>
          </p:cNvGraphicFramePr>
          <p:nvPr>
            <p:ph sz="quarter" idx="3"/>
          </p:nvPr>
        </p:nvGraphicFramePr>
        <p:xfrm>
          <a:off x="304800" y="3581400"/>
          <a:ext cx="4343400" cy="2971800"/>
        </p:xfrm>
        <a:graphic>
          <a:graphicData uri="http://schemas.openxmlformats.org/presentationml/2006/ole">
            <mc:AlternateContent xmlns:mc="http://schemas.openxmlformats.org/markup-compatibility/2006">
              <mc:Choice xmlns:v="urn:schemas-microsoft-com:vml" Requires="v">
                <p:oleObj name="Chart" r:id="rId6" imgW="4676851" imgH="2581351" progId="Excel.Chart.8">
                  <p:embed/>
                </p:oleObj>
              </mc:Choice>
              <mc:Fallback>
                <p:oleObj name="Chart" r:id="rId6" imgW="4676851" imgH="2581351" progId="Excel.Chart.8">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581400"/>
                        <a:ext cx="4343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6125" name="Object 13">
            <a:extLst>
              <a:ext uri="{FF2B5EF4-FFF2-40B4-BE49-F238E27FC236}">
                <a16:creationId xmlns:a16="http://schemas.microsoft.com/office/drawing/2014/main" id="{4E19F69D-7E95-D756-D64F-1E6793811FF4}"/>
              </a:ext>
            </a:extLst>
          </p:cNvPr>
          <p:cNvGraphicFramePr>
            <a:graphicFrameLocks noChangeAspect="1"/>
          </p:cNvGraphicFramePr>
          <p:nvPr>
            <p:ph sz="quarter" idx="4"/>
          </p:nvPr>
        </p:nvGraphicFramePr>
        <p:xfrm>
          <a:off x="4648200" y="3581400"/>
          <a:ext cx="4343400" cy="2971800"/>
        </p:xfrm>
        <a:graphic>
          <a:graphicData uri="http://schemas.openxmlformats.org/presentationml/2006/ole">
            <mc:AlternateContent xmlns:mc="http://schemas.openxmlformats.org/markup-compatibility/2006">
              <mc:Choice xmlns:v="urn:schemas-microsoft-com:vml" Requires="v">
                <p:oleObj name="Chart" r:id="rId8" imgW="4819802" imgH="2695651" progId="Excel.Chart.8">
                  <p:embed/>
                </p:oleObj>
              </mc:Choice>
              <mc:Fallback>
                <p:oleObj name="Chart" r:id="rId8" imgW="4819802" imgH="2695651" progId="Excel.Chart.8">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3581400"/>
                        <a:ext cx="4343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6128" name="Rectangle 16">
            <a:extLst>
              <a:ext uri="{FF2B5EF4-FFF2-40B4-BE49-F238E27FC236}">
                <a16:creationId xmlns:a16="http://schemas.microsoft.com/office/drawing/2014/main" id="{03FEEF79-6779-7BA4-7088-E1D98FEF2FBB}"/>
              </a:ext>
            </a:extLst>
          </p:cNvPr>
          <p:cNvSpPr>
            <a:spLocks noChangeArrowheads="1"/>
          </p:cNvSpPr>
          <p:nvPr/>
        </p:nvSpPr>
        <p:spPr bwMode="auto">
          <a:xfrm>
            <a:off x="457200" y="304800"/>
            <a:ext cx="403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003399"/>
                </a:solidFill>
              </a:rPr>
              <a:t>5. Mau Mau Revolt (1952-56)</a:t>
            </a:r>
          </a:p>
        </p:txBody>
      </p:sp>
      <p:sp>
        <p:nvSpPr>
          <p:cNvPr id="346129" name="Rectangle 17">
            <a:extLst>
              <a:ext uri="{FF2B5EF4-FFF2-40B4-BE49-F238E27FC236}">
                <a16:creationId xmlns:a16="http://schemas.microsoft.com/office/drawing/2014/main" id="{0D97D018-CC83-CCF1-B482-F8262DC397C1}"/>
              </a:ext>
            </a:extLst>
          </p:cNvPr>
          <p:cNvSpPr>
            <a:spLocks noChangeArrowheads="1"/>
          </p:cNvSpPr>
          <p:nvPr/>
        </p:nvSpPr>
        <p:spPr bwMode="auto">
          <a:xfrm>
            <a:off x="4724400" y="304800"/>
            <a:ext cx="411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FF0000"/>
                </a:solidFill>
              </a:rPr>
              <a:t>6. Algerian War (1954-62)</a:t>
            </a:r>
          </a:p>
        </p:txBody>
      </p:sp>
      <p:sp>
        <p:nvSpPr>
          <p:cNvPr id="346130" name="Rectangle 18">
            <a:extLst>
              <a:ext uri="{FF2B5EF4-FFF2-40B4-BE49-F238E27FC236}">
                <a16:creationId xmlns:a16="http://schemas.microsoft.com/office/drawing/2014/main" id="{32025D6A-0CBF-C8B4-9E37-A709FFE776F3}"/>
              </a:ext>
            </a:extLst>
          </p:cNvPr>
          <p:cNvSpPr>
            <a:spLocks noChangeArrowheads="1"/>
          </p:cNvSpPr>
          <p:nvPr/>
        </p:nvSpPr>
        <p:spPr bwMode="auto">
          <a:xfrm>
            <a:off x="457200" y="3236913"/>
            <a:ext cx="403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003399"/>
                </a:solidFill>
              </a:rPr>
              <a:t>7. Cyprus (1955-59)</a:t>
            </a:r>
          </a:p>
        </p:txBody>
      </p:sp>
      <p:sp>
        <p:nvSpPr>
          <p:cNvPr id="346131" name="Rectangle 19">
            <a:extLst>
              <a:ext uri="{FF2B5EF4-FFF2-40B4-BE49-F238E27FC236}">
                <a16:creationId xmlns:a16="http://schemas.microsoft.com/office/drawing/2014/main" id="{78CEF831-D2CB-338D-E25E-8B7147D22332}"/>
              </a:ext>
            </a:extLst>
          </p:cNvPr>
          <p:cNvSpPr>
            <a:spLocks noChangeArrowheads="1"/>
          </p:cNvSpPr>
          <p:nvPr/>
        </p:nvSpPr>
        <p:spPr bwMode="auto">
          <a:xfrm>
            <a:off x="4648200" y="3236913"/>
            <a:ext cx="411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FF0000"/>
                </a:solidFill>
              </a:rPr>
              <a:t>8. Cuban Revolution (1956-59)</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6356" name="Object 4">
            <a:extLst>
              <a:ext uri="{FF2B5EF4-FFF2-40B4-BE49-F238E27FC236}">
                <a16:creationId xmlns:a16="http://schemas.microsoft.com/office/drawing/2014/main" id="{2BD4223F-5462-0ED5-C4AF-AE539DC15AFF}"/>
              </a:ext>
            </a:extLst>
          </p:cNvPr>
          <p:cNvGraphicFramePr>
            <a:graphicFrameLocks noChangeAspect="1"/>
          </p:cNvGraphicFramePr>
          <p:nvPr>
            <p:ph sz="quarter" idx="1"/>
          </p:nvPr>
        </p:nvGraphicFramePr>
        <p:xfrm>
          <a:off x="304800" y="533400"/>
          <a:ext cx="4267200" cy="2438400"/>
        </p:xfrm>
        <a:graphic>
          <a:graphicData uri="http://schemas.openxmlformats.org/presentationml/2006/ole">
            <mc:AlternateContent xmlns:mc="http://schemas.openxmlformats.org/markup-compatibility/2006">
              <mc:Choice xmlns:v="urn:schemas-microsoft-com:vml" Requires="v">
                <p:oleObj name="Chart" r:id="rId2" imgW="4676851" imgH="2581351" progId="Excel.Chart.8">
                  <p:embed/>
                </p:oleObj>
              </mc:Choice>
              <mc:Fallback>
                <p:oleObj name="Chart" r:id="rId2" imgW="4676851" imgH="2581351" progId="Excel.Char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
                        <a:ext cx="4267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6359" name="Object 7">
            <a:extLst>
              <a:ext uri="{FF2B5EF4-FFF2-40B4-BE49-F238E27FC236}">
                <a16:creationId xmlns:a16="http://schemas.microsoft.com/office/drawing/2014/main" id="{04CE898A-B221-FF37-EF28-F65EEE29D133}"/>
              </a:ext>
            </a:extLst>
          </p:cNvPr>
          <p:cNvGraphicFramePr>
            <a:graphicFrameLocks noChangeAspect="1"/>
          </p:cNvGraphicFramePr>
          <p:nvPr>
            <p:ph sz="quarter" idx="2"/>
          </p:nvPr>
        </p:nvGraphicFramePr>
        <p:xfrm>
          <a:off x="4724400" y="533400"/>
          <a:ext cx="4191000" cy="2438400"/>
        </p:xfrm>
        <a:graphic>
          <a:graphicData uri="http://schemas.openxmlformats.org/presentationml/2006/ole">
            <mc:AlternateContent xmlns:mc="http://schemas.openxmlformats.org/markup-compatibility/2006">
              <mc:Choice xmlns:v="urn:schemas-microsoft-com:vml" Requires="v">
                <p:oleObj name="Chart" r:id="rId4" imgW="4676851" imgH="2924251" progId="Excel.Chart.8">
                  <p:embed/>
                </p:oleObj>
              </mc:Choice>
              <mc:Fallback>
                <p:oleObj name="Chart" r:id="rId4" imgW="4676851" imgH="2924251" progId="Excel.Char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533400"/>
                        <a:ext cx="4191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6362" name="Object 10">
            <a:extLst>
              <a:ext uri="{FF2B5EF4-FFF2-40B4-BE49-F238E27FC236}">
                <a16:creationId xmlns:a16="http://schemas.microsoft.com/office/drawing/2014/main" id="{067D9C35-3F72-35B3-84F2-5DA99148E95C}"/>
              </a:ext>
            </a:extLst>
          </p:cNvPr>
          <p:cNvGraphicFramePr>
            <a:graphicFrameLocks noChangeAspect="1"/>
          </p:cNvGraphicFramePr>
          <p:nvPr>
            <p:ph sz="quarter" idx="3"/>
          </p:nvPr>
        </p:nvGraphicFramePr>
        <p:xfrm>
          <a:off x="304800" y="3581400"/>
          <a:ext cx="4114800" cy="2895600"/>
        </p:xfrm>
        <a:graphic>
          <a:graphicData uri="http://schemas.openxmlformats.org/presentationml/2006/ole">
            <mc:AlternateContent xmlns:mc="http://schemas.openxmlformats.org/markup-compatibility/2006">
              <mc:Choice xmlns:v="urn:schemas-microsoft-com:vml" Requires="v">
                <p:oleObj name="Chart" r:id="rId6" imgW="5848502" imgH="2866949" progId="Excel.Chart.8">
                  <p:embed/>
                </p:oleObj>
              </mc:Choice>
              <mc:Fallback>
                <p:oleObj name="Chart" r:id="rId6" imgW="5848502" imgH="2866949" progId="Excel.Chart.8">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581400"/>
                        <a:ext cx="4114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6365" name="Object 13">
            <a:extLst>
              <a:ext uri="{FF2B5EF4-FFF2-40B4-BE49-F238E27FC236}">
                <a16:creationId xmlns:a16="http://schemas.microsoft.com/office/drawing/2014/main" id="{C1578CFB-DEB9-7F07-5A76-CA09CF8E6944}"/>
              </a:ext>
            </a:extLst>
          </p:cNvPr>
          <p:cNvGraphicFramePr>
            <a:graphicFrameLocks noChangeAspect="1"/>
          </p:cNvGraphicFramePr>
          <p:nvPr>
            <p:ph sz="quarter" idx="4"/>
          </p:nvPr>
        </p:nvGraphicFramePr>
        <p:xfrm>
          <a:off x="4724400" y="3581400"/>
          <a:ext cx="4191000" cy="2895600"/>
        </p:xfrm>
        <a:graphic>
          <a:graphicData uri="http://schemas.openxmlformats.org/presentationml/2006/ole">
            <mc:AlternateContent xmlns:mc="http://schemas.openxmlformats.org/markup-compatibility/2006">
              <mc:Choice xmlns:v="urn:schemas-microsoft-com:vml" Requires="v">
                <p:oleObj name="Chart" r:id="rId8" imgW="8020202" imgH="3781349" progId="Excel.Chart.8">
                  <p:embed/>
                </p:oleObj>
              </mc:Choice>
              <mc:Fallback>
                <p:oleObj name="Chart" r:id="rId8" imgW="8020202" imgH="3781349" progId="Excel.Chart.8">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3581400"/>
                        <a:ext cx="4191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6368" name="Rectangle 16">
            <a:extLst>
              <a:ext uri="{FF2B5EF4-FFF2-40B4-BE49-F238E27FC236}">
                <a16:creationId xmlns:a16="http://schemas.microsoft.com/office/drawing/2014/main" id="{8D885296-405B-E888-0708-B955F361BC5C}"/>
              </a:ext>
            </a:extLst>
          </p:cNvPr>
          <p:cNvSpPr>
            <a:spLocks noChangeArrowheads="1"/>
          </p:cNvSpPr>
          <p:nvPr/>
        </p:nvSpPr>
        <p:spPr bwMode="auto">
          <a:xfrm>
            <a:off x="381000" y="152400"/>
            <a:ext cx="3962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003399"/>
                </a:solidFill>
              </a:rPr>
              <a:t>9.Oman (1957-59)</a:t>
            </a:r>
          </a:p>
        </p:txBody>
      </p:sp>
      <p:sp>
        <p:nvSpPr>
          <p:cNvPr id="356369" name="Rectangle 17">
            <a:extLst>
              <a:ext uri="{FF2B5EF4-FFF2-40B4-BE49-F238E27FC236}">
                <a16:creationId xmlns:a16="http://schemas.microsoft.com/office/drawing/2014/main" id="{384758D8-39E4-242D-A4DC-877277A2B350}"/>
              </a:ext>
            </a:extLst>
          </p:cNvPr>
          <p:cNvSpPr>
            <a:spLocks noChangeArrowheads="1"/>
          </p:cNvSpPr>
          <p:nvPr/>
        </p:nvSpPr>
        <p:spPr bwMode="auto">
          <a:xfrm>
            <a:off x="4876800" y="152400"/>
            <a:ext cx="3657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FF0000"/>
                </a:solidFill>
              </a:rPr>
              <a:t>10. Vietnam I (1957-1960)</a:t>
            </a:r>
          </a:p>
        </p:txBody>
      </p:sp>
      <p:sp>
        <p:nvSpPr>
          <p:cNvPr id="356370" name="Rectangle 18">
            <a:extLst>
              <a:ext uri="{FF2B5EF4-FFF2-40B4-BE49-F238E27FC236}">
                <a16:creationId xmlns:a16="http://schemas.microsoft.com/office/drawing/2014/main" id="{B08F213B-0886-728A-DCA4-5EB0A949950F}"/>
              </a:ext>
            </a:extLst>
          </p:cNvPr>
          <p:cNvSpPr>
            <a:spLocks noChangeArrowheads="1"/>
          </p:cNvSpPr>
          <p:nvPr/>
        </p:nvSpPr>
        <p:spPr bwMode="auto">
          <a:xfrm>
            <a:off x="304800" y="3200400"/>
            <a:ext cx="419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t>11. La Menos Violencia (1958-64)</a:t>
            </a:r>
          </a:p>
        </p:txBody>
      </p:sp>
      <p:sp>
        <p:nvSpPr>
          <p:cNvPr id="356371" name="Rectangle 19">
            <a:extLst>
              <a:ext uri="{FF2B5EF4-FFF2-40B4-BE49-F238E27FC236}">
                <a16:creationId xmlns:a16="http://schemas.microsoft.com/office/drawing/2014/main" id="{B536BE0C-CEB2-EE15-3627-9DAE3BF71A12}"/>
              </a:ext>
            </a:extLst>
          </p:cNvPr>
          <p:cNvSpPr>
            <a:spLocks noChangeArrowheads="1"/>
          </p:cNvSpPr>
          <p:nvPr/>
        </p:nvSpPr>
        <p:spPr bwMode="auto">
          <a:xfrm>
            <a:off x="4724400" y="3236913"/>
            <a:ext cx="403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003399"/>
                </a:solidFill>
              </a:rPr>
              <a:t>12. Guatemala (1960-96)</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6834" name="Object 2">
            <a:extLst>
              <a:ext uri="{FF2B5EF4-FFF2-40B4-BE49-F238E27FC236}">
                <a16:creationId xmlns:a16="http://schemas.microsoft.com/office/drawing/2014/main" id="{891B8192-F60E-83B3-7399-9FFD6485CB27}"/>
              </a:ext>
            </a:extLst>
          </p:cNvPr>
          <p:cNvGraphicFramePr>
            <a:graphicFrameLocks noChangeAspect="1"/>
          </p:cNvGraphicFramePr>
          <p:nvPr>
            <p:ph sz="quarter" idx="1"/>
          </p:nvPr>
        </p:nvGraphicFramePr>
        <p:xfrm>
          <a:off x="228600" y="609600"/>
          <a:ext cx="4419600" cy="2590800"/>
        </p:xfrm>
        <a:graphic>
          <a:graphicData uri="http://schemas.openxmlformats.org/presentationml/2006/ole">
            <mc:AlternateContent xmlns:mc="http://schemas.openxmlformats.org/markup-compatibility/2006">
              <mc:Choice xmlns:v="urn:schemas-microsoft-com:vml" Requires="v">
                <p:oleObj name="Chart" r:id="rId2" imgW="8543925" imgH="4238625" progId="Excel.Chart.8">
                  <p:embed/>
                </p:oleObj>
              </mc:Choice>
              <mc:Fallback>
                <p:oleObj name="Chart" r:id="rId2" imgW="8543925" imgH="4238625" progId="Excel.Char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4419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6839" name="Object 7">
            <a:extLst>
              <a:ext uri="{FF2B5EF4-FFF2-40B4-BE49-F238E27FC236}">
                <a16:creationId xmlns:a16="http://schemas.microsoft.com/office/drawing/2014/main" id="{FA9BD082-3D38-CC74-D6AA-C41CC476E6BE}"/>
              </a:ext>
            </a:extLst>
          </p:cNvPr>
          <p:cNvGraphicFramePr>
            <a:graphicFrameLocks noChangeAspect="1"/>
          </p:cNvGraphicFramePr>
          <p:nvPr>
            <p:ph sz="quarter" idx="2"/>
          </p:nvPr>
        </p:nvGraphicFramePr>
        <p:xfrm>
          <a:off x="4724400" y="609600"/>
          <a:ext cx="4114800" cy="2590800"/>
        </p:xfrm>
        <a:graphic>
          <a:graphicData uri="http://schemas.openxmlformats.org/presentationml/2006/ole">
            <mc:AlternateContent xmlns:mc="http://schemas.openxmlformats.org/markup-compatibility/2006">
              <mc:Choice xmlns:v="urn:schemas-microsoft-com:vml" Requires="v">
                <p:oleObj name="Chart" r:id="rId4" imgW="4648200" imgH="2143125" progId="Excel.Chart.8">
                  <p:embed/>
                </p:oleObj>
              </mc:Choice>
              <mc:Fallback>
                <p:oleObj name="Chart" r:id="rId4" imgW="4648200" imgH="2143125" progId="Excel.Chart.8">
                  <p:embed/>
                  <p:pic>
                    <p:nvPicPr>
                      <p:cNvPr id="0" name="Object 7"/>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609600"/>
                        <a:ext cx="4114800" cy="2590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6843" name="Object 11">
            <a:extLst>
              <a:ext uri="{FF2B5EF4-FFF2-40B4-BE49-F238E27FC236}">
                <a16:creationId xmlns:a16="http://schemas.microsoft.com/office/drawing/2014/main" id="{5D360931-4A74-EBFD-6F6D-31B949FE9362}"/>
              </a:ext>
            </a:extLst>
          </p:cNvPr>
          <p:cNvGraphicFramePr>
            <a:graphicFrameLocks noChangeAspect="1"/>
          </p:cNvGraphicFramePr>
          <p:nvPr>
            <p:ph sz="quarter" idx="3"/>
          </p:nvPr>
        </p:nvGraphicFramePr>
        <p:xfrm>
          <a:off x="228600" y="3657600"/>
          <a:ext cx="4267200" cy="2992438"/>
        </p:xfrm>
        <a:graphic>
          <a:graphicData uri="http://schemas.openxmlformats.org/presentationml/2006/ole">
            <mc:AlternateContent xmlns:mc="http://schemas.openxmlformats.org/markup-compatibility/2006">
              <mc:Choice xmlns:v="urn:schemas-microsoft-com:vml" Requires="v">
                <p:oleObj name="Chart" r:id="rId6" imgW="5495925" imgH="3419475" progId="Excel.Chart.8">
                  <p:embed/>
                </p:oleObj>
              </mc:Choice>
              <mc:Fallback>
                <p:oleObj name="Chart" r:id="rId6" imgW="5495925" imgH="3419475" progId="Excel.Chart.8">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657600"/>
                        <a:ext cx="4267200" cy="299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6846" name="Object 14">
            <a:extLst>
              <a:ext uri="{FF2B5EF4-FFF2-40B4-BE49-F238E27FC236}">
                <a16:creationId xmlns:a16="http://schemas.microsoft.com/office/drawing/2014/main" id="{E399D0C8-C270-F0C8-6E04-14945E077AC3}"/>
              </a:ext>
            </a:extLst>
          </p:cNvPr>
          <p:cNvGraphicFramePr>
            <a:graphicFrameLocks noChangeAspect="1"/>
          </p:cNvGraphicFramePr>
          <p:nvPr>
            <p:ph sz="quarter" idx="4"/>
          </p:nvPr>
        </p:nvGraphicFramePr>
        <p:xfrm>
          <a:off x="4572000" y="3657600"/>
          <a:ext cx="4343400" cy="2987675"/>
        </p:xfrm>
        <a:graphic>
          <a:graphicData uri="http://schemas.openxmlformats.org/presentationml/2006/ole">
            <mc:AlternateContent xmlns:mc="http://schemas.openxmlformats.org/markup-compatibility/2006">
              <mc:Choice xmlns:v="urn:schemas-microsoft-com:vml" Requires="v">
                <p:oleObj name="Chart" r:id="rId8" imgW="7200900" imgH="2638425" progId="Excel.Chart.8">
                  <p:embed/>
                </p:oleObj>
              </mc:Choice>
              <mc:Fallback>
                <p:oleObj name="Chart" r:id="rId8" imgW="7200900" imgH="2638425" progId="Excel.Chart.8">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3657600"/>
                        <a:ext cx="4343400"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6849" name="Rectangle 17">
            <a:extLst>
              <a:ext uri="{FF2B5EF4-FFF2-40B4-BE49-F238E27FC236}">
                <a16:creationId xmlns:a16="http://schemas.microsoft.com/office/drawing/2014/main" id="{7A3D2C37-3753-A580-F6E1-1BF8F005321F}"/>
              </a:ext>
            </a:extLst>
          </p:cNvPr>
          <p:cNvSpPr>
            <a:spLocks noChangeArrowheads="1"/>
          </p:cNvSpPr>
          <p:nvPr/>
        </p:nvSpPr>
        <p:spPr bwMode="auto">
          <a:xfrm>
            <a:off x="381000" y="228600"/>
            <a:ext cx="411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FF0000"/>
                </a:solidFill>
              </a:rPr>
              <a:t>13. Vietnam II (1961-1964)</a:t>
            </a:r>
          </a:p>
        </p:txBody>
      </p:sp>
      <p:sp>
        <p:nvSpPr>
          <p:cNvPr id="376850" name="Rectangle 18">
            <a:extLst>
              <a:ext uri="{FF2B5EF4-FFF2-40B4-BE49-F238E27FC236}">
                <a16:creationId xmlns:a16="http://schemas.microsoft.com/office/drawing/2014/main" id="{11D8B637-5325-06B4-9F23-E58657FB3326}"/>
              </a:ext>
            </a:extLst>
          </p:cNvPr>
          <p:cNvSpPr>
            <a:spLocks noChangeArrowheads="1"/>
          </p:cNvSpPr>
          <p:nvPr/>
        </p:nvSpPr>
        <p:spPr bwMode="auto">
          <a:xfrm>
            <a:off x="4648200" y="304800"/>
            <a:ext cx="411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003399"/>
                </a:solidFill>
              </a:rPr>
              <a:t>14. Yemen (1962-1970)</a:t>
            </a:r>
          </a:p>
        </p:txBody>
      </p:sp>
      <p:sp>
        <p:nvSpPr>
          <p:cNvPr id="376851" name="Rectangle 19">
            <a:extLst>
              <a:ext uri="{FF2B5EF4-FFF2-40B4-BE49-F238E27FC236}">
                <a16:creationId xmlns:a16="http://schemas.microsoft.com/office/drawing/2014/main" id="{7496744A-4AAC-C8FC-1B96-26D6EEB788BC}"/>
              </a:ext>
            </a:extLst>
          </p:cNvPr>
          <p:cNvSpPr>
            <a:spLocks noChangeArrowheads="1"/>
          </p:cNvSpPr>
          <p:nvPr/>
        </p:nvSpPr>
        <p:spPr bwMode="auto">
          <a:xfrm>
            <a:off x="304800" y="3276600"/>
            <a:ext cx="419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FF0000"/>
                </a:solidFill>
              </a:rPr>
              <a:t>15. Portuguese Guinea (1963-1974)</a:t>
            </a:r>
          </a:p>
        </p:txBody>
      </p:sp>
      <p:sp>
        <p:nvSpPr>
          <p:cNvPr id="376852" name="Rectangle 20">
            <a:extLst>
              <a:ext uri="{FF2B5EF4-FFF2-40B4-BE49-F238E27FC236}">
                <a16:creationId xmlns:a16="http://schemas.microsoft.com/office/drawing/2014/main" id="{AF87AEB2-D435-66E8-1B6F-4E325C0BD48F}"/>
              </a:ext>
            </a:extLst>
          </p:cNvPr>
          <p:cNvSpPr>
            <a:spLocks noChangeArrowheads="1"/>
          </p:cNvSpPr>
          <p:nvPr/>
        </p:nvSpPr>
        <p:spPr bwMode="auto">
          <a:xfrm>
            <a:off x="4724400" y="3276600"/>
            <a:ext cx="403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003399"/>
                </a:solidFill>
              </a:rPr>
              <a:t>16. Borneo (1963-1966)</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6050" name="Object 2">
            <a:extLst>
              <a:ext uri="{FF2B5EF4-FFF2-40B4-BE49-F238E27FC236}">
                <a16:creationId xmlns:a16="http://schemas.microsoft.com/office/drawing/2014/main" id="{3B2DDD2E-24A0-4BF4-5D93-307928706706}"/>
              </a:ext>
            </a:extLst>
          </p:cNvPr>
          <p:cNvGraphicFramePr>
            <a:graphicFrameLocks noChangeAspect="1"/>
          </p:cNvGraphicFramePr>
          <p:nvPr>
            <p:ph sz="half" idx="4294967295"/>
          </p:nvPr>
        </p:nvGraphicFramePr>
        <p:xfrm>
          <a:off x="228600" y="381000"/>
          <a:ext cx="4572000" cy="2895600"/>
        </p:xfrm>
        <a:graphic>
          <a:graphicData uri="http://schemas.openxmlformats.org/presentationml/2006/ole">
            <mc:AlternateContent xmlns:mc="http://schemas.openxmlformats.org/markup-compatibility/2006">
              <mc:Choice xmlns:v="urn:schemas-microsoft-com:vml" Requires="v">
                <p:oleObj name="Chart" r:id="rId2" imgW="6124575" imgH="3743325" progId="Excel.Chart.8">
                  <p:embed/>
                </p:oleObj>
              </mc:Choice>
              <mc:Fallback>
                <p:oleObj name="Chart" r:id="rId2" imgW="6124575" imgH="3743325" progId="Excel.Char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4572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6052" name="Object 4">
            <a:extLst>
              <a:ext uri="{FF2B5EF4-FFF2-40B4-BE49-F238E27FC236}">
                <a16:creationId xmlns:a16="http://schemas.microsoft.com/office/drawing/2014/main" id="{D9C3F37F-0262-77EA-BF24-420E8DBD3640}"/>
              </a:ext>
            </a:extLst>
          </p:cNvPr>
          <p:cNvGraphicFramePr>
            <a:graphicFrameLocks noChangeAspect="1"/>
          </p:cNvGraphicFramePr>
          <p:nvPr>
            <p:ph sz="half" idx="4294967295"/>
          </p:nvPr>
        </p:nvGraphicFramePr>
        <p:xfrm>
          <a:off x="4876800" y="381000"/>
          <a:ext cx="4267200" cy="2895600"/>
        </p:xfrm>
        <a:graphic>
          <a:graphicData uri="http://schemas.openxmlformats.org/presentationml/2006/ole">
            <mc:AlternateContent xmlns:mc="http://schemas.openxmlformats.org/markup-compatibility/2006">
              <mc:Choice xmlns:v="urn:schemas-microsoft-com:vml" Requires="v">
                <p:oleObj name="Chart" r:id="rId4" imgW="7715250" imgH="5143500" progId="Excel.Chart.8">
                  <p:embed/>
                </p:oleObj>
              </mc:Choice>
              <mc:Fallback>
                <p:oleObj name="Chart" r:id="rId4" imgW="7715250" imgH="51435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81000"/>
                        <a:ext cx="42672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6055" name="Object 7">
            <a:extLst>
              <a:ext uri="{FF2B5EF4-FFF2-40B4-BE49-F238E27FC236}">
                <a16:creationId xmlns:a16="http://schemas.microsoft.com/office/drawing/2014/main" id="{8B82C64A-0565-EBF9-51FC-BD9A4AD74228}"/>
              </a:ext>
            </a:extLst>
          </p:cNvPr>
          <p:cNvGraphicFramePr>
            <a:graphicFrameLocks noChangeAspect="1"/>
          </p:cNvGraphicFramePr>
          <p:nvPr/>
        </p:nvGraphicFramePr>
        <p:xfrm>
          <a:off x="228600" y="3581400"/>
          <a:ext cx="4648200" cy="3124200"/>
        </p:xfrm>
        <a:graphic>
          <a:graphicData uri="http://schemas.openxmlformats.org/presentationml/2006/ole">
            <mc:AlternateContent xmlns:mc="http://schemas.openxmlformats.org/markup-compatibility/2006">
              <mc:Choice xmlns:v="urn:schemas-microsoft-com:vml" Requires="v">
                <p:oleObj name="Chart" r:id="rId6" imgW="8067675" imgH="4210050" progId="Excel.Chart.8">
                  <p:embed/>
                </p:oleObj>
              </mc:Choice>
              <mc:Fallback>
                <p:oleObj name="Chart" r:id="rId6" imgW="8067675" imgH="4210050" progId="Excel.Chart.8">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581400"/>
                        <a:ext cx="4648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6056" name="Object 8">
            <a:extLst>
              <a:ext uri="{FF2B5EF4-FFF2-40B4-BE49-F238E27FC236}">
                <a16:creationId xmlns:a16="http://schemas.microsoft.com/office/drawing/2014/main" id="{FBA7F315-5343-91AC-27AD-0E31AF8E15EB}"/>
              </a:ext>
            </a:extLst>
          </p:cNvPr>
          <p:cNvGraphicFramePr>
            <a:graphicFrameLocks noChangeAspect="1"/>
          </p:cNvGraphicFramePr>
          <p:nvPr/>
        </p:nvGraphicFramePr>
        <p:xfrm>
          <a:off x="4876800" y="3581400"/>
          <a:ext cx="4267200" cy="3124200"/>
        </p:xfrm>
        <a:graphic>
          <a:graphicData uri="http://schemas.openxmlformats.org/presentationml/2006/ole">
            <mc:AlternateContent xmlns:mc="http://schemas.openxmlformats.org/markup-compatibility/2006">
              <mc:Choice xmlns:v="urn:schemas-microsoft-com:vml" Requires="v">
                <p:oleObj name="Chart" r:id="rId8" imgW="4867275" imgH="2743200" progId="Excel.Chart.8">
                  <p:embed/>
                </p:oleObj>
              </mc:Choice>
              <mc:Fallback>
                <p:oleObj name="Chart" r:id="rId8" imgW="4867275" imgH="2743200" progId="Excel.Chart.8">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3581400"/>
                        <a:ext cx="4267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6057" name="Rectangle 9">
            <a:extLst>
              <a:ext uri="{FF2B5EF4-FFF2-40B4-BE49-F238E27FC236}">
                <a16:creationId xmlns:a16="http://schemas.microsoft.com/office/drawing/2014/main" id="{7EB57EC4-0B0C-80F1-8936-3626A619CF0F}"/>
              </a:ext>
            </a:extLst>
          </p:cNvPr>
          <p:cNvSpPr>
            <a:spLocks noChangeArrowheads="1"/>
          </p:cNvSpPr>
          <p:nvPr/>
        </p:nvSpPr>
        <p:spPr bwMode="auto">
          <a:xfrm>
            <a:off x="304800" y="0"/>
            <a:ext cx="457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t>17. Tupamaro Insurgency (1963-1973)</a:t>
            </a:r>
          </a:p>
        </p:txBody>
      </p:sp>
      <p:sp>
        <p:nvSpPr>
          <p:cNvPr id="386058" name="Rectangle 10">
            <a:extLst>
              <a:ext uri="{FF2B5EF4-FFF2-40B4-BE49-F238E27FC236}">
                <a16:creationId xmlns:a16="http://schemas.microsoft.com/office/drawing/2014/main" id="{1C0AC3B9-8594-DBBD-3613-29D5AAE6B9B7}"/>
              </a:ext>
            </a:extLst>
          </p:cNvPr>
          <p:cNvSpPr>
            <a:spLocks noChangeArrowheads="1"/>
          </p:cNvSpPr>
          <p:nvPr/>
        </p:nvSpPr>
        <p:spPr bwMode="auto">
          <a:xfrm>
            <a:off x="5029200" y="0"/>
            <a:ext cx="3886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FF0000"/>
                </a:solidFill>
              </a:rPr>
              <a:t>18. Aden (1963-1967)</a:t>
            </a:r>
          </a:p>
        </p:txBody>
      </p:sp>
      <p:sp>
        <p:nvSpPr>
          <p:cNvPr id="386060" name="Rectangle 12">
            <a:extLst>
              <a:ext uri="{FF2B5EF4-FFF2-40B4-BE49-F238E27FC236}">
                <a16:creationId xmlns:a16="http://schemas.microsoft.com/office/drawing/2014/main" id="{BD7B0598-191F-800C-DA3C-123D95C117C0}"/>
              </a:ext>
            </a:extLst>
          </p:cNvPr>
          <p:cNvSpPr>
            <a:spLocks noChangeArrowheads="1"/>
          </p:cNvSpPr>
          <p:nvPr/>
        </p:nvSpPr>
        <p:spPr bwMode="auto">
          <a:xfrm>
            <a:off x="304800" y="3236913"/>
            <a:ext cx="449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003399"/>
                </a:solidFill>
              </a:rPr>
              <a:t>19. Colombia Civil War (1964-present)</a:t>
            </a:r>
          </a:p>
        </p:txBody>
      </p:sp>
      <p:sp>
        <p:nvSpPr>
          <p:cNvPr id="386061" name="Rectangle 13">
            <a:extLst>
              <a:ext uri="{FF2B5EF4-FFF2-40B4-BE49-F238E27FC236}">
                <a16:creationId xmlns:a16="http://schemas.microsoft.com/office/drawing/2014/main" id="{11A2F3E9-B74D-AFF5-3BE0-D6031FDB2885}"/>
              </a:ext>
            </a:extLst>
          </p:cNvPr>
          <p:cNvSpPr>
            <a:spLocks noChangeArrowheads="1"/>
          </p:cNvSpPr>
          <p:nvPr/>
        </p:nvSpPr>
        <p:spPr bwMode="auto">
          <a:xfrm>
            <a:off x="4876800" y="3236913"/>
            <a:ext cx="403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FF0000"/>
                </a:solidFill>
              </a:rPr>
              <a:t>20. Mozambique (1964-1974)</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2196" name="Object 4">
            <a:extLst>
              <a:ext uri="{FF2B5EF4-FFF2-40B4-BE49-F238E27FC236}">
                <a16:creationId xmlns:a16="http://schemas.microsoft.com/office/drawing/2014/main" id="{8CB2B08E-A4DC-A862-3844-C8A631A8283E}"/>
              </a:ext>
            </a:extLst>
          </p:cNvPr>
          <p:cNvGraphicFramePr>
            <a:graphicFrameLocks noChangeAspect="1"/>
          </p:cNvGraphicFramePr>
          <p:nvPr/>
        </p:nvGraphicFramePr>
        <p:xfrm>
          <a:off x="152400" y="304800"/>
          <a:ext cx="4495800" cy="3030538"/>
        </p:xfrm>
        <a:graphic>
          <a:graphicData uri="http://schemas.openxmlformats.org/presentationml/2006/ole">
            <mc:AlternateContent xmlns:mc="http://schemas.openxmlformats.org/markup-compatibility/2006">
              <mc:Choice xmlns:v="urn:schemas-microsoft-com:vml" Requires="v">
                <p:oleObj name="Chart" r:id="rId2" imgW="8362950" imgH="4324350" progId="Excel.Chart.8">
                  <p:embed/>
                </p:oleObj>
              </mc:Choice>
              <mc:Fallback>
                <p:oleObj name="Chart" r:id="rId2" imgW="8362950" imgH="4324350" progId="Excel.Char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4495800" cy="303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2197" name="Object 5">
            <a:extLst>
              <a:ext uri="{FF2B5EF4-FFF2-40B4-BE49-F238E27FC236}">
                <a16:creationId xmlns:a16="http://schemas.microsoft.com/office/drawing/2014/main" id="{FDC2A674-06C8-F330-DE6D-E5BBB9137370}"/>
              </a:ext>
            </a:extLst>
          </p:cNvPr>
          <p:cNvGraphicFramePr>
            <a:graphicFrameLocks noChangeAspect="1"/>
          </p:cNvGraphicFramePr>
          <p:nvPr/>
        </p:nvGraphicFramePr>
        <p:xfrm>
          <a:off x="4724400" y="304800"/>
          <a:ext cx="4419600" cy="3048000"/>
        </p:xfrm>
        <a:graphic>
          <a:graphicData uri="http://schemas.openxmlformats.org/presentationml/2006/ole">
            <mc:AlternateContent xmlns:mc="http://schemas.openxmlformats.org/markup-compatibility/2006">
              <mc:Choice xmlns:v="urn:schemas-microsoft-com:vml" Requires="v">
                <p:oleObj name="Chart" r:id="rId4" imgW="4667250" imgH="2657475" progId="Excel.Chart.8">
                  <p:embed/>
                </p:oleObj>
              </mc:Choice>
              <mc:Fallback>
                <p:oleObj name="Chart" r:id="rId4" imgW="4667250" imgH="2657475" progId="Excel.Char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04800"/>
                        <a:ext cx="4419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2198" name="Object 6">
            <a:extLst>
              <a:ext uri="{FF2B5EF4-FFF2-40B4-BE49-F238E27FC236}">
                <a16:creationId xmlns:a16="http://schemas.microsoft.com/office/drawing/2014/main" id="{CFD9FBAD-23E5-300C-5609-E2C4F6FB68AB}"/>
              </a:ext>
            </a:extLst>
          </p:cNvPr>
          <p:cNvGraphicFramePr>
            <a:graphicFrameLocks noChangeAspect="1"/>
          </p:cNvGraphicFramePr>
          <p:nvPr/>
        </p:nvGraphicFramePr>
        <p:xfrm>
          <a:off x="152400" y="3657600"/>
          <a:ext cx="4495800" cy="2971800"/>
        </p:xfrm>
        <a:graphic>
          <a:graphicData uri="http://schemas.openxmlformats.org/presentationml/2006/ole">
            <mc:AlternateContent xmlns:mc="http://schemas.openxmlformats.org/markup-compatibility/2006">
              <mc:Choice xmlns:v="urn:schemas-microsoft-com:vml" Requires="v">
                <p:oleObj name="Chart" r:id="rId6" imgW="4667250" imgH="2657475" progId="Excel.Chart.8">
                  <p:embed/>
                </p:oleObj>
              </mc:Choice>
              <mc:Fallback>
                <p:oleObj name="Chart" r:id="rId6" imgW="4667250" imgH="2657475" progId="Excel.Char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657600"/>
                        <a:ext cx="4495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2200" name="Object 8">
            <a:extLst>
              <a:ext uri="{FF2B5EF4-FFF2-40B4-BE49-F238E27FC236}">
                <a16:creationId xmlns:a16="http://schemas.microsoft.com/office/drawing/2014/main" id="{14430A24-6F7D-D645-BC09-D064F4F411C2}"/>
              </a:ext>
            </a:extLst>
          </p:cNvPr>
          <p:cNvGraphicFramePr>
            <a:graphicFrameLocks noChangeAspect="1"/>
          </p:cNvGraphicFramePr>
          <p:nvPr/>
        </p:nvGraphicFramePr>
        <p:xfrm>
          <a:off x="4724400" y="3657600"/>
          <a:ext cx="4419600" cy="2971800"/>
        </p:xfrm>
        <a:graphic>
          <a:graphicData uri="http://schemas.openxmlformats.org/presentationml/2006/ole">
            <mc:AlternateContent xmlns:mc="http://schemas.openxmlformats.org/markup-compatibility/2006">
              <mc:Choice xmlns:v="urn:schemas-microsoft-com:vml" Requires="v">
                <p:oleObj name="Chart" r:id="rId8" imgW="8296275" imgH="3248025" progId="Excel.Chart.8">
                  <p:embed/>
                </p:oleObj>
              </mc:Choice>
              <mc:Fallback>
                <p:oleObj name="Chart" r:id="rId8" imgW="8296275" imgH="3248025" progId="Excel.Chart.8">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3657600"/>
                        <a:ext cx="4419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2201" name="Rectangle 9">
            <a:extLst>
              <a:ext uri="{FF2B5EF4-FFF2-40B4-BE49-F238E27FC236}">
                <a16:creationId xmlns:a16="http://schemas.microsoft.com/office/drawing/2014/main" id="{D13AF55F-6B80-4209-2D0F-6D92F73FE942}"/>
              </a:ext>
            </a:extLst>
          </p:cNvPr>
          <p:cNvSpPr>
            <a:spLocks noChangeArrowheads="1"/>
          </p:cNvSpPr>
          <p:nvPr/>
        </p:nvSpPr>
        <p:spPr bwMode="auto">
          <a:xfrm>
            <a:off x="304800" y="0"/>
            <a:ext cx="449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FF0000"/>
                </a:solidFill>
              </a:rPr>
              <a:t>21. Vietnam War (1964-1973)</a:t>
            </a:r>
          </a:p>
        </p:txBody>
      </p:sp>
      <p:sp>
        <p:nvSpPr>
          <p:cNvPr id="392202" name="Rectangle 10">
            <a:extLst>
              <a:ext uri="{FF2B5EF4-FFF2-40B4-BE49-F238E27FC236}">
                <a16:creationId xmlns:a16="http://schemas.microsoft.com/office/drawing/2014/main" id="{F8CFCEA7-5D48-A974-7C23-8528B6877AD0}"/>
              </a:ext>
            </a:extLst>
          </p:cNvPr>
          <p:cNvSpPr>
            <a:spLocks noChangeArrowheads="1"/>
          </p:cNvSpPr>
          <p:nvPr/>
        </p:nvSpPr>
        <p:spPr bwMode="auto">
          <a:xfrm>
            <a:off x="4800600" y="0"/>
            <a:ext cx="403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FF0000"/>
                </a:solidFill>
              </a:rPr>
              <a:t>22. Chad Civil War (1965-1969)</a:t>
            </a:r>
          </a:p>
        </p:txBody>
      </p:sp>
      <p:sp>
        <p:nvSpPr>
          <p:cNvPr id="392203" name="Rectangle 11">
            <a:extLst>
              <a:ext uri="{FF2B5EF4-FFF2-40B4-BE49-F238E27FC236}">
                <a16:creationId xmlns:a16="http://schemas.microsoft.com/office/drawing/2014/main" id="{36F12CC0-543B-6638-A873-2C6E2F91559E}"/>
              </a:ext>
            </a:extLst>
          </p:cNvPr>
          <p:cNvSpPr>
            <a:spLocks noChangeArrowheads="1"/>
          </p:cNvSpPr>
          <p:nvPr/>
        </p:nvSpPr>
        <p:spPr bwMode="auto">
          <a:xfrm>
            <a:off x="228600" y="3352800"/>
            <a:ext cx="434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003399"/>
                </a:solidFill>
              </a:rPr>
              <a:t>23. Rhodesia I (1966-1972)</a:t>
            </a:r>
          </a:p>
        </p:txBody>
      </p:sp>
      <p:sp>
        <p:nvSpPr>
          <p:cNvPr id="392204" name="Rectangle 12">
            <a:extLst>
              <a:ext uri="{FF2B5EF4-FFF2-40B4-BE49-F238E27FC236}">
                <a16:creationId xmlns:a16="http://schemas.microsoft.com/office/drawing/2014/main" id="{77BCACAC-B74C-8361-8A1E-188258D81BEB}"/>
              </a:ext>
            </a:extLst>
          </p:cNvPr>
          <p:cNvSpPr>
            <a:spLocks noChangeArrowheads="1"/>
          </p:cNvSpPr>
          <p:nvPr/>
        </p:nvSpPr>
        <p:spPr bwMode="auto">
          <a:xfrm>
            <a:off x="4724400" y="3352800"/>
            <a:ext cx="411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FF0000"/>
                </a:solidFill>
              </a:rPr>
              <a:t>24. Namibia (1966-1989)</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6291" name="Object 3">
            <a:extLst>
              <a:ext uri="{FF2B5EF4-FFF2-40B4-BE49-F238E27FC236}">
                <a16:creationId xmlns:a16="http://schemas.microsoft.com/office/drawing/2014/main" id="{DC6D2CC7-D093-AD86-8305-1845F8A9B828}"/>
              </a:ext>
            </a:extLst>
          </p:cNvPr>
          <p:cNvGraphicFramePr>
            <a:graphicFrameLocks noChangeAspect="1"/>
          </p:cNvGraphicFramePr>
          <p:nvPr/>
        </p:nvGraphicFramePr>
        <p:xfrm>
          <a:off x="152400" y="381000"/>
          <a:ext cx="4343400" cy="2667000"/>
        </p:xfrm>
        <a:graphic>
          <a:graphicData uri="http://schemas.openxmlformats.org/presentationml/2006/ole">
            <mc:AlternateContent xmlns:mc="http://schemas.openxmlformats.org/markup-compatibility/2006">
              <mc:Choice xmlns:v="urn:schemas-microsoft-com:vml" Requires="v">
                <p:oleObj name="Chart" r:id="rId2" imgW="4829175" imgH="2667000" progId="Excel.Chart.8">
                  <p:embed/>
                </p:oleObj>
              </mc:Choice>
              <mc:Fallback>
                <p:oleObj name="Chart" r:id="rId2" imgW="4829175" imgH="2667000" progId="Excel.Chart.8">
                  <p:embed/>
                  <p:pic>
                    <p:nvPicPr>
                      <p:cNvPr id="0" name="Object 3"/>
                      <p:cNvPicPr>
                        <a:picLocks noRot="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4343400" cy="26670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6292" name="Object 4">
            <a:extLst>
              <a:ext uri="{FF2B5EF4-FFF2-40B4-BE49-F238E27FC236}">
                <a16:creationId xmlns:a16="http://schemas.microsoft.com/office/drawing/2014/main" id="{D847D70F-21A8-E3E0-5CAD-1E7CA7D6DAFA}"/>
              </a:ext>
            </a:extLst>
          </p:cNvPr>
          <p:cNvGraphicFramePr>
            <a:graphicFrameLocks noChangeAspect="1"/>
          </p:cNvGraphicFramePr>
          <p:nvPr/>
        </p:nvGraphicFramePr>
        <p:xfrm>
          <a:off x="4572000" y="381000"/>
          <a:ext cx="4438650" cy="2667000"/>
        </p:xfrm>
        <a:graphic>
          <a:graphicData uri="http://schemas.openxmlformats.org/presentationml/2006/ole">
            <mc:AlternateContent xmlns:mc="http://schemas.openxmlformats.org/markup-compatibility/2006">
              <mc:Choice xmlns:v="urn:schemas-microsoft-com:vml" Requires="v">
                <p:oleObj name="Chart" r:id="rId4" imgW="4819650" imgH="2657475" progId="Excel.Chart.8">
                  <p:embed/>
                </p:oleObj>
              </mc:Choice>
              <mc:Fallback>
                <p:oleObj name="Chart" r:id="rId4" imgW="4819650" imgH="2657475"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81000"/>
                        <a:ext cx="44386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6293" name="Object 5">
            <a:extLst>
              <a:ext uri="{FF2B5EF4-FFF2-40B4-BE49-F238E27FC236}">
                <a16:creationId xmlns:a16="http://schemas.microsoft.com/office/drawing/2014/main" id="{446E380A-836E-497B-023D-4C3BC620B0AE}"/>
              </a:ext>
            </a:extLst>
          </p:cNvPr>
          <p:cNvGraphicFramePr>
            <a:graphicFrameLocks noChangeAspect="1"/>
          </p:cNvGraphicFramePr>
          <p:nvPr/>
        </p:nvGraphicFramePr>
        <p:xfrm>
          <a:off x="152400" y="3352800"/>
          <a:ext cx="4267200" cy="3276600"/>
        </p:xfrm>
        <a:graphic>
          <a:graphicData uri="http://schemas.openxmlformats.org/presentationml/2006/ole">
            <mc:AlternateContent xmlns:mc="http://schemas.openxmlformats.org/markup-compatibility/2006">
              <mc:Choice xmlns:v="urn:schemas-microsoft-com:vml" Requires="v">
                <p:oleObj name="Chart" r:id="rId6" imgW="4819650" imgH="2981325" progId="Excel.Chart.8">
                  <p:embed/>
                </p:oleObj>
              </mc:Choice>
              <mc:Fallback>
                <p:oleObj name="Chart" r:id="rId6" imgW="4819650" imgH="2981325" progId="Excel.Chart.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352800"/>
                        <a:ext cx="4267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6294" name="Object 6">
            <a:extLst>
              <a:ext uri="{FF2B5EF4-FFF2-40B4-BE49-F238E27FC236}">
                <a16:creationId xmlns:a16="http://schemas.microsoft.com/office/drawing/2014/main" id="{299EE9D8-7C91-5F89-6052-681641985CCE}"/>
              </a:ext>
            </a:extLst>
          </p:cNvPr>
          <p:cNvGraphicFramePr>
            <a:graphicFrameLocks noChangeAspect="1"/>
          </p:cNvGraphicFramePr>
          <p:nvPr/>
        </p:nvGraphicFramePr>
        <p:xfrm>
          <a:off x="4648200" y="3352800"/>
          <a:ext cx="4343400" cy="3200400"/>
        </p:xfrm>
        <a:graphic>
          <a:graphicData uri="http://schemas.openxmlformats.org/presentationml/2006/ole">
            <mc:AlternateContent xmlns:mc="http://schemas.openxmlformats.org/markup-compatibility/2006">
              <mc:Choice xmlns:v="urn:schemas-microsoft-com:vml" Requires="v">
                <p:oleObj name="Chart" r:id="rId8" imgW="10944225" imgH="4457700" progId="Excel.Chart.8">
                  <p:embed/>
                </p:oleObj>
              </mc:Choice>
              <mc:Fallback>
                <p:oleObj name="Chart" r:id="rId8" imgW="10944225" imgH="4457700" progId="Excel.Chart.8">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3352800"/>
                        <a:ext cx="4343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6295" name="Rectangle 7">
            <a:extLst>
              <a:ext uri="{FF2B5EF4-FFF2-40B4-BE49-F238E27FC236}">
                <a16:creationId xmlns:a16="http://schemas.microsoft.com/office/drawing/2014/main" id="{81B1F0D3-FF92-3A5B-6CA4-7B2C03C3BC6F}"/>
              </a:ext>
            </a:extLst>
          </p:cNvPr>
          <p:cNvSpPr>
            <a:spLocks noChangeArrowheads="1"/>
          </p:cNvSpPr>
          <p:nvPr/>
        </p:nvSpPr>
        <p:spPr bwMode="auto">
          <a:xfrm>
            <a:off x="228600" y="152400"/>
            <a:ext cx="419100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1600">
                <a:solidFill>
                  <a:srgbClr val="003399"/>
                </a:solidFill>
              </a:rPr>
              <a:t>25. Guevara Guerilla Campaign (1966-1967)</a:t>
            </a:r>
          </a:p>
        </p:txBody>
      </p:sp>
      <p:sp>
        <p:nvSpPr>
          <p:cNvPr id="396296" name="Rectangle 8">
            <a:extLst>
              <a:ext uri="{FF2B5EF4-FFF2-40B4-BE49-F238E27FC236}">
                <a16:creationId xmlns:a16="http://schemas.microsoft.com/office/drawing/2014/main" id="{625D4428-8DBB-98D1-515C-7C1E14DA23C7}"/>
              </a:ext>
            </a:extLst>
          </p:cNvPr>
          <p:cNvSpPr>
            <a:spLocks noChangeArrowheads="1"/>
          </p:cNvSpPr>
          <p:nvPr/>
        </p:nvSpPr>
        <p:spPr bwMode="auto">
          <a:xfrm>
            <a:off x="4648200" y="152400"/>
            <a:ext cx="426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FF0000"/>
                </a:solidFill>
              </a:rPr>
              <a:t>26. Sandinistas (1967-1979)</a:t>
            </a:r>
          </a:p>
        </p:txBody>
      </p:sp>
      <p:sp>
        <p:nvSpPr>
          <p:cNvPr id="396297" name="Rectangle 9">
            <a:extLst>
              <a:ext uri="{FF2B5EF4-FFF2-40B4-BE49-F238E27FC236}">
                <a16:creationId xmlns:a16="http://schemas.microsoft.com/office/drawing/2014/main" id="{F2C3D23E-B124-7ED9-5854-04892E3FC32E}"/>
              </a:ext>
            </a:extLst>
          </p:cNvPr>
          <p:cNvSpPr>
            <a:spLocks noChangeArrowheads="1"/>
          </p:cNvSpPr>
          <p:nvPr/>
        </p:nvSpPr>
        <p:spPr bwMode="auto">
          <a:xfrm>
            <a:off x="152400" y="3048000"/>
            <a:ext cx="426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003399"/>
                </a:solidFill>
              </a:rPr>
              <a:t>27. Cabanas Insurgency (1967-1974)</a:t>
            </a:r>
          </a:p>
        </p:txBody>
      </p:sp>
      <p:sp>
        <p:nvSpPr>
          <p:cNvPr id="396298" name="Rectangle 10">
            <a:extLst>
              <a:ext uri="{FF2B5EF4-FFF2-40B4-BE49-F238E27FC236}">
                <a16:creationId xmlns:a16="http://schemas.microsoft.com/office/drawing/2014/main" id="{E74F098A-6764-799D-135B-BAC2AB19010A}"/>
              </a:ext>
            </a:extLst>
          </p:cNvPr>
          <p:cNvSpPr>
            <a:spLocks noChangeArrowheads="1"/>
          </p:cNvSpPr>
          <p:nvPr/>
        </p:nvSpPr>
        <p:spPr bwMode="auto">
          <a:xfrm>
            <a:off x="4572000" y="3048000"/>
            <a:ext cx="426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003399"/>
                </a:solidFill>
              </a:rPr>
              <a:t>28. Northern Ireland (1968-1988)</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5266" name="Object 2">
            <a:extLst>
              <a:ext uri="{FF2B5EF4-FFF2-40B4-BE49-F238E27FC236}">
                <a16:creationId xmlns:a16="http://schemas.microsoft.com/office/drawing/2014/main" id="{D41CB1EE-7B00-F7F9-0FB7-40FA9614AE96}"/>
              </a:ext>
            </a:extLst>
          </p:cNvPr>
          <p:cNvGraphicFramePr>
            <a:graphicFrameLocks noChangeAspect="1"/>
          </p:cNvGraphicFramePr>
          <p:nvPr/>
        </p:nvGraphicFramePr>
        <p:xfrm>
          <a:off x="152400" y="304800"/>
          <a:ext cx="4648200" cy="3048000"/>
        </p:xfrm>
        <a:graphic>
          <a:graphicData uri="http://schemas.openxmlformats.org/presentationml/2006/ole">
            <mc:AlternateContent xmlns:mc="http://schemas.openxmlformats.org/markup-compatibility/2006">
              <mc:Choice xmlns:v="urn:schemas-microsoft-com:vml" Requires="v">
                <p:oleObj name="Chart" r:id="rId2" imgW="5562600" imgH="2819400" progId="Excel.Chart.8">
                  <p:embed/>
                </p:oleObj>
              </mc:Choice>
              <mc:Fallback>
                <p:oleObj name="Chart" r:id="rId2" imgW="5562600" imgH="2819400" progId="Excel.Char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4648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5269" name="Object 5">
            <a:extLst>
              <a:ext uri="{FF2B5EF4-FFF2-40B4-BE49-F238E27FC236}">
                <a16:creationId xmlns:a16="http://schemas.microsoft.com/office/drawing/2014/main" id="{8950A1E7-3831-C2C1-4B36-66C3A3AAEEFB}"/>
              </a:ext>
            </a:extLst>
          </p:cNvPr>
          <p:cNvGraphicFramePr>
            <a:graphicFrameLocks noChangeAspect="1"/>
          </p:cNvGraphicFramePr>
          <p:nvPr/>
        </p:nvGraphicFramePr>
        <p:xfrm>
          <a:off x="4724400" y="304800"/>
          <a:ext cx="4419600" cy="3048000"/>
        </p:xfrm>
        <a:graphic>
          <a:graphicData uri="http://schemas.openxmlformats.org/presentationml/2006/ole">
            <mc:AlternateContent xmlns:mc="http://schemas.openxmlformats.org/markup-compatibility/2006">
              <mc:Choice xmlns:v="urn:schemas-microsoft-com:vml" Requires="v">
                <p:oleObj name="Chart" r:id="rId4" imgW="5981700" imgH="3228975" progId="Excel.Chart.8">
                  <p:embed/>
                </p:oleObj>
              </mc:Choice>
              <mc:Fallback>
                <p:oleObj name="Chart" r:id="rId4" imgW="5981700" imgH="3228975" progId="Excel.Char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04800"/>
                        <a:ext cx="4419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5270" name="Object 6">
            <a:extLst>
              <a:ext uri="{FF2B5EF4-FFF2-40B4-BE49-F238E27FC236}">
                <a16:creationId xmlns:a16="http://schemas.microsoft.com/office/drawing/2014/main" id="{7D767B27-8537-F68E-5F7E-2AD28C189491}"/>
              </a:ext>
            </a:extLst>
          </p:cNvPr>
          <p:cNvGraphicFramePr>
            <a:graphicFrameLocks noChangeAspect="1"/>
          </p:cNvGraphicFramePr>
          <p:nvPr/>
        </p:nvGraphicFramePr>
        <p:xfrm>
          <a:off x="228600" y="3657600"/>
          <a:ext cx="4572000" cy="3048000"/>
        </p:xfrm>
        <a:graphic>
          <a:graphicData uri="http://schemas.openxmlformats.org/presentationml/2006/ole">
            <mc:AlternateContent xmlns:mc="http://schemas.openxmlformats.org/markup-compatibility/2006">
              <mc:Choice xmlns:v="urn:schemas-microsoft-com:vml" Requires="v">
                <p:oleObj name="Chart" r:id="rId6" imgW="5210175" imgH="3343275" progId="Excel.Chart.8">
                  <p:embed/>
                </p:oleObj>
              </mc:Choice>
              <mc:Fallback>
                <p:oleObj name="Chart" r:id="rId6" imgW="5210175" imgH="3343275" progId="Excel.Char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657600"/>
                        <a:ext cx="4572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5271" name="Object 7">
            <a:extLst>
              <a:ext uri="{FF2B5EF4-FFF2-40B4-BE49-F238E27FC236}">
                <a16:creationId xmlns:a16="http://schemas.microsoft.com/office/drawing/2014/main" id="{5DA6FE23-2CE6-2455-626C-2C9F2ED4D69E}"/>
              </a:ext>
            </a:extLst>
          </p:cNvPr>
          <p:cNvGraphicFramePr>
            <a:graphicFrameLocks noChangeAspect="1"/>
          </p:cNvGraphicFramePr>
          <p:nvPr/>
        </p:nvGraphicFramePr>
        <p:xfrm>
          <a:off x="4800600" y="3657600"/>
          <a:ext cx="4343400" cy="3048000"/>
        </p:xfrm>
        <a:graphic>
          <a:graphicData uri="http://schemas.openxmlformats.org/presentationml/2006/ole">
            <mc:AlternateContent xmlns:mc="http://schemas.openxmlformats.org/markup-compatibility/2006">
              <mc:Choice xmlns:v="urn:schemas-microsoft-com:vml" Requires="v">
                <p:oleObj name="Chart" r:id="rId8" imgW="4819802" imgH="2695651" progId="Excel.Chart.8">
                  <p:embed/>
                </p:oleObj>
              </mc:Choice>
              <mc:Fallback>
                <p:oleObj name="Chart" r:id="rId8" imgW="4819802" imgH="2695651" progId="Excel.Chart.8">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3657600"/>
                        <a:ext cx="4343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5272" name="Rectangle 8">
            <a:extLst>
              <a:ext uri="{FF2B5EF4-FFF2-40B4-BE49-F238E27FC236}">
                <a16:creationId xmlns:a16="http://schemas.microsoft.com/office/drawing/2014/main" id="{53DFDEB8-79C5-135B-BE6B-0D03ECBF9A54}"/>
              </a:ext>
            </a:extLst>
          </p:cNvPr>
          <p:cNvSpPr>
            <a:spLocks noChangeArrowheads="1"/>
          </p:cNvSpPr>
          <p:nvPr/>
        </p:nvSpPr>
        <p:spPr bwMode="auto">
          <a:xfrm>
            <a:off x="228600" y="0"/>
            <a:ext cx="441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t>29. Argentina (1969-1983)</a:t>
            </a:r>
          </a:p>
        </p:txBody>
      </p:sp>
      <p:sp>
        <p:nvSpPr>
          <p:cNvPr id="395273" name="Rectangle 9">
            <a:extLst>
              <a:ext uri="{FF2B5EF4-FFF2-40B4-BE49-F238E27FC236}">
                <a16:creationId xmlns:a16="http://schemas.microsoft.com/office/drawing/2014/main" id="{9A606C97-8050-6A4A-8C8B-CADDF718CC6D}"/>
              </a:ext>
            </a:extLst>
          </p:cNvPr>
          <p:cNvSpPr>
            <a:spLocks noChangeArrowheads="1"/>
          </p:cNvSpPr>
          <p:nvPr/>
        </p:nvSpPr>
        <p:spPr bwMode="auto">
          <a:xfrm>
            <a:off x="4800600" y="0"/>
            <a:ext cx="403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003399"/>
                </a:solidFill>
              </a:rPr>
              <a:t>30. El Salvador (1979-1992)</a:t>
            </a:r>
          </a:p>
        </p:txBody>
      </p:sp>
      <p:sp>
        <p:nvSpPr>
          <p:cNvPr id="395274" name="Rectangle 10">
            <a:extLst>
              <a:ext uri="{FF2B5EF4-FFF2-40B4-BE49-F238E27FC236}">
                <a16:creationId xmlns:a16="http://schemas.microsoft.com/office/drawing/2014/main" id="{3D7485B4-550A-5274-8D15-8CED57F448A9}"/>
              </a:ext>
            </a:extLst>
          </p:cNvPr>
          <p:cNvSpPr>
            <a:spLocks noChangeArrowheads="1"/>
          </p:cNvSpPr>
          <p:nvPr/>
        </p:nvSpPr>
        <p:spPr bwMode="auto">
          <a:xfrm>
            <a:off x="304800" y="3352800"/>
            <a:ext cx="449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003399"/>
                </a:solidFill>
              </a:rPr>
              <a:t>31. Shining Path in Peru (1980-1999)</a:t>
            </a:r>
          </a:p>
        </p:txBody>
      </p:sp>
      <p:sp>
        <p:nvSpPr>
          <p:cNvPr id="395275" name="Rectangle 11">
            <a:extLst>
              <a:ext uri="{FF2B5EF4-FFF2-40B4-BE49-F238E27FC236}">
                <a16:creationId xmlns:a16="http://schemas.microsoft.com/office/drawing/2014/main" id="{3B128B16-77B3-E4EA-60BE-3E8B135B2B55}"/>
              </a:ext>
            </a:extLst>
          </p:cNvPr>
          <p:cNvSpPr>
            <a:spLocks noChangeArrowheads="1"/>
          </p:cNvSpPr>
          <p:nvPr/>
        </p:nvSpPr>
        <p:spPr bwMode="auto">
          <a:xfrm>
            <a:off x="4876800" y="3352800"/>
            <a:ext cx="40386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1800">
                <a:solidFill>
                  <a:srgbClr val="003399"/>
                </a:solidFill>
              </a:rPr>
              <a:t>32. Contras in Nicaragua (1981-1990)</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4243" name="Object 3">
            <a:extLst>
              <a:ext uri="{FF2B5EF4-FFF2-40B4-BE49-F238E27FC236}">
                <a16:creationId xmlns:a16="http://schemas.microsoft.com/office/drawing/2014/main" id="{3C45DC3A-D0B8-65C8-C89B-D176CCC9FEEE}"/>
              </a:ext>
            </a:extLst>
          </p:cNvPr>
          <p:cNvGraphicFramePr>
            <a:graphicFrameLocks noChangeAspect="1"/>
          </p:cNvGraphicFramePr>
          <p:nvPr/>
        </p:nvGraphicFramePr>
        <p:xfrm>
          <a:off x="304800" y="533400"/>
          <a:ext cx="4343400" cy="2971800"/>
        </p:xfrm>
        <a:graphic>
          <a:graphicData uri="http://schemas.openxmlformats.org/presentationml/2006/ole">
            <mc:AlternateContent xmlns:mc="http://schemas.openxmlformats.org/markup-compatibility/2006">
              <mc:Choice xmlns:v="urn:schemas-microsoft-com:vml" Requires="v">
                <p:oleObj name="Chart" r:id="rId2" imgW="7343775" imgH="3105150" progId="Excel.Chart.8">
                  <p:embed/>
                </p:oleObj>
              </mc:Choice>
              <mc:Fallback>
                <p:oleObj name="Chart" r:id="rId2" imgW="7343775" imgH="3105150" progId="Excel.Char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
                        <a:ext cx="4343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4244" name="Object 4">
            <a:extLst>
              <a:ext uri="{FF2B5EF4-FFF2-40B4-BE49-F238E27FC236}">
                <a16:creationId xmlns:a16="http://schemas.microsoft.com/office/drawing/2014/main" id="{7642F36F-47C7-D062-14A9-480A68BDDCF1}"/>
              </a:ext>
            </a:extLst>
          </p:cNvPr>
          <p:cNvGraphicFramePr>
            <a:graphicFrameLocks noChangeAspect="1"/>
          </p:cNvGraphicFramePr>
          <p:nvPr/>
        </p:nvGraphicFramePr>
        <p:xfrm>
          <a:off x="4724400" y="533400"/>
          <a:ext cx="4419600" cy="2895600"/>
        </p:xfrm>
        <a:graphic>
          <a:graphicData uri="http://schemas.openxmlformats.org/presentationml/2006/ole">
            <mc:AlternateContent xmlns:mc="http://schemas.openxmlformats.org/markup-compatibility/2006">
              <mc:Choice xmlns:v="urn:schemas-microsoft-com:vml" Requires="v">
                <p:oleObj name="Chart" r:id="rId4" imgW="6486525" imgH="4610100" progId="Excel.Chart.8">
                  <p:embed/>
                </p:oleObj>
              </mc:Choice>
              <mc:Fallback>
                <p:oleObj name="Chart" r:id="rId4" imgW="6486525" imgH="46101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533400"/>
                        <a:ext cx="44196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4245" name="Object 5">
            <a:extLst>
              <a:ext uri="{FF2B5EF4-FFF2-40B4-BE49-F238E27FC236}">
                <a16:creationId xmlns:a16="http://schemas.microsoft.com/office/drawing/2014/main" id="{8CB8928C-FBEB-06AC-54AC-F49C270ABEDB}"/>
              </a:ext>
            </a:extLst>
          </p:cNvPr>
          <p:cNvGraphicFramePr>
            <a:graphicFrameLocks noChangeAspect="1"/>
          </p:cNvGraphicFramePr>
          <p:nvPr/>
        </p:nvGraphicFramePr>
        <p:xfrm>
          <a:off x="304800" y="3886200"/>
          <a:ext cx="4267200" cy="2819400"/>
        </p:xfrm>
        <a:graphic>
          <a:graphicData uri="http://schemas.openxmlformats.org/presentationml/2006/ole">
            <mc:AlternateContent xmlns:mc="http://schemas.openxmlformats.org/markup-compatibility/2006">
              <mc:Choice xmlns:v="urn:schemas-microsoft-com:vml" Requires="v">
                <p:oleObj name="Chart" r:id="rId6" imgW="4695825" imgH="2771775" progId="Excel.Chart.8">
                  <p:embed/>
                </p:oleObj>
              </mc:Choice>
              <mc:Fallback>
                <p:oleObj name="Chart" r:id="rId6" imgW="4695825" imgH="2771775" progId="Excel.Chart.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886200"/>
                        <a:ext cx="4267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4246" name="Object 6">
            <a:extLst>
              <a:ext uri="{FF2B5EF4-FFF2-40B4-BE49-F238E27FC236}">
                <a16:creationId xmlns:a16="http://schemas.microsoft.com/office/drawing/2014/main" id="{75D9A0C8-9E41-2A4B-805B-067ACB2E9A32}"/>
              </a:ext>
            </a:extLst>
          </p:cNvPr>
          <p:cNvGraphicFramePr>
            <a:graphicFrameLocks noChangeAspect="1"/>
          </p:cNvGraphicFramePr>
          <p:nvPr/>
        </p:nvGraphicFramePr>
        <p:xfrm>
          <a:off x="4648200" y="3886200"/>
          <a:ext cx="4495800" cy="2819400"/>
        </p:xfrm>
        <a:graphic>
          <a:graphicData uri="http://schemas.openxmlformats.org/presentationml/2006/ole">
            <mc:AlternateContent xmlns:mc="http://schemas.openxmlformats.org/markup-compatibility/2006">
              <mc:Choice xmlns:v="urn:schemas-microsoft-com:vml" Requires="v">
                <p:oleObj name="Chart" r:id="rId8" imgW="4229100" imgH="2657475" progId="Excel.Chart.8">
                  <p:embed/>
                </p:oleObj>
              </mc:Choice>
              <mc:Fallback>
                <p:oleObj name="Chart" r:id="rId8" imgW="4229100" imgH="2657475" progId="Excel.Chart.8">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3886200"/>
                        <a:ext cx="4495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4247" name="Rectangle 7">
            <a:extLst>
              <a:ext uri="{FF2B5EF4-FFF2-40B4-BE49-F238E27FC236}">
                <a16:creationId xmlns:a16="http://schemas.microsoft.com/office/drawing/2014/main" id="{5DCC1B83-610E-9270-D731-CD4F3D926C96}"/>
              </a:ext>
            </a:extLst>
          </p:cNvPr>
          <p:cNvSpPr>
            <a:spLocks noChangeArrowheads="1"/>
          </p:cNvSpPr>
          <p:nvPr/>
        </p:nvSpPr>
        <p:spPr bwMode="auto">
          <a:xfrm>
            <a:off x="304800" y="152400"/>
            <a:ext cx="419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FF0000"/>
                </a:solidFill>
              </a:rPr>
              <a:t>33. First Intifada (1987-1993)</a:t>
            </a:r>
          </a:p>
        </p:txBody>
      </p:sp>
      <p:sp>
        <p:nvSpPr>
          <p:cNvPr id="394248" name="Rectangle 8">
            <a:extLst>
              <a:ext uri="{FF2B5EF4-FFF2-40B4-BE49-F238E27FC236}">
                <a16:creationId xmlns:a16="http://schemas.microsoft.com/office/drawing/2014/main" id="{DBE9447A-EDDB-E92F-D454-AD2F43755B2A}"/>
              </a:ext>
            </a:extLst>
          </p:cNvPr>
          <p:cNvSpPr>
            <a:spLocks noChangeArrowheads="1"/>
          </p:cNvSpPr>
          <p:nvPr/>
        </p:nvSpPr>
        <p:spPr bwMode="auto">
          <a:xfrm>
            <a:off x="4800600" y="0"/>
            <a:ext cx="4038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1600"/>
              <a:t>34. Violence in Israel and the Occupied Territories I (1993-2000)</a:t>
            </a:r>
          </a:p>
        </p:txBody>
      </p:sp>
      <p:sp>
        <p:nvSpPr>
          <p:cNvPr id="394249" name="Rectangle 9">
            <a:extLst>
              <a:ext uri="{FF2B5EF4-FFF2-40B4-BE49-F238E27FC236}">
                <a16:creationId xmlns:a16="http://schemas.microsoft.com/office/drawing/2014/main" id="{C49E18FF-EF29-CB37-1B65-0C778D17A9A3}"/>
              </a:ext>
            </a:extLst>
          </p:cNvPr>
          <p:cNvSpPr>
            <a:spLocks noChangeArrowheads="1"/>
          </p:cNvSpPr>
          <p:nvPr/>
        </p:nvSpPr>
        <p:spPr bwMode="auto">
          <a:xfrm>
            <a:off x="381000" y="3429000"/>
            <a:ext cx="41148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1800">
                <a:solidFill>
                  <a:srgbClr val="003399"/>
                </a:solidFill>
              </a:rPr>
              <a:t>35. Insurgency in Jammu and Kashmir (1988-present)</a:t>
            </a:r>
          </a:p>
        </p:txBody>
      </p:sp>
      <p:sp>
        <p:nvSpPr>
          <p:cNvPr id="394250" name="Rectangle 10">
            <a:extLst>
              <a:ext uri="{FF2B5EF4-FFF2-40B4-BE49-F238E27FC236}">
                <a16:creationId xmlns:a16="http://schemas.microsoft.com/office/drawing/2014/main" id="{5AAB0BB7-A685-888B-6EF7-09433853885B}"/>
              </a:ext>
            </a:extLst>
          </p:cNvPr>
          <p:cNvSpPr>
            <a:spLocks noChangeArrowheads="1"/>
          </p:cNvSpPr>
          <p:nvPr/>
        </p:nvSpPr>
        <p:spPr bwMode="auto">
          <a:xfrm>
            <a:off x="4648200" y="3505200"/>
            <a:ext cx="44958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1800">
                <a:solidFill>
                  <a:srgbClr val="FF0000"/>
                </a:solidFill>
              </a:rPr>
              <a:t>36. Peacekeeping in Liberia (1990-1997)</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3219" name="Object 3">
            <a:extLst>
              <a:ext uri="{FF2B5EF4-FFF2-40B4-BE49-F238E27FC236}">
                <a16:creationId xmlns:a16="http://schemas.microsoft.com/office/drawing/2014/main" id="{8495F9A5-99DA-AC4E-106E-8630894848A9}"/>
              </a:ext>
            </a:extLst>
          </p:cNvPr>
          <p:cNvGraphicFramePr>
            <a:graphicFrameLocks noChangeAspect="1"/>
          </p:cNvGraphicFramePr>
          <p:nvPr/>
        </p:nvGraphicFramePr>
        <p:xfrm>
          <a:off x="304800" y="533400"/>
          <a:ext cx="4495800" cy="2971800"/>
        </p:xfrm>
        <a:graphic>
          <a:graphicData uri="http://schemas.openxmlformats.org/presentationml/2006/ole">
            <mc:AlternateContent xmlns:mc="http://schemas.openxmlformats.org/markup-compatibility/2006">
              <mc:Choice xmlns:v="urn:schemas-microsoft-com:vml" Requires="v">
                <p:oleObj name="Chart" r:id="rId2" imgW="4991100" imgH="2657475" progId="Excel.Chart.8">
                  <p:embed/>
                </p:oleObj>
              </mc:Choice>
              <mc:Fallback>
                <p:oleObj name="Chart" r:id="rId2" imgW="4991100" imgH="2657475" progId="Excel.Char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
                        <a:ext cx="4495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3220" name="Object 4">
            <a:extLst>
              <a:ext uri="{FF2B5EF4-FFF2-40B4-BE49-F238E27FC236}">
                <a16:creationId xmlns:a16="http://schemas.microsoft.com/office/drawing/2014/main" id="{91572D68-7190-A579-8556-E293691C2B9A}"/>
              </a:ext>
            </a:extLst>
          </p:cNvPr>
          <p:cNvGraphicFramePr>
            <a:graphicFrameLocks noChangeAspect="1"/>
          </p:cNvGraphicFramePr>
          <p:nvPr/>
        </p:nvGraphicFramePr>
        <p:xfrm>
          <a:off x="4876800" y="533400"/>
          <a:ext cx="4267200" cy="2971800"/>
        </p:xfrm>
        <a:graphic>
          <a:graphicData uri="http://schemas.openxmlformats.org/presentationml/2006/ole">
            <mc:AlternateContent xmlns:mc="http://schemas.openxmlformats.org/markup-compatibility/2006">
              <mc:Choice xmlns:v="urn:schemas-microsoft-com:vml" Requires="v">
                <p:oleObj name="Chart" r:id="rId4" imgW="4381500" imgH="2724150" progId="Excel.Chart.8">
                  <p:embed/>
                </p:oleObj>
              </mc:Choice>
              <mc:Fallback>
                <p:oleObj name="Chart" r:id="rId4" imgW="4381500" imgH="272415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533400"/>
                        <a:ext cx="4267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3222" name="Object 6">
            <a:extLst>
              <a:ext uri="{FF2B5EF4-FFF2-40B4-BE49-F238E27FC236}">
                <a16:creationId xmlns:a16="http://schemas.microsoft.com/office/drawing/2014/main" id="{D7D5844C-A996-670B-9483-D305EFF8A7DB}"/>
              </a:ext>
            </a:extLst>
          </p:cNvPr>
          <p:cNvGraphicFramePr>
            <a:graphicFrameLocks noChangeAspect="1"/>
          </p:cNvGraphicFramePr>
          <p:nvPr/>
        </p:nvGraphicFramePr>
        <p:xfrm>
          <a:off x="304800" y="3810000"/>
          <a:ext cx="4514850" cy="2867025"/>
        </p:xfrm>
        <a:graphic>
          <a:graphicData uri="http://schemas.openxmlformats.org/presentationml/2006/ole">
            <mc:AlternateContent xmlns:mc="http://schemas.openxmlformats.org/markup-compatibility/2006">
              <mc:Choice xmlns:v="urn:schemas-microsoft-com:vml" Requires="v">
                <p:oleObj name="Chart" r:id="rId6" imgW="4286402" imgH="3019349" progId="Excel.Chart.8">
                  <p:embed/>
                </p:oleObj>
              </mc:Choice>
              <mc:Fallback>
                <p:oleObj name="Chart" r:id="rId6" imgW="4286402" imgH="3019349" progId="Excel.Char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810000"/>
                        <a:ext cx="451485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3223" name="Object 7">
            <a:extLst>
              <a:ext uri="{FF2B5EF4-FFF2-40B4-BE49-F238E27FC236}">
                <a16:creationId xmlns:a16="http://schemas.microsoft.com/office/drawing/2014/main" id="{D86CBB62-4733-4228-77EF-52540F84DACB}"/>
              </a:ext>
            </a:extLst>
          </p:cNvPr>
          <p:cNvGraphicFramePr>
            <a:graphicFrameLocks noChangeAspect="1"/>
          </p:cNvGraphicFramePr>
          <p:nvPr/>
        </p:nvGraphicFramePr>
        <p:xfrm>
          <a:off x="4953000" y="3810000"/>
          <a:ext cx="4191000" cy="2819400"/>
        </p:xfrm>
        <a:graphic>
          <a:graphicData uri="http://schemas.openxmlformats.org/presentationml/2006/ole">
            <mc:AlternateContent xmlns:mc="http://schemas.openxmlformats.org/markup-compatibility/2006">
              <mc:Choice xmlns:v="urn:schemas-microsoft-com:vml" Requires="v">
                <p:oleObj name="Chart" r:id="rId8" imgW="4829175" imgH="3209925" progId="Excel.Chart.8">
                  <p:embed/>
                </p:oleObj>
              </mc:Choice>
              <mc:Fallback>
                <p:oleObj name="Chart" r:id="rId8" imgW="4829175" imgH="3209925" progId="Excel.Chart.8">
                  <p:embed/>
                  <p:pic>
                    <p:nvPicPr>
                      <p:cNvPr id="0" name="Object 7"/>
                      <p:cNvPicPr>
                        <a:picLocks noRot="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3810000"/>
                        <a:ext cx="4191000" cy="28194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3224" name="Rectangle 8">
            <a:extLst>
              <a:ext uri="{FF2B5EF4-FFF2-40B4-BE49-F238E27FC236}">
                <a16:creationId xmlns:a16="http://schemas.microsoft.com/office/drawing/2014/main" id="{D0E741DE-7A19-033F-6F7A-A6D83CC757AB}"/>
              </a:ext>
            </a:extLst>
          </p:cNvPr>
          <p:cNvSpPr>
            <a:spLocks noChangeArrowheads="1"/>
          </p:cNvSpPr>
          <p:nvPr/>
        </p:nvSpPr>
        <p:spPr bwMode="auto">
          <a:xfrm>
            <a:off x="304800" y="228600"/>
            <a:ext cx="44196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1800"/>
              <a:t>37. Peacekeeping in Lebanon (1990-present)</a:t>
            </a:r>
          </a:p>
        </p:txBody>
      </p:sp>
      <p:sp>
        <p:nvSpPr>
          <p:cNvPr id="393225" name="Rectangle 9">
            <a:extLst>
              <a:ext uri="{FF2B5EF4-FFF2-40B4-BE49-F238E27FC236}">
                <a16:creationId xmlns:a16="http://schemas.microsoft.com/office/drawing/2014/main" id="{CA2317B9-9470-984E-9324-4AB3454C2D2E}"/>
              </a:ext>
            </a:extLst>
          </p:cNvPr>
          <p:cNvSpPr>
            <a:spLocks noChangeArrowheads="1"/>
          </p:cNvSpPr>
          <p:nvPr/>
        </p:nvSpPr>
        <p:spPr bwMode="auto">
          <a:xfrm>
            <a:off x="4953000" y="228600"/>
            <a:ext cx="41910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1800"/>
              <a:t>38. Chechen Disorder (1996-1999)</a:t>
            </a:r>
          </a:p>
        </p:txBody>
      </p:sp>
      <p:sp>
        <p:nvSpPr>
          <p:cNvPr id="393226" name="Rectangle 10">
            <a:extLst>
              <a:ext uri="{FF2B5EF4-FFF2-40B4-BE49-F238E27FC236}">
                <a16:creationId xmlns:a16="http://schemas.microsoft.com/office/drawing/2014/main" id="{86CFB08D-0947-7C5F-6405-D32B2B046D17}"/>
              </a:ext>
            </a:extLst>
          </p:cNvPr>
          <p:cNvSpPr>
            <a:spLocks noChangeArrowheads="1"/>
          </p:cNvSpPr>
          <p:nvPr/>
        </p:nvSpPr>
        <p:spPr bwMode="auto">
          <a:xfrm>
            <a:off x="381000" y="3581400"/>
            <a:ext cx="434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t>39. Second Chechen War (1999-present)</a:t>
            </a:r>
          </a:p>
        </p:txBody>
      </p:sp>
      <p:sp>
        <p:nvSpPr>
          <p:cNvPr id="393227" name="Rectangle 11">
            <a:extLst>
              <a:ext uri="{FF2B5EF4-FFF2-40B4-BE49-F238E27FC236}">
                <a16:creationId xmlns:a16="http://schemas.microsoft.com/office/drawing/2014/main" id="{6B3ECF78-C691-C24D-8FFA-9E1579DB54FC}"/>
              </a:ext>
            </a:extLst>
          </p:cNvPr>
          <p:cNvSpPr>
            <a:spLocks noChangeArrowheads="1"/>
          </p:cNvSpPr>
          <p:nvPr/>
        </p:nvSpPr>
        <p:spPr bwMode="auto">
          <a:xfrm>
            <a:off x="4953000" y="3581400"/>
            <a:ext cx="403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solidFill>
                  <a:srgbClr val="FF0000"/>
                </a:solidFill>
              </a:rPr>
              <a:t>40. Second Intifada (2000-2005)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a:extLst>
              <a:ext uri="{FF2B5EF4-FFF2-40B4-BE49-F238E27FC236}">
                <a16:creationId xmlns:a16="http://schemas.microsoft.com/office/drawing/2014/main" id="{09176266-F63C-F188-B63A-26A41D75A276}"/>
              </a:ext>
            </a:extLst>
          </p:cNvPr>
          <p:cNvSpPr>
            <a:spLocks noGrp="1" noChangeArrowheads="1"/>
          </p:cNvSpPr>
          <p:nvPr>
            <p:ph type="title"/>
          </p:nvPr>
        </p:nvSpPr>
        <p:spPr>
          <a:xfrm>
            <a:off x="914400" y="609600"/>
            <a:ext cx="8001000" cy="1143000"/>
          </a:xfrm>
        </p:spPr>
        <p:txBody>
          <a:bodyPr/>
          <a:lstStyle/>
          <a:p>
            <a:r>
              <a:rPr lang="en-US" altLang="en-US" sz="4400"/>
              <a:t>We Then Expanded Our Research</a:t>
            </a:r>
          </a:p>
        </p:txBody>
      </p:sp>
      <p:sp>
        <p:nvSpPr>
          <p:cNvPr id="406531" name="Rectangle 3">
            <a:extLst>
              <a:ext uri="{FF2B5EF4-FFF2-40B4-BE49-F238E27FC236}">
                <a16:creationId xmlns:a16="http://schemas.microsoft.com/office/drawing/2014/main" id="{F3286E32-04F2-06B2-4EB3-95B2C4DA052C}"/>
              </a:ext>
            </a:extLst>
          </p:cNvPr>
          <p:cNvSpPr>
            <a:spLocks noGrp="1" noChangeArrowheads="1"/>
          </p:cNvSpPr>
          <p:nvPr>
            <p:ph type="body" idx="1"/>
          </p:nvPr>
        </p:nvSpPr>
        <p:spPr>
          <a:xfrm>
            <a:off x="914400" y="1752600"/>
            <a:ext cx="8001000" cy="4572000"/>
          </a:xfrm>
        </p:spPr>
        <p:txBody>
          <a:bodyPr/>
          <a:lstStyle/>
          <a:p>
            <a:pPr>
              <a:lnSpc>
                <a:spcPct val="80000"/>
              </a:lnSpc>
            </a:pPr>
            <a:r>
              <a:rPr lang="en-US" altLang="en-US" sz="2400"/>
              <a:t>In range, depth and detail</a:t>
            </a:r>
          </a:p>
          <a:p>
            <a:pPr lvl="1">
              <a:lnSpc>
                <a:spcPct val="80000"/>
              </a:lnSpc>
            </a:pPr>
            <a:r>
              <a:rPr lang="en-US" altLang="en-US" sz="2200"/>
              <a:t>Iraq analysis based upon 28 post-WWII cases </a:t>
            </a:r>
          </a:p>
          <a:p>
            <a:pPr lvl="1">
              <a:lnSpc>
                <a:spcPct val="80000"/>
              </a:lnSpc>
            </a:pPr>
            <a:r>
              <a:rPr lang="en-US" altLang="en-US" sz="2200"/>
              <a:t>Latest analysis based upon 83 cases</a:t>
            </a:r>
          </a:p>
          <a:p>
            <a:pPr lvl="1">
              <a:lnSpc>
                <a:spcPct val="80000"/>
              </a:lnSpc>
            </a:pPr>
            <a:r>
              <a:rPr lang="en-US" altLang="en-US" sz="2200"/>
              <a:t>Currently have 99 cases</a:t>
            </a:r>
          </a:p>
          <a:p>
            <a:pPr>
              <a:lnSpc>
                <a:spcPct val="80000"/>
              </a:lnSpc>
            </a:pPr>
            <a:endParaRPr lang="en-US" altLang="en-US" sz="2400"/>
          </a:p>
          <a:p>
            <a:pPr>
              <a:lnSpc>
                <a:spcPct val="80000"/>
              </a:lnSpc>
            </a:pPr>
            <a:r>
              <a:rPr lang="en-US" altLang="en-US" sz="2400"/>
              <a:t>99 cases</a:t>
            </a:r>
          </a:p>
          <a:p>
            <a:pPr lvl="1">
              <a:lnSpc>
                <a:spcPct val="80000"/>
              </a:lnSpc>
            </a:pPr>
            <a:r>
              <a:rPr lang="en-US" altLang="en-US" sz="2200"/>
              <a:t>78 insurgencies</a:t>
            </a:r>
          </a:p>
          <a:p>
            <a:pPr lvl="1">
              <a:lnSpc>
                <a:spcPct val="80000"/>
              </a:lnSpc>
            </a:pPr>
            <a:r>
              <a:rPr lang="en-US" altLang="en-US" sz="2200"/>
              <a:t>10 peacekeeping operations</a:t>
            </a:r>
          </a:p>
          <a:p>
            <a:pPr lvl="1">
              <a:lnSpc>
                <a:spcPct val="80000"/>
              </a:lnSpc>
            </a:pPr>
            <a:r>
              <a:rPr lang="en-US" altLang="en-US" sz="2200"/>
              <a:t>11 others</a:t>
            </a:r>
          </a:p>
          <a:p>
            <a:pPr lvl="1">
              <a:lnSpc>
                <a:spcPct val="80000"/>
              </a:lnSpc>
            </a:pPr>
            <a:endParaRPr lang="en-US" altLang="en-US" sz="2200"/>
          </a:p>
          <a:p>
            <a:pPr>
              <a:lnSpc>
                <a:spcPct val="80000"/>
              </a:lnSpc>
            </a:pPr>
            <a:r>
              <a:rPr lang="en-US" altLang="en-US" sz="2400"/>
              <a:t>All post-WWII</a:t>
            </a:r>
          </a:p>
          <a:p>
            <a:pPr lvl="1">
              <a:lnSpc>
                <a:spcPct val="80000"/>
              </a:lnSpc>
            </a:pPr>
            <a:r>
              <a:rPr lang="en-US" altLang="en-US" sz="2200"/>
              <a:t>53 of the cases pre-1978</a:t>
            </a:r>
          </a:p>
          <a:p>
            <a:pPr lvl="1">
              <a:lnSpc>
                <a:spcPct val="80000"/>
              </a:lnSpc>
            </a:pPr>
            <a:r>
              <a:rPr lang="en-US" altLang="en-US" sz="2200"/>
              <a:t>14 cases still on-going</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3461" name="Object 5">
            <a:extLst>
              <a:ext uri="{FF2B5EF4-FFF2-40B4-BE49-F238E27FC236}">
                <a16:creationId xmlns:a16="http://schemas.microsoft.com/office/drawing/2014/main" id="{B8B3DCEC-C901-49E4-DC35-6802C1541318}"/>
              </a:ext>
            </a:extLst>
          </p:cNvPr>
          <p:cNvGraphicFramePr>
            <a:graphicFrameLocks noChangeAspect="1"/>
          </p:cNvGraphicFramePr>
          <p:nvPr/>
        </p:nvGraphicFramePr>
        <p:xfrm>
          <a:off x="152400" y="3810000"/>
          <a:ext cx="4114800" cy="2743200"/>
        </p:xfrm>
        <a:graphic>
          <a:graphicData uri="http://schemas.openxmlformats.org/presentationml/2006/ole">
            <mc:AlternateContent xmlns:mc="http://schemas.openxmlformats.org/markup-compatibility/2006">
              <mc:Choice xmlns:v="urn:schemas-microsoft-com:vml" Requires="v">
                <p:oleObj name="Chart" r:id="rId2" imgW="3981450" imgH="2800350" progId="Excel.Chart.8">
                  <p:embed/>
                </p:oleObj>
              </mc:Choice>
              <mc:Fallback>
                <p:oleObj name="Chart" r:id="rId2" imgW="3981450" imgH="2800350" progId="Excel.Chart.8">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0"/>
                        <a:ext cx="4114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3463" name="Rectangle 7">
            <a:extLst>
              <a:ext uri="{FF2B5EF4-FFF2-40B4-BE49-F238E27FC236}">
                <a16:creationId xmlns:a16="http://schemas.microsoft.com/office/drawing/2014/main" id="{79DF20F2-4DD4-6975-7F45-1057A3817028}"/>
              </a:ext>
            </a:extLst>
          </p:cNvPr>
          <p:cNvSpPr>
            <a:spLocks noChangeArrowheads="1"/>
          </p:cNvSpPr>
          <p:nvPr/>
        </p:nvSpPr>
        <p:spPr bwMode="auto">
          <a:xfrm>
            <a:off x="152400" y="152400"/>
            <a:ext cx="38100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1800"/>
              <a:t>41. US in Afghanistan (2001-present)</a:t>
            </a:r>
          </a:p>
        </p:txBody>
      </p:sp>
      <p:sp>
        <p:nvSpPr>
          <p:cNvPr id="403464" name="Rectangle 8">
            <a:extLst>
              <a:ext uri="{FF2B5EF4-FFF2-40B4-BE49-F238E27FC236}">
                <a16:creationId xmlns:a16="http://schemas.microsoft.com/office/drawing/2014/main" id="{45B3AE51-406C-DC67-FA7D-09E9EAE5D7FA}"/>
              </a:ext>
            </a:extLst>
          </p:cNvPr>
          <p:cNvSpPr>
            <a:spLocks noChangeArrowheads="1"/>
          </p:cNvSpPr>
          <p:nvPr/>
        </p:nvSpPr>
        <p:spPr bwMode="auto">
          <a:xfrm>
            <a:off x="4419600" y="152400"/>
            <a:ext cx="434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t>42. Iraq (2003-present)</a:t>
            </a:r>
          </a:p>
        </p:txBody>
      </p:sp>
      <p:sp>
        <p:nvSpPr>
          <p:cNvPr id="403465" name="Rectangle 9">
            <a:extLst>
              <a:ext uri="{FF2B5EF4-FFF2-40B4-BE49-F238E27FC236}">
                <a16:creationId xmlns:a16="http://schemas.microsoft.com/office/drawing/2014/main" id="{0C190D40-998F-3C14-A951-E5E07755DB53}"/>
              </a:ext>
            </a:extLst>
          </p:cNvPr>
          <p:cNvSpPr>
            <a:spLocks noChangeArrowheads="1"/>
          </p:cNvSpPr>
          <p:nvPr/>
        </p:nvSpPr>
        <p:spPr bwMode="auto">
          <a:xfrm>
            <a:off x="228600" y="35052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50000"/>
              <a:buFont typeface="Monotype Sorts" pitchFamily="2" charset="2"/>
              <a:buNone/>
            </a:pPr>
            <a:r>
              <a:rPr lang="en-US" altLang="en-US" sz="2000"/>
              <a:t>43. Hamas War (2006)</a:t>
            </a:r>
          </a:p>
        </p:txBody>
      </p:sp>
      <p:graphicFrame>
        <p:nvGraphicFramePr>
          <p:cNvPr id="403466" name="Object 10">
            <a:extLst>
              <a:ext uri="{FF2B5EF4-FFF2-40B4-BE49-F238E27FC236}">
                <a16:creationId xmlns:a16="http://schemas.microsoft.com/office/drawing/2014/main" id="{E0A496D3-904D-7683-9178-8ED3EDEB2BF5}"/>
              </a:ext>
            </a:extLst>
          </p:cNvPr>
          <p:cNvGraphicFramePr>
            <a:graphicFrameLocks noChangeAspect="1"/>
          </p:cNvGraphicFramePr>
          <p:nvPr/>
        </p:nvGraphicFramePr>
        <p:xfrm>
          <a:off x="228600" y="533400"/>
          <a:ext cx="4038600" cy="2971800"/>
        </p:xfrm>
        <a:graphic>
          <a:graphicData uri="http://schemas.openxmlformats.org/presentationml/2006/ole">
            <mc:AlternateContent xmlns:mc="http://schemas.openxmlformats.org/markup-compatibility/2006">
              <mc:Choice xmlns:v="urn:schemas-microsoft-com:vml" Requires="v">
                <p:oleObj name="Chart" r:id="rId4" imgW="3800551" imgH="2914802" progId="Excel.Chart.8">
                  <p:embed/>
                </p:oleObj>
              </mc:Choice>
              <mc:Fallback>
                <p:oleObj name="Chart" r:id="rId4" imgW="3800551" imgH="2914802" progId="Excel.Char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33400"/>
                        <a:ext cx="4038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67" name="Object 11">
            <a:extLst>
              <a:ext uri="{FF2B5EF4-FFF2-40B4-BE49-F238E27FC236}">
                <a16:creationId xmlns:a16="http://schemas.microsoft.com/office/drawing/2014/main" id="{2D349ED9-57DC-C2BD-89A5-32F16BE9771B}"/>
              </a:ext>
            </a:extLst>
          </p:cNvPr>
          <p:cNvGraphicFramePr>
            <a:graphicFrameLocks noChangeAspect="1"/>
          </p:cNvGraphicFramePr>
          <p:nvPr/>
        </p:nvGraphicFramePr>
        <p:xfrm>
          <a:off x="4419600" y="609600"/>
          <a:ext cx="4495800" cy="2895600"/>
        </p:xfrm>
        <a:graphic>
          <a:graphicData uri="http://schemas.openxmlformats.org/presentationml/2006/ole">
            <mc:AlternateContent xmlns:mc="http://schemas.openxmlformats.org/markup-compatibility/2006">
              <mc:Choice xmlns:v="urn:schemas-microsoft-com:vml" Requires="v">
                <p:oleObj name="Chart" r:id="rId6" imgW="8667902" imgH="4838700" progId="Excel.Chart.8">
                  <p:embed/>
                </p:oleObj>
              </mc:Choice>
              <mc:Fallback>
                <p:oleObj name="Chart" r:id="rId6" imgW="8667902" imgH="4838700" progId="Excel.Chart.8">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609600"/>
                        <a:ext cx="4495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a:extLst>
              <a:ext uri="{FF2B5EF4-FFF2-40B4-BE49-F238E27FC236}">
                <a16:creationId xmlns:a16="http://schemas.microsoft.com/office/drawing/2014/main" id="{DF9ED8F0-0A58-4F7B-F2F3-869768026236}"/>
              </a:ext>
            </a:extLst>
          </p:cNvPr>
          <p:cNvSpPr>
            <a:spLocks noGrp="1" noChangeArrowheads="1"/>
          </p:cNvSpPr>
          <p:nvPr>
            <p:ph type="title"/>
          </p:nvPr>
        </p:nvSpPr>
        <p:spPr>
          <a:xfrm>
            <a:off x="762000" y="152400"/>
            <a:ext cx="7848600" cy="1219200"/>
          </a:xfrm>
        </p:spPr>
        <p:txBody>
          <a:bodyPr/>
          <a:lstStyle/>
          <a:p>
            <a:r>
              <a:rPr lang="en-US" altLang="en-US" sz="3600"/>
              <a:t>Did Considerable Analysis of Specific Aspects under the CAA Phase IV Contract</a:t>
            </a:r>
          </a:p>
        </p:txBody>
      </p:sp>
      <p:sp>
        <p:nvSpPr>
          <p:cNvPr id="411651" name="Rectangle 3">
            <a:extLst>
              <a:ext uri="{FF2B5EF4-FFF2-40B4-BE49-F238E27FC236}">
                <a16:creationId xmlns:a16="http://schemas.microsoft.com/office/drawing/2014/main" id="{6751B2A2-D962-12AA-64E8-ECA275E8F76D}"/>
              </a:ext>
            </a:extLst>
          </p:cNvPr>
          <p:cNvSpPr>
            <a:spLocks noGrp="1" noChangeArrowheads="1"/>
          </p:cNvSpPr>
          <p:nvPr>
            <p:ph type="body" idx="1"/>
          </p:nvPr>
        </p:nvSpPr>
        <p:spPr>
          <a:xfrm>
            <a:off x="838200" y="1524000"/>
            <a:ext cx="8077200" cy="4876800"/>
          </a:xfrm>
        </p:spPr>
        <p:txBody>
          <a:bodyPr/>
          <a:lstStyle/>
          <a:p>
            <a:pPr>
              <a:lnSpc>
                <a:spcPct val="90000"/>
              </a:lnSpc>
              <a:buFont typeface="Monotype Sorts" pitchFamily="2" charset="2"/>
              <a:buNone/>
            </a:pPr>
            <a:r>
              <a:rPr lang="en-US" altLang="en-US" sz="2000"/>
              <a:t>Task 1:   In Depth Research</a:t>
            </a:r>
          </a:p>
          <a:p>
            <a:pPr>
              <a:lnSpc>
                <a:spcPct val="90000"/>
              </a:lnSpc>
              <a:buFont typeface="Monotype Sorts" pitchFamily="2" charset="2"/>
              <a:buNone/>
            </a:pPr>
            <a:r>
              <a:rPr lang="en-US" altLang="en-US" sz="2000"/>
              <a:t>Task 2:   13 Latin American Insurgencies</a:t>
            </a:r>
          </a:p>
          <a:p>
            <a:pPr>
              <a:lnSpc>
                <a:spcPct val="90000"/>
              </a:lnSpc>
              <a:buFont typeface="Monotype Sorts" pitchFamily="2" charset="2"/>
              <a:buNone/>
            </a:pPr>
            <a:r>
              <a:rPr lang="en-US" altLang="en-US" sz="2000"/>
              <a:t>Task 3:   Estimate Insurgent Force Size</a:t>
            </a:r>
          </a:p>
          <a:p>
            <a:pPr>
              <a:lnSpc>
                <a:spcPct val="90000"/>
              </a:lnSpc>
              <a:buFont typeface="Monotype Sorts" pitchFamily="2" charset="2"/>
              <a:buNone/>
            </a:pPr>
            <a:r>
              <a:rPr lang="en-US" altLang="en-US" sz="2000"/>
              <a:t>Task 4:   Estimate Factors that Increase/Decrease Recruitment</a:t>
            </a:r>
          </a:p>
          <a:p>
            <a:pPr>
              <a:lnSpc>
                <a:spcPct val="90000"/>
              </a:lnSpc>
              <a:buFont typeface="Monotype Sorts" pitchFamily="2" charset="2"/>
              <a:buNone/>
            </a:pPr>
            <a:r>
              <a:rPr lang="en-US" altLang="en-US" sz="2000"/>
              <a:t>Task 5:   Examine External Support</a:t>
            </a:r>
          </a:p>
          <a:p>
            <a:pPr>
              <a:lnSpc>
                <a:spcPct val="90000"/>
              </a:lnSpc>
              <a:buFont typeface="Monotype Sorts" pitchFamily="2" charset="2"/>
              <a:buNone/>
            </a:pPr>
            <a:r>
              <a:rPr lang="en-US" altLang="en-US" sz="2000"/>
              <a:t>Task 6:   Examine Forms of Warfare</a:t>
            </a:r>
          </a:p>
          <a:p>
            <a:pPr>
              <a:lnSpc>
                <a:spcPct val="90000"/>
              </a:lnSpc>
              <a:buFont typeface="Monotype Sorts" pitchFamily="2" charset="2"/>
              <a:buNone/>
            </a:pPr>
            <a:r>
              <a:rPr lang="en-US" altLang="en-US" sz="2000"/>
              <a:t>Task 7:   Examine Government Reforms</a:t>
            </a:r>
          </a:p>
          <a:p>
            <a:pPr>
              <a:lnSpc>
                <a:spcPct val="90000"/>
              </a:lnSpc>
              <a:buFont typeface="Monotype Sorts" pitchFamily="2" charset="2"/>
              <a:buNone/>
            </a:pPr>
            <a:r>
              <a:rPr lang="en-US" altLang="en-US" sz="2000"/>
              <a:t>Task 8:   Examine Border Controls</a:t>
            </a:r>
          </a:p>
          <a:p>
            <a:pPr>
              <a:lnSpc>
                <a:spcPct val="90000"/>
              </a:lnSpc>
              <a:buFont typeface="Monotype Sorts" pitchFamily="2" charset="2"/>
              <a:buNone/>
            </a:pPr>
            <a:r>
              <a:rPr lang="en-US" altLang="en-US" sz="2000"/>
              <a:t>Task 9:   Study Leadership, Organization, and Political Systems</a:t>
            </a:r>
          </a:p>
          <a:p>
            <a:pPr>
              <a:lnSpc>
                <a:spcPct val="90000"/>
              </a:lnSpc>
              <a:buFont typeface="Monotype Sorts" pitchFamily="2" charset="2"/>
              <a:buNone/>
            </a:pPr>
            <a:r>
              <a:rPr lang="en-US" altLang="en-US" sz="2000"/>
              <a:t>Task 10: Examine Rotational Policies</a:t>
            </a:r>
          </a:p>
          <a:p>
            <a:pPr>
              <a:lnSpc>
                <a:spcPct val="90000"/>
              </a:lnSpc>
              <a:buFont typeface="Monotype Sorts" pitchFamily="2" charset="2"/>
              <a:buNone/>
            </a:pPr>
            <a:r>
              <a:rPr lang="en-US" altLang="en-US" sz="2000"/>
              <a:t>Task 11: Examine Popular Support</a:t>
            </a:r>
          </a:p>
          <a:p>
            <a:pPr>
              <a:lnSpc>
                <a:spcPct val="90000"/>
              </a:lnSpc>
              <a:buFont typeface="Monotype Sorts" pitchFamily="2" charset="2"/>
              <a:buNone/>
            </a:pPr>
            <a:r>
              <a:rPr lang="en-US" altLang="en-US" sz="2000"/>
              <a:t>Task 12: Examine Geographic Aspects</a:t>
            </a:r>
          </a:p>
          <a:p>
            <a:pPr>
              <a:lnSpc>
                <a:spcPct val="90000"/>
              </a:lnSpc>
              <a:buFont typeface="Monotype Sorts" pitchFamily="2" charset="2"/>
              <a:buNone/>
            </a:pPr>
            <a:r>
              <a:rPr lang="en-US" altLang="en-US" sz="2000"/>
              <a:t>Task 13: Conduct Interviews of Leaders</a:t>
            </a:r>
          </a:p>
          <a:p>
            <a:pPr>
              <a:lnSpc>
                <a:spcPct val="90000"/>
              </a:lnSpc>
              <a:buFont typeface="Monotype Sorts" pitchFamily="2" charset="2"/>
              <a:buNone/>
            </a:pPr>
            <a:r>
              <a:rPr lang="en-US" altLang="en-US" sz="2000"/>
              <a:t>Task 14: Final Report</a:t>
            </a:r>
          </a:p>
          <a:p>
            <a:pPr>
              <a:lnSpc>
                <a:spcPct val="90000"/>
              </a:lnSpc>
              <a:buFont typeface="Monotype Sorts" pitchFamily="2" charset="2"/>
              <a:buNone/>
            </a:pPr>
            <a:endParaRPr lang="en-US" altLang="en-US"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a:extLst>
              <a:ext uri="{FF2B5EF4-FFF2-40B4-BE49-F238E27FC236}">
                <a16:creationId xmlns:a16="http://schemas.microsoft.com/office/drawing/2014/main" id="{A2A6C178-8EEE-F649-A64D-29580FD3072C}"/>
              </a:ext>
            </a:extLst>
          </p:cNvPr>
          <p:cNvSpPr>
            <a:spLocks noGrp="1" noChangeArrowheads="1"/>
          </p:cNvSpPr>
          <p:nvPr>
            <p:ph type="title"/>
          </p:nvPr>
        </p:nvSpPr>
        <p:spPr>
          <a:xfrm>
            <a:off x="685800" y="304800"/>
            <a:ext cx="8229600" cy="1295400"/>
          </a:xfrm>
        </p:spPr>
        <p:txBody>
          <a:bodyPr/>
          <a:lstStyle/>
          <a:p>
            <a:r>
              <a:rPr lang="en-US" altLang="en-US" sz="3600"/>
              <a:t>Table of Contents of OTI Report:</a:t>
            </a:r>
            <a:br>
              <a:rPr lang="en-US" altLang="en-US" sz="3600"/>
            </a:br>
            <a:r>
              <a:rPr lang="en-US" altLang="en-US" sz="2800"/>
              <a:t>“The Analysis of the Historical Effectiveness of Different Counterinsurgency Tactics and Strategies”</a:t>
            </a:r>
          </a:p>
        </p:txBody>
      </p:sp>
      <p:sp>
        <p:nvSpPr>
          <p:cNvPr id="413699" name="Rectangle 3">
            <a:extLst>
              <a:ext uri="{FF2B5EF4-FFF2-40B4-BE49-F238E27FC236}">
                <a16:creationId xmlns:a16="http://schemas.microsoft.com/office/drawing/2014/main" id="{1A57640C-B415-6958-866E-C8C099F14C1C}"/>
              </a:ext>
            </a:extLst>
          </p:cNvPr>
          <p:cNvSpPr>
            <a:spLocks noGrp="1" noChangeArrowheads="1"/>
          </p:cNvSpPr>
          <p:nvPr>
            <p:ph type="body" idx="1"/>
          </p:nvPr>
        </p:nvSpPr>
        <p:spPr>
          <a:xfrm>
            <a:off x="762000" y="1981200"/>
            <a:ext cx="8153400" cy="4648200"/>
          </a:xfrm>
        </p:spPr>
        <p:txBody>
          <a:bodyPr/>
          <a:lstStyle/>
          <a:p>
            <a:pPr marL="533400" indent="-533400">
              <a:lnSpc>
                <a:spcPct val="80000"/>
              </a:lnSpc>
              <a:buFont typeface="Monotype Sorts" pitchFamily="2" charset="2"/>
              <a:buNone/>
            </a:pPr>
            <a:r>
              <a:rPr lang="en-US" altLang="en-US" sz="2400"/>
              <a:t>I. 	 Introduction</a:t>
            </a:r>
          </a:p>
          <a:p>
            <a:pPr marL="533400" indent="-533400">
              <a:lnSpc>
                <a:spcPct val="80000"/>
              </a:lnSpc>
              <a:buFont typeface="Monotype Sorts" pitchFamily="2" charset="2"/>
              <a:buNone/>
            </a:pPr>
            <a:r>
              <a:rPr lang="en-US" altLang="en-US" sz="2400"/>
              <a:t>II. 	 Contract Requirements</a:t>
            </a:r>
            <a:endParaRPr lang="en-US" altLang="en-US" sz="2400">
              <a:hlinkClick r:id="" action="ppaction://noaction"/>
            </a:endParaRPr>
          </a:p>
          <a:p>
            <a:pPr marL="533400" indent="-533400">
              <a:lnSpc>
                <a:spcPct val="80000"/>
              </a:lnSpc>
              <a:buFont typeface="Monotype Sorts" pitchFamily="2" charset="2"/>
              <a:buNone/>
            </a:pPr>
            <a:r>
              <a:rPr lang="en-US" altLang="en-US" sz="2400"/>
              <a:t>III. 	 A Brief History of the Art and Science of</a:t>
            </a:r>
          </a:p>
          <a:p>
            <a:pPr marL="533400" indent="-533400">
              <a:lnSpc>
                <a:spcPct val="80000"/>
              </a:lnSpc>
              <a:buFont typeface="Monotype Sorts" pitchFamily="2" charset="2"/>
              <a:buNone/>
            </a:pPr>
            <a:r>
              <a:rPr lang="en-US" altLang="en-US" sz="2400"/>
              <a:t>	 Counterinsurgency Warfare</a:t>
            </a:r>
          </a:p>
          <a:p>
            <a:pPr marL="533400" indent="-533400">
              <a:lnSpc>
                <a:spcPct val="80000"/>
              </a:lnSpc>
              <a:buFont typeface="Monotype Sorts" pitchFamily="2" charset="2"/>
              <a:buNone/>
            </a:pPr>
            <a:r>
              <a:rPr lang="en-US" altLang="en-US" sz="2400"/>
              <a:t>IV. 	 The Acid Test: Predicting the Present</a:t>
            </a:r>
          </a:p>
          <a:p>
            <a:pPr marL="533400" indent="-533400">
              <a:lnSpc>
                <a:spcPct val="80000"/>
              </a:lnSpc>
              <a:buFont typeface="Monotype Sorts" pitchFamily="2" charset="2"/>
              <a:buNone/>
            </a:pPr>
            <a:r>
              <a:rPr lang="en-US" altLang="en-US" sz="2400"/>
              <a:t>V. 	 Matrix of Tests</a:t>
            </a:r>
          </a:p>
          <a:p>
            <a:pPr marL="533400" indent="-533400">
              <a:lnSpc>
                <a:spcPct val="80000"/>
              </a:lnSpc>
              <a:buFont typeface="Monotype Sorts" pitchFamily="2" charset="2"/>
              <a:buNone/>
            </a:pPr>
            <a:r>
              <a:rPr lang="en-US" altLang="en-US" sz="2400"/>
              <a:t>VI. 	 Actual Strategies to be Measured</a:t>
            </a:r>
          </a:p>
          <a:p>
            <a:pPr marL="533400" indent="-533400">
              <a:lnSpc>
                <a:spcPct val="80000"/>
              </a:lnSpc>
              <a:buFont typeface="Monotype Sorts" pitchFamily="2" charset="2"/>
              <a:buNone/>
            </a:pPr>
            <a:r>
              <a:rPr lang="en-US" altLang="en-US" sz="2400"/>
              <a:t>VII.	 Conclusions from the Analysis</a:t>
            </a:r>
            <a:endParaRPr lang="en-US" altLang="en-US" sz="2400">
              <a:hlinkClick r:id="" action="ppaction://noaction"/>
            </a:endParaRPr>
          </a:p>
          <a:p>
            <a:pPr marL="533400" indent="-533400">
              <a:lnSpc>
                <a:spcPct val="80000"/>
              </a:lnSpc>
              <a:buFont typeface="Monotype Sorts" pitchFamily="2" charset="2"/>
              <a:buNone/>
            </a:pPr>
            <a:r>
              <a:rPr lang="en-US" altLang="en-US" sz="2400"/>
              <a:t>VIII. Findings</a:t>
            </a:r>
          </a:p>
          <a:p>
            <a:pPr marL="533400" indent="-533400">
              <a:lnSpc>
                <a:spcPct val="80000"/>
              </a:lnSpc>
              <a:buFont typeface="Monotype Sorts" pitchFamily="2" charset="2"/>
              <a:buNone/>
            </a:pPr>
            <a:r>
              <a:rPr lang="en-US" altLang="en-US" sz="2400"/>
              <a:t>IX. 	 Conclusions</a:t>
            </a:r>
          </a:p>
          <a:p>
            <a:pPr marL="533400" indent="-533400">
              <a:lnSpc>
                <a:spcPct val="80000"/>
              </a:lnSpc>
              <a:buFont typeface="Monotype Sorts" pitchFamily="2" charset="2"/>
              <a:buNone/>
            </a:pPr>
            <a:r>
              <a:rPr lang="en-US" altLang="en-US" sz="2400"/>
              <a:t>X. 	 Recommendations</a:t>
            </a:r>
            <a:endParaRPr lang="en-US" altLang="en-US" sz="2400">
              <a:hlinkClick r:id="" action="ppaction://noaction"/>
            </a:endParaRPr>
          </a:p>
          <a:p>
            <a:pPr marL="533400" indent="-533400">
              <a:lnSpc>
                <a:spcPct val="80000"/>
              </a:lnSpc>
              <a:buFont typeface="Monotype Sorts" pitchFamily="2" charset="2"/>
              <a:buNone/>
            </a:pPr>
            <a:endParaRPr lang="en-US" altLang="en-US" sz="2400">
              <a:hlinkClick r:id="" action="ppaction://noactio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a:extLst>
              <a:ext uri="{FF2B5EF4-FFF2-40B4-BE49-F238E27FC236}">
                <a16:creationId xmlns:a16="http://schemas.microsoft.com/office/drawing/2014/main" id="{60F1ADB1-2DC5-87F8-1874-6DBA3D60BD8E}"/>
              </a:ext>
            </a:extLst>
          </p:cNvPr>
          <p:cNvSpPr>
            <a:spLocks noGrp="1" noChangeArrowheads="1"/>
          </p:cNvSpPr>
          <p:nvPr>
            <p:ph type="title"/>
          </p:nvPr>
        </p:nvSpPr>
        <p:spPr>
          <a:xfrm>
            <a:off x="838200" y="304800"/>
            <a:ext cx="8077200" cy="1143000"/>
          </a:xfrm>
        </p:spPr>
        <p:txBody>
          <a:bodyPr/>
          <a:lstStyle/>
          <a:p>
            <a:r>
              <a:rPr lang="en-US" altLang="en-US"/>
              <a:t>The Appendices</a:t>
            </a:r>
          </a:p>
        </p:txBody>
      </p:sp>
      <p:sp>
        <p:nvSpPr>
          <p:cNvPr id="414723" name="Rectangle 3">
            <a:extLst>
              <a:ext uri="{FF2B5EF4-FFF2-40B4-BE49-F238E27FC236}">
                <a16:creationId xmlns:a16="http://schemas.microsoft.com/office/drawing/2014/main" id="{FF2FF318-88BC-E14B-6A01-DB12A5161A42}"/>
              </a:ext>
            </a:extLst>
          </p:cNvPr>
          <p:cNvSpPr>
            <a:spLocks noGrp="1" noChangeArrowheads="1"/>
          </p:cNvSpPr>
          <p:nvPr>
            <p:ph type="body" idx="1"/>
          </p:nvPr>
        </p:nvSpPr>
        <p:spPr>
          <a:xfrm>
            <a:off x="685800" y="1219200"/>
            <a:ext cx="7772400" cy="5410200"/>
          </a:xfrm>
        </p:spPr>
        <p:txBody>
          <a:bodyPr/>
          <a:lstStyle/>
          <a:p>
            <a:pPr>
              <a:lnSpc>
                <a:spcPct val="80000"/>
              </a:lnSpc>
              <a:buFont typeface="Monotype Sorts" pitchFamily="2" charset="2"/>
              <a:buNone/>
            </a:pPr>
            <a:endParaRPr lang="en-US" altLang="en-US" sz="1200" b="1"/>
          </a:p>
          <a:p>
            <a:pPr>
              <a:lnSpc>
                <a:spcPct val="80000"/>
              </a:lnSpc>
              <a:buFont typeface="Monotype Sorts" pitchFamily="2" charset="2"/>
              <a:buNone/>
            </a:pPr>
            <a:r>
              <a:rPr lang="en-US" altLang="en-US" sz="1400" b="1"/>
              <a:t>Appendix I: Analysis of Experts</a:t>
            </a:r>
          </a:p>
          <a:p>
            <a:pPr>
              <a:lnSpc>
                <a:spcPct val="80000"/>
              </a:lnSpc>
              <a:buFont typeface="Monotype Sorts" pitchFamily="2" charset="2"/>
              <a:buNone/>
            </a:pPr>
            <a:r>
              <a:rPr lang="en-US" altLang="en-US" sz="1400"/>
              <a:t>  A.  Analysis of Max G. Manwaring</a:t>
            </a:r>
          </a:p>
          <a:p>
            <a:pPr>
              <a:lnSpc>
                <a:spcPct val="80000"/>
              </a:lnSpc>
              <a:buFont typeface="Monotype Sorts" pitchFamily="2" charset="2"/>
              <a:buNone/>
            </a:pPr>
            <a:r>
              <a:rPr lang="en-US" altLang="en-US" sz="1400"/>
              <a:t>  B.  Analysis of Roger Trinquier</a:t>
            </a:r>
          </a:p>
          <a:p>
            <a:pPr>
              <a:lnSpc>
                <a:spcPct val="80000"/>
              </a:lnSpc>
              <a:buFont typeface="Monotype Sorts" pitchFamily="2" charset="2"/>
              <a:buNone/>
            </a:pPr>
            <a:r>
              <a:rPr lang="en-US" altLang="en-US" sz="1400"/>
              <a:t>  C.  Analysis of Anthony James Joes</a:t>
            </a:r>
          </a:p>
          <a:p>
            <a:pPr>
              <a:lnSpc>
                <a:spcPct val="80000"/>
              </a:lnSpc>
              <a:buFont typeface="Monotype Sorts" pitchFamily="2" charset="2"/>
              <a:buNone/>
            </a:pPr>
            <a:r>
              <a:rPr lang="en-US" altLang="en-US" sz="1400"/>
              <a:t>  D.  Analysis of David Galula</a:t>
            </a:r>
          </a:p>
          <a:p>
            <a:pPr>
              <a:lnSpc>
                <a:spcPct val="80000"/>
              </a:lnSpc>
              <a:buFont typeface="Monotype Sorts" pitchFamily="2" charset="2"/>
              <a:buNone/>
            </a:pPr>
            <a:r>
              <a:rPr lang="en-US" altLang="en-US" sz="1400"/>
              <a:t>  E.  Analysis of Richard L. Clutterbuck</a:t>
            </a:r>
          </a:p>
          <a:p>
            <a:pPr>
              <a:lnSpc>
                <a:spcPct val="80000"/>
              </a:lnSpc>
              <a:buFont typeface="Monotype Sorts" pitchFamily="2" charset="2"/>
              <a:buNone/>
            </a:pPr>
            <a:r>
              <a:rPr lang="en-US" altLang="en-US" sz="1400"/>
              <a:t>  F.  Analysis of Bernard B. Fall</a:t>
            </a:r>
          </a:p>
          <a:p>
            <a:pPr>
              <a:lnSpc>
                <a:spcPct val="80000"/>
              </a:lnSpc>
              <a:buFont typeface="Monotype Sorts" pitchFamily="2" charset="2"/>
              <a:buNone/>
            </a:pPr>
            <a:r>
              <a:rPr lang="en-US" altLang="en-US" sz="1400"/>
              <a:t>  G.  Analysis of Frank Kitson</a:t>
            </a:r>
          </a:p>
          <a:p>
            <a:pPr>
              <a:lnSpc>
                <a:spcPct val="80000"/>
              </a:lnSpc>
              <a:buFont typeface="Monotype Sorts" pitchFamily="2" charset="2"/>
              <a:buNone/>
            </a:pPr>
            <a:r>
              <a:rPr lang="en-US" altLang="en-US" sz="1400"/>
              <a:t>  H.  Analysis of Bard O’Neill</a:t>
            </a:r>
          </a:p>
          <a:p>
            <a:pPr>
              <a:lnSpc>
                <a:spcPct val="80000"/>
              </a:lnSpc>
              <a:buFont typeface="Monotype Sorts" pitchFamily="2" charset="2"/>
              <a:buNone/>
            </a:pPr>
            <a:r>
              <a:rPr lang="en-US" altLang="en-US" sz="1400"/>
              <a:t>  I.   Analysis of BDM</a:t>
            </a:r>
          </a:p>
          <a:p>
            <a:pPr>
              <a:lnSpc>
                <a:spcPct val="80000"/>
              </a:lnSpc>
              <a:buFont typeface="Monotype Sorts" pitchFamily="2" charset="2"/>
              <a:buNone/>
            </a:pPr>
            <a:endParaRPr lang="en-US" altLang="en-US" sz="1400" b="1"/>
          </a:p>
          <a:p>
            <a:pPr>
              <a:lnSpc>
                <a:spcPct val="80000"/>
              </a:lnSpc>
              <a:buFont typeface="Monotype Sorts" pitchFamily="2" charset="2"/>
              <a:buNone/>
            </a:pPr>
            <a:r>
              <a:rPr lang="en-US" altLang="en-US" sz="1400" b="1"/>
              <a:t>Appendix II:    Recapturing the Essentials of Counterinsurgency by Anthony James Joes</a:t>
            </a:r>
          </a:p>
          <a:p>
            <a:pPr>
              <a:lnSpc>
                <a:spcPct val="80000"/>
              </a:lnSpc>
              <a:buFont typeface="Monotype Sorts" pitchFamily="2" charset="2"/>
              <a:buNone/>
            </a:pPr>
            <a:r>
              <a:rPr lang="en-US" altLang="en-US" sz="1400" b="1"/>
              <a:t>Appendix III:   Rules of Engagement and Measurement of Brutality</a:t>
            </a:r>
          </a:p>
          <a:p>
            <a:pPr>
              <a:lnSpc>
                <a:spcPct val="80000"/>
              </a:lnSpc>
              <a:buFont typeface="Monotype Sorts" pitchFamily="2" charset="2"/>
              <a:buNone/>
            </a:pPr>
            <a:r>
              <a:rPr lang="en-US" altLang="en-US" sz="1400" b="1"/>
              <a:t>Appendix IV:   Nature of Insurgencies</a:t>
            </a:r>
          </a:p>
          <a:p>
            <a:pPr>
              <a:lnSpc>
                <a:spcPct val="80000"/>
              </a:lnSpc>
              <a:buFont typeface="Monotype Sorts" pitchFamily="2" charset="2"/>
              <a:buNone/>
            </a:pPr>
            <a:r>
              <a:rPr lang="en-US" altLang="en-US" sz="1400" b="1"/>
              <a:t>Appendix V:    Force Ratios</a:t>
            </a:r>
          </a:p>
          <a:p>
            <a:pPr>
              <a:lnSpc>
                <a:spcPct val="80000"/>
              </a:lnSpc>
              <a:buFont typeface="Monotype Sorts" pitchFamily="2" charset="2"/>
              <a:buNone/>
            </a:pPr>
            <a:r>
              <a:rPr lang="en-US" altLang="en-US" sz="1400" b="1"/>
              <a:t>Appendix VI:   Analysis of Luttwak and Peters</a:t>
            </a:r>
          </a:p>
          <a:p>
            <a:pPr>
              <a:lnSpc>
                <a:spcPct val="80000"/>
              </a:lnSpc>
              <a:buFont typeface="Monotype Sorts" pitchFamily="2" charset="2"/>
              <a:buNone/>
            </a:pPr>
            <a:r>
              <a:rPr lang="en-US" altLang="en-US" sz="1400" b="1"/>
              <a:t>Appendix VII:  Theory and Practice of Insurgency and Counterinsurgency by Bernard Fall</a:t>
            </a:r>
          </a:p>
          <a:p>
            <a:pPr>
              <a:lnSpc>
                <a:spcPct val="80000"/>
              </a:lnSpc>
              <a:buFont typeface="Monotype Sorts" pitchFamily="2" charset="2"/>
              <a:buNone/>
            </a:pPr>
            <a:r>
              <a:rPr lang="en-US" altLang="en-US" sz="1400" b="1"/>
              <a:t>Appendix VIII: Staying the Course (an analysis of duration of insurgencies)</a:t>
            </a:r>
          </a:p>
          <a:p>
            <a:pPr>
              <a:lnSpc>
                <a:spcPct val="80000"/>
              </a:lnSpc>
              <a:buFont typeface="Monotype Sorts" pitchFamily="2" charset="2"/>
              <a:buNone/>
            </a:pPr>
            <a:r>
              <a:rPr lang="en-US" altLang="en-US" sz="1400" b="1"/>
              <a:t>Appendix IX:   Analysis of Force Ratios and Political Concept</a:t>
            </a:r>
          </a:p>
          <a:p>
            <a:pPr>
              <a:lnSpc>
                <a:spcPct val="80000"/>
              </a:lnSpc>
              <a:buFont typeface="Monotype Sorts" pitchFamily="2" charset="2"/>
              <a:buNone/>
            </a:pPr>
            <a:r>
              <a:rPr lang="en-US" altLang="en-US" sz="1400" b="1"/>
              <a:t>Appendix X:    Association between Duration of Insurgencies and Force Ratios</a:t>
            </a:r>
          </a:p>
          <a:p>
            <a:pPr>
              <a:lnSpc>
                <a:spcPct val="80000"/>
              </a:lnSpc>
              <a:buFont typeface="Monotype Sorts" pitchFamily="2" charset="2"/>
              <a:buNone/>
            </a:pPr>
            <a:r>
              <a:rPr lang="en-US" altLang="en-US" sz="1400" b="1"/>
              <a:t>Appendix XI:   Definitions and Glossary</a:t>
            </a:r>
            <a:endParaRPr lang="en-US" altLang="en-US" sz="1400"/>
          </a:p>
        </p:txBody>
      </p:sp>
    </p:spTree>
  </p:cSld>
  <p:clrMapOvr>
    <a:masterClrMapping/>
  </p:clrMapOvr>
</p:sld>
</file>

<file path=ppt/theme/theme1.xml><?xml version="1.0" encoding="utf-8"?>
<a:theme xmlns:a="http://schemas.openxmlformats.org/drawingml/2006/main" name="Default Design">
  <a:themeElements>
    <a:clrScheme name="Default Design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fontScheme name="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Default Design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8807</TotalTime>
  <Words>9046</Words>
  <Application>Microsoft Office PowerPoint</Application>
  <PresentationFormat>On-screen Show (4:3)</PresentationFormat>
  <Paragraphs>909</Paragraphs>
  <Slides>60</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68" baseType="lpstr">
      <vt:lpstr>Times New Roman</vt:lpstr>
      <vt:lpstr>Arial Narrow</vt:lpstr>
      <vt:lpstr>Arial</vt:lpstr>
      <vt:lpstr>Monotype Sorts</vt:lpstr>
      <vt:lpstr>Arial Unicode MS</vt:lpstr>
      <vt:lpstr>Default Design</vt:lpstr>
      <vt:lpstr>Microsoft Office Excel Chart</vt:lpstr>
      <vt:lpstr>Microsoft Equation 3.0</vt:lpstr>
      <vt:lpstr>The Dupuy Institute  Iraq, Data, Hypotheses and Afghanistan</vt:lpstr>
      <vt:lpstr>Casualty Estimation Efforts</vt:lpstr>
      <vt:lpstr>Salient Points</vt:lpstr>
      <vt:lpstr>Unless there is a sudden change on the ground in the next month</vt:lpstr>
      <vt:lpstr>Also Examined</vt:lpstr>
      <vt:lpstr>We Then Expanded Our Research</vt:lpstr>
      <vt:lpstr>Did Considerable Analysis of Specific Aspects under the CAA Phase IV Contract</vt:lpstr>
      <vt:lpstr>Table of Contents of OTI Report: “The Analysis of the Historical Effectiveness of Different Counterinsurgency Tactics and Strategies”</vt:lpstr>
      <vt:lpstr>The Appendices</vt:lpstr>
      <vt:lpstr>Overall Work Consists of:</vt:lpstr>
      <vt:lpstr>Samples</vt:lpstr>
      <vt:lpstr>How Does This All Relate to Afghanistan?</vt:lpstr>
      <vt:lpstr>Incidents in Afghanistan</vt:lpstr>
      <vt:lpstr>Insurgent Strength</vt:lpstr>
      <vt:lpstr>Eyeball Analysis from Past Cases</vt:lpstr>
      <vt:lpstr>Tentative Conclusions</vt:lpstr>
      <vt:lpstr>A Mathematical Construct</vt:lpstr>
      <vt:lpstr>Outcome by Political Concept and Type of Insurgency (83 Cases) </vt:lpstr>
      <vt:lpstr>PowerPoint Presentation</vt:lpstr>
      <vt:lpstr>The Logistic Regression</vt:lpstr>
      <vt:lpstr>Appendix IX: Analysis of Force Ratios and Political Concept </vt:lpstr>
      <vt:lpstr>Force Ratios and Political Concept</vt:lpstr>
      <vt:lpstr>Force Ratios and Political Concept</vt:lpstr>
      <vt:lpstr>Twelve Cases not Explained</vt:lpstr>
      <vt:lpstr>As Applied to Afghanistan</vt:lpstr>
      <vt:lpstr>PowerPoint Presentation</vt:lpstr>
      <vt:lpstr>Good News and Bad News</vt:lpstr>
      <vt:lpstr>Levels of Violence</vt:lpstr>
      <vt:lpstr>Some Thresholds</vt:lpstr>
      <vt:lpstr>Thresholds Applied</vt:lpstr>
      <vt:lpstr>Some of the Data (cases above 0.01)</vt:lpstr>
      <vt:lpstr>Some More Thresholds (Conclusions supported with a Fisher’s p-value less than .10)</vt:lpstr>
      <vt:lpstr>Even More Thresholds (Conclusions supported with a Fisher’s p-value less than .20)</vt:lpstr>
      <vt:lpstr>Conclusions</vt:lpstr>
      <vt:lpstr>Still This Does Not Address</vt:lpstr>
      <vt:lpstr>Recommendations</vt:lpstr>
      <vt:lpstr>Back-up Slides</vt:lpstr>
      <vt:lpstr>Modern Insurgency Spread Sheets (MISS)</vt:lpstr>
      <vt:lpstr>The Rest of the Conclusions</vt:lpstr>
      <vt:lpstr>The Rest of the Conclusions (continued)</vt:lpstr>
      <vt:lpstr>Remaining Conclusions</vt:lpstr>
      <vt:lpstr>From Appendix III</vt:lpstr>
      <vt:lpstr>PowerPoint Presentation</vt:lpstr>
      <vt:lpstr>PowerPoint Presentation</vt:lpstr>
      <vt:lpstr>Other Conclusions</vt:lpstr>
      <vt:lpstr>VII. Conclusions from the Analysis </vt:lpstr>
      <vt:lpstr>VII. Conclusions from the Analysis (Draft) - continued</vt:lpstr>
      <vt:lpstr>IX. Conclusions </vt:lpstr>
      <vt:lpstr>Incident Data Drawn from 43 Excel Sheets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Lawrence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Compilition of TDI Insurgency Studies</dc:title>
  <dc:creator>Christopher A. Lawrence</dc:creator>
  <cp:lastModifiedBy>Chris Lawrence</cp:lastModifiedBy>
  <cp:revision>73</cp:revision>
  <cp:lastPrinted>2003-07-25T13:33:30Z</cp:lastPrinted>
  <dcterms:created xsi:type="dcterms:W3CDTF">2003-07-23T18:20:50Z</dcterms:created>
  <dcterms:modified xsi:type="dcterms:W3CDTF">2022-11-17T18:29:03Z</dcterms:modified>
</cp:coreProperties>
</file>