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1301"/>
    <a:srgbClr val="B31601"/>
    <a:srgbClr val="FD2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0" y="10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1:19:45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1:19:49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1:19:50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C6B95-2D86-42B1-B47C-F17786E0D194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E433C-232B-4065-8525-D2C139BB8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25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433C-232B-4065-8525-D2C139BB82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6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0B257-2E65-49CB-8838-55A88892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2E18CA-9A2B-4AE0-97F4-0C9795BEB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4E1C-3335-4B21-8110-D8E5FC92CC3E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70E87-785A-4667-92EB-DFB0CA667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F21495-EE36-41B8-BEEA-66334FB95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468-D993-4A8B-AACB-B6638C097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5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B3380E-ABE8-4945-93A5-28A773C47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8E8ED-D3D6-4C4B-9E91-A75D572D3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54088-8545-4CAF-9BC3-24978214D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4E1C-3335-4B21-8110-D8E5FC92CC3E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07899-497F-4A8F-8A08-A3CB6E3B8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158BF-3824-4B24-97B0-F583FEA65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3C468-D993-4A8B-AACB-B6638C097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1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3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customXml" Target="../ink/ink3.xml"/><Relationship Id="rId5" Type="http://schemas.openxmlformats.org/officeDocument/2006/relationships/image" Target="../media/image19.jpeg"/><Relationship Id="rId10" Type="http://schemas.openxmlformats.org/officeDocument/2006/relationships/customXml" Target="../ink/ink2.xml"/><Relationship Id="rId4" Type="http://schemas.openxmlformats.org/officeDocument/2006/relationships/image" Target="../media/image18.jpe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4D2D7C-D900-4199-BAE6-2AAAA3C5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>
                <a:latin typeface="Georgia Pro Semibold" panose="02040702050405020303" pitchFamily="18" charset="0"/>
              </a:rPr>
              <a:t>Analysis of Unconventional Warfare Panel</a:t>
            </a:r>
            <a:br>
              <a:rPr lang="en-US" sz="1800">
                <a:latin typeface="Georgia Pro Semibold" panose="02040702050405020303" pitchFamily="18" charset="0"/>
              </a:rPr>
            </a:br>
            <a:br>
              <a:rPr lang="en-US" sz="1800">
                <a:latin typeface="Georgia Pro Semibold" panose="02040702050405020303" pitchFamily="18" charset="0"/>
              </a:rPr>
            </a:br>
            <a:br>
              <a:rPr lang="en-US" sz="1800">
                <a:latin typeface="Georgia Pro Semibold" panose="02040702050405020303" pitchFamily="18" charset="0"/>
              </a:rPr>
            </a:br>
            <a:br>
              <a:rPr lang="en-US" sz="1800">
                <a:latin typeface="Georgia Pro Semibold" panose="02040702050405020303" pitchFamily="18" charset="0"/>
              </a:rPr>
            </a:br>
            <a:r>
              <a:rPr lang="en-US" sz="1800">
                <a:latin typeface="Georgia Pro Semibold" panose="02040702050405020303" pitchFamily="18" charset="0"/>
              </a:rPr>
              <a:t>Presented by Dr. Christopher Davis (UNCG)</a:t>
            </a:r>
            <a:endParaRPr lang="en-US" sz="1800" dirty="0">
              <a:latin typeface="Georgia Pro Semibold" panose="020407020504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155F7D-226A-478E-9BAF-83A478A2E5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6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8" name="Rectangle 2054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7EF8E-AA09-454E-B125-5B04FD934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169057"/>
            <a:ext cx="5260974" cy="100652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Georgia Pro Semibold" panose="02040702050405020303" pitchFamily="18" charset="0"/>
              </a:rPr>
              <a:t>History As An Enemy</a:t>
            </a:r>
          </a:p>
        </p:txBody>
      </p:sp>
      <p:pic>
        <p:nvPicPr>
          <p:cNvPr id="2050" name="Picture 2" descr="The United States Once Invaded and Occupied Haiti | Smart News| Smithsonian  Magazine">
            <a:extLst>
              <a:ext uri="{FF2B5EF4-FFF2-40B4-BE49-F238E27FC236}">
                <a16:creationId xmlns:a16="http://schemas.microsoft.com/office/drawing/2014/main" id="{732D1AAD-29BF-4FC5-9712-2C4CC7732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r="7360"/>
          <a:stretch/>
        </p:blipFill>
        <p:spPr bwMode="auto">
          <a:xfrm>
            <a:off x="6096000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9" name="Freeform: Shape 2056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80" name="Freeform: Shape 2058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E4A3C4-D43B-4C87-B397-A422D0DC0736}"/>
              </a:ext>
            </a:extLst>
          </p:cNvPr>
          <p:cNvSpPr txBox="1"/>
          <p:nvPr/>
        </p:nvSpPr>
        <p:spPr>
          <a:xfrm>
            <a:off x="417513" y="1225689"/>
            <a:ext cx="51349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Georgia Pro Semibold" panose="02040702050405020303" pitchFamily="18" charset="0"/>
              </a:rPr>
              <a:t>To centralize political power in Port-au-Prince and provide local jobs, U.S. Marines prioritize infrastructure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Georgia Pro Semibold" panose="020407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Georgia Pro Semibold" panose="02040702050405020303" pitchFamily="18" charset="0"/>
              </a:rPr>
              <a:t>To supply manpower and jobs, occupation administrators utilize a defunct Haitian law known as the “corvee”, in which labor was forced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Georgia Pro Semibold" panose="020407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Georgia Pro Semibold" panose="02040702050405020303" pitchFamily="18" charset="0"/>
              </a:rPr>
              <a:t>While offering pay for labor, this was seen by Haitians as another form of slavery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Georgia Pro Semibold" panose="020407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Georgia Pro Semibold" panose="02040702050405020303" pitchFamily="18" charset="0"/>
              </a:rPr>
              <a:t>Neutral attitudes of the occupation turn negative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Georgia Pro Semibold" panose="020407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Georgia Pro Semibold" panose="02040702050405020303" pitchFamily="18" charset="0"/>
              </a:rPr>
              <a:t>Second </a:t>
            </a:r>
            <a:r>
              <a:rPr lang="en-US" sz="2000" dirty="0" err="1">
                <a:solidFill>
                  <a:schemeClr val="bg1"/>
                </a:solidFill>
                <a:latin typeface="Georgia Pro Semibold" panose="02040702050405020303" pitchFamily="18" charset="0"/>
              </a:rPr>
              <a:t>Caco</a:t>
            </a:r>
            <a:r>
              <a:rPr lang="en-US" sz="2000" dirty="0">
                <a:solidFill>
                  <a:schemeClr val="bg1"/>
                </a:solidFill>
                <a:latin typeface="Georgia Pro Semibold" panose="02040702050405020303" pitchFamily="18" charset="0"/>
              </a:rPr>
              <a:t> War begins (1918-1920)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Georgia Pro Semibold" panose="020407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Georgia Pro Semibold" panose="020407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416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U.S. Occupation of Haiti: A Bibliography | AAIHS">
            <a:extLst>
              <a:ext uri="{FF2B5EF4-FFF2-40B4-BE49-F238E27FC236}">
                <a16:creationId xmlns:a16="http://schemas.microsoft.com/office/drawing/2014/main" id="{AC805D89-0F68-41AD-9AAC-313A60372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3" r="15137" b="2"/>
          <a:stretch/>
        </p:blipFill>
        <p:spPr bwMode="auto">
          <a:xfrm>
            <a:off x="6355442" y="10"/>
            <a:ext cx="5836558" cy="5130404"/>
          </a:xfrm>
          <a:custGeom>
            <a:avLst/>
            <a:gdLst/>
            <a:ahLst/>
            <a:cxnLst/>
            <a:rect l="l" t="t" r="r" b="b"/>
            <a:pathLst>
              <a:path w="5836558" h="5130414">
                <a:moveTo>
                  <a:pt x="2376055" y="0"/>
                </a:moveTo>
                <a:lnTo>
                  <a:pt x="5836558" y="0"/>
                </a:lnTo>
                <a:lnTo>
                  <a:pt x="5836558" y="5130414"/>
                </a:lnTo>
                <a:lnTo>
                  <a:pt x="0" y="513041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EB64E7-C0B4-4126-B664-AED16BCAD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97442"/>
            <a:ext cx="6270964" cy="23904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latin typeface="Georgia Pro Semibold" panose="02040702050405020303" pitchFamily="18" charset="0"/>
              </a:rPr>
              <a:t>History as an Instructor</a:t>
            </a:r>
          </a:p>
        </p:txBody>
      </p:sp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5EB73228-F09B-409F-9EC1-7E853C4F5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840" y="5292509"/>
            <a:ext cx="6610160" cy="1565491"/>
          </a:xfrm>
          <a:custGeom>
            <a:avLst/>
            <a:gdLst>
              <a:gd name="connsiteX0" fmla="*/ 1186806 w 6610160"/>
              <a:gd name="connsiteY0" fmla="*/ 0 h 1565491"/>
              <a:gd name="connsiteX1" fmla="*/ 1692132 w 6610160"/>
              <a:gd name="connsiteY1" fmla="*/ 0 h 1565491"/>
              <a:gd name="connsiteX2" fmla="*/ 6104834 w 6610160"/>
              <a:gd name="connsiteY2" fmla="*/ 0 h 1565491"/>
              <a:gd name="connsiteX3" fmla="*/ 6610160 w 6610160"/>
              <a:gd name="connsiteY3" fmla="*/ 0 h 1565491"/>
              <a:gd name="connsiteX4" fmla="*/ 6610160 w 6610160"/>
              <a:gd name="connsiteY4" fmla="*/ 1565491 h 1565491"/>
              <a:gd name="connsiteX5" fmla="*/ 0 w 6610160"/>
              <a:gd name="connsiteY5" fmla="*/ 1565491 h 1565491"/>
              <a:gd name="connsiteX6" fmla="*/ 724290 w 6610160"/>
              <a:gd name="connsiteY6" fmla="*/ 1591 h 1565491"/>
              <a:gd name="connsiteX7" fmla="*/ 1186070 w 6610160"/>
              <a:gd name="connsiteY7" fmla="*/ 15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0160" h="1565491">
                <a:moveTo>
                  <a:pt x="1186806" y="0"/>
                </a:moveTo>
                <a:lnTo>
                  <a:pt x="1692132" y="0"/>
                </a:lnTo>
                <a:lnTo>
                  <a:pt x="6104834" y="0"/>
                </a:lnTo>
                <a:lnTo>
                  <a:pt x="6610160" y="0"/>
                </a:lnTo>
                <a:lnTo>
                  <a:pt x="6610160" y="1565491"/>
                </a:lnTo>
                <a:lnTo>
                  <a:pt x="0" y="1565491"/>
                </a:lnTo>
                <a:lnTo>
                  <a:pt x="724290" y="1591"/>
                </a:lnTo>
                <a:lnTo>
                  <a:pt x="1186070" y="159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3150A4AE-7BE7-480D-BD8C-3951E6479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510"/>
            <a:ext cx="6144370" cy="1565491"/>
          </a:xfrm>
          <a:custGeom>
            <a:avLst/>
            <a:gdLst>
              <a:gd name="connsiteX0" fmla="*/ 0 w 6144370"/>
              <a:gd name="connsiteY0" fmla="*/ 0 h 1565491"/>
              <a:gd name="connsiteX1" fmla="*/ 6144370 w 6144370"/>
              <a:gd name="connsiteY1" fmla="*/ 0 h 1565491"/>
              <a:gd name="connsiteX2" fmla="*/ 5419344 w 6144370"/>
              <a:gd name="connsiteY2" fmla="*/ 1565491 h 1565491"/>
              <a:gd name="connsiteX3" fmla="*/ 0 w 6144370"/>
              <a:gd name="connsiteY3" fmla="*/ 15654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4370" h="1565491">
                <a:moveTo>
                  <a:pt x="0" y="0"/>
                </a:moveTo>
                <a:lnTo>
                  <a:pt x="6144370" y="0"/>
                </a:lnTo>
                <a:lnTo>
                  <a:pt x="5419344" y="1565491"/>
                </a:lnTo>
                <a:lnTo>
                  <a:pt x="0" y="156549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26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A64513-A0ED-4F8F-AC46-2D34D15F2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9427" y="77118"/>
            <a:ext cx="3316077" cy="6780881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Georgia Pro Semibold" panose="02040702050405020303" pitchFamily="18" charset="0"/>
              </a:rPr>
              <a:t>Innovations in Unconventional Warfare (First </a:t>
            </a:r>
            <a:r>
              <a:rPr lang="en-US" sz="3200" dirty="0" err="1">
                <a:solidFill>
                  <a:srgbClr val="FFFFFF"/>
                </a:solidFill>
                <a:latin typeface="Georgia Pro Semibold" panose="02040702050405020303" pitchFamily="18" charset="0"/>
              </a:rPr>
              <a:t>Caco</a:t>
            </a:r>
            <a:r>
              <a:rPr lang="en-US" sz="3200" dirty="0">
                <a:solidFill>
                  <a:srgbClr val="FFFFFF"/>
                </a:solidFill>
                <a:latin typeface="Georgia Pro Semibold" panose="02040702050405020303" pitchFamily="18" charset="0"/>
              </a:rPr>
              <a:t> War)</a:t>
            </a:r>
            <a:br>
              <a:rPr lang="en-US" sz="20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br>
              <a:rPr lang="en-US" sz="20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endParaRPr lang="en-US" sz="2000" dirty="0">
              <a:solidFill>
                <a:srgbClr val="FFFFFF"/>
              </a:solidFill>
              <a:latin typeface="Georgia Pro Semibold" panose="02040702050405020303" pitchFamily="18" charset="0"/>
            </a:endParaRPr>
          </a:p>
        </p:txBody>
      </p:sp>
      <p:sp>
        <p:nvSpPr>
          <p:cNvPr id="2057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nvade Haiti, Wall Street Urged. The U.S. Obliged. - The New York Times">
            <a:extLst>
              <a:ext uri="{FF2B5EF4-FFF2-40B4-BE49-F238E27FC236}">
                <a16:creationId xmlns:a16="http://schemas.microsoft.com/office/drawing/2014/main" id="{C0AB3FA2-91AF-4D98-8144-5456983D9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5"/>
          <a:stretch/>
        </p:blipFill>
        <p:spPr bwMode="auto">
          <a:xfrm>
            <a:off x="493354" y="484632"/>
            <a:ext cx="8174948" cy="57241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904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A64513-A0ED-4F8F-AC46-2D34D15F2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9427" y="77118"/>
            <a:ext cx="3316077" cy="17296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Georgia Pro Semibold" panose="02040702050405020303" pitchFamily="18" charset="0"/>
              </a:rPr>
              <a:t>U.S. Marine Advantages</a:t>
            </a:r>
            <a:br>
              <a:rPr lang="en-US" sz="32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br>
              <a:rPr lang="en-US" sz="32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endParaRPr lang="en-US" sz="2000" dirty="0">
              <a:solidFill>
                <a:srgbClr val="FFFFFF"/>
              </a:solidFill>
              <a:latin typeface="Georgia Pro Semibold" panose="02040702050405020303" pitchFamily="18" charset="0"/>
            </a:endParaRPr>
          </a:p>
        </p:txBody>
      </p:sp>
      <p:sp>
        <p:nvSpPr>
          <p:cNvPr id="2057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nvade Haiti, Wall Street Urged. The U.S. Obliged. - The New York Times">
            <a:extLst>
              <a:ext uri="{FF2B5EF4-FFF2-40B4-BE49-F238E27FC236}">
                <a16:creationId xmlns:a16="http://schemas.microsoft.com/office/drawing/2014/main" id="{C0AB3FA2-91AF-4D98-8144-5456983D9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5"/>
          <a:stretch/>
        </p:blipFill>
        <p:spPr bwMode="auto">
          <a:xfrm>
            <a:off x="493354" y="484632"/>
            <a:ext cx="8174948" cy="57241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12BFC4-0418-440C-85C7-00C5562F7B9D}"/>
              </a:ext>
            </a:extLst>
          </p:cNvPr>
          <p:cNvSpPr txBox="1"/>
          <p:nvPr/>
        </p:nvSpPr>
        <p:spPr>
          <a:xfrm>
            <a:off x="8967730" y="1322024"/>
            <a:ext cx="2987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 Pro Semibold" panose="02040702050405020303" pitchFamily="18" charset="0"/>
              </a:rPr>
              <a:t>Equipped with (then) state-of-the-art rifles and machine guns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Georgia Pro Semibold" panose="02040702050405020303" pitchFamily="18" charset="0"/>
              </a:rPr>
              <a:t>Cacos</a:t>
            </a:r>
            <a:r>
              <a:rPr lang="en-US" dirty="0">
                <a:solidFill>
                  <a:schemeClr val="bg1"/>
                </a:solidFill>
                <a:latin typeface="Georgia Pro Semibold" panose="02040702050405020303" pitchFamily="18" charset="0"/>
              </a:rPr>
              <a:t> possessed antiquated rifles, pikes and/or machetes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 Pro Semibold" panose="02040702050405020303" pitchFamily="18" charset="0"/>
              </a:rPr>
              <a:t>Greater support from indigenous Haitians (1915)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2FF242E-86CB-4DBF-8296-57286695A1DB}"/>
              </a:ext>
            </a:extLst>
          </p:cNvPr>
          <p:cNvSpPr txBox="1">
            <a:spLocks/>
          </p:cNvSpPr>
          <p:nvPr/>
        </p:nvSpPr>
        <p:spPr>
          <a:xfrm>
            <a:off x="8769426" y="3843090"/>
            <a:ext cx="3316077" cy="1729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FFFFFF"/>
                </a:solidFill>
                <a:latin typeface="Georgia Pro Semibold" panose="02040702050405020303" pitchFamily="18" charset="0"/>
              </a:rPr>
              <a:t>Caco</a:t>
            </a:r>
            <a:r>
              <a:rPr lang="en-US" dirty="0">
                <a:solidFill>
                  <a:srgbClr val="FFFFFF"/>
                </a:solidFill>
                <a:latin typeface="Georgia Pro Semibold" panose="02040702050405020303" pitchFamily="18" charset="0"/>
              </a:rPr>
              <a:t> Advantages</a:t>
            </a:r>
            <a:br>
              <a:rPr lang="en-US" sz="32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br>
              <a:rPr lang="en-US" sz="32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endParaRPr lang="en-US" sz="2000" dirty="0">
              <a:solidFill>
                <a:srgbClr val="FFFFFF"/>
              </a:solidFill>
              <a:latin typeface="Georgia Pro Semibold" panose="020407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A1B336-362F-4A48-8965-54E54B33B83C}"/>
              </a:ext>
            </a:extLst>
          </p:cNvPr>
          <p:cNvSpPr txBox="1"/>
          <p:nvPr/>
        </p:nvSpPr>
        <p:spPr>
          <a:xfrm>
            <a:off x="8967730" y="5044293"/>
            <a:ext cx="2987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 Pro Semibold" panose="02040702050405020303" pitchFamily="18" charset="0"/>
              </a:rPr>
              <a:t>Familiarity with the terrain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 Pro Semibold" panose="02040702050405020303" pitchFamily="18" charset="0"/>
              </a:rPr>
              <a:t>Greater support from indigenous Haitians (1918-1920)</a:t>
            </a:r>
          </a:p>
        </p:txBody>
      </p:sp>
    </p:spTree>
    <p:extLst>
      <p:ext uri="{BB962C8B-B14F-4D97-AF65-F5344CB8AC3E}">
        <p14:creationId xmlns:p14="http://schemas.microsoft.com/office/powerpoint/2010/main" val="3698657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itians remember U.S. invasion of 1915 – Workers World">
            <a:extLst>
              <a:ext uri="{FF2B5EF4-FFF2-40B4-BE49-F238E27FC236}">
                <a16:creationId xmlns:a16="http://schemas.microsoft.com/office/drawing/2014/main" id="{A258ACEF-EA25-4C55-B489-DF601A91A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6" r="9386"/>
          <a:stretch/>
        </p:blipFill>
        <p:spPr bwMode="auto">
          <a:xfrm>
            <a:off x="20" y="10"/>
            <a:ext cx="5836538" cy="5130404"/>
          </a:xfrm>
          <a:custGeom>
            <a:avLst/>
            <a:gdLst/>
            <a:ahLst/>
            <a:cxnLst/>
            <a:rect l="l" t="t" r="r" b="b"/>
            <a:pathLst>
              <a:path w="5836558" h="5130414">
                <a:moveTo>
                  <a:pt x="0" y="0"/>
                </a:moveTo>
                <a:lnTo>
                  <a:pt x="3460503" y="0"/>
                </a:lnTo>
                <a:lnTo>
                  <a:pt x="5836558" y="5130414"/>
                </a:lnTo>
                <a:lnTo>
                  <a:pt x="0" y="513041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0C2F39-66FA-4BA0-842A-B425E10C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870" y="0"/>
            <a:ext cx="8358130" cy="16681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latin typeface="Georgia Pro Semibold" panose="02040702050405020303" pitchFamily="18" charset="0"/>
              </a:rPr>
              <a:t>Evolution of Marine Strategy (1915)</a:t>
            </a:r>
          </a:p>
        </p:txBody>
      </p:sp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49FC0429-1777-4051-AFA1-A3E8593C0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108152" y="5292510"/>
            <a:ext cx="6083848" cy="1565491"/>
          </a:xfrm>
          <a:custGeom>
            <a:avLst/>
            <a:gdLst>
              <a:gd name="connsiteX0" fmla="*/ 0 w 6083848"/>
              <a:gd name="connsiteY0" fmla="*/ 1565491 h 1565491"/>
              <a:gd name="connsiteX1" fmla="*/ 6083848 w 6083848"/>
              <a:gd name="connsiteY1" fmla="*/ 1565491 h 1565491"/>
              <a:gd name="connsiteX2" fmla="*/ 6083848 w 6083848"/>
              <a:gd name="connsiteY2" fmla="*/ 0 h 1565491"/>
              <a:gd name="connsiteX3" fmla="*/ 1692132 w 6083848"/>
              <a:gd name="connsiteY3" fmla="*/ 0 h 1565491"/>
              <a:gd name="connsiteX4" fmla="*/ 1186806 w 6083848"/>
              <a:gd name="connsiteY4" fmla="*/ 0 h 1565491"/>
              <a:gd name="connsiteX5" fmla="*/ 1186070 w 6083848"/>
              <a:gd name="connsiteY5" fmla="*/ 1591 h 1565491"/>
              <a:gd name="connsiteX6" fmla="*/ 724290 w 6083848"/>
              <a:gd name="connsiteY6" fmla="*/ 15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3848" h="1565491">
                <a:moveTo>
                  <a:pt x="0" y="1565491"/>
                </a:moveTo>
                <a:lnTo>
                  <a:pt x="6083848" y="1565491"/>
                </a:lnTo>
                <a:lnTo>
                  <a:pt x="6083848" y="0"/>
                </a:lnTo>
                <a:lnTo>
                  <a:pt x="1692132" y="0"/>
                </a:lnTo>
                <a:lnTo>
                  <a:pt x="1186806" y="0"/>
                </a:lnTo>
                <a:lnTo>
                  <a:pt x="1186070" y="1591"/>
                </a:lnTo>
                <a:lnTo>
                  <a:pt x="724290" y="159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38D3B1B8-B04F-487E-87AF-E6DDAAFBF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5292509"/>
            <a:ext cx="6670682" cy="1565491"/>
          </a:xfrm>
          <a:custGeom>
            <a:avLst/>
            <a:gdLst>
              <a:gd name="connsiteX0" fmla="*/ 0 w 6670682"/>
              <a:gd name="connsiteY0" fmla="*/ 1565491 h 1565491"/>
              <a:gd name="connsiteX1" fmla="*/ 526312 w 6670682"/>
              <a:gd name="connsiteY1" fmla="*/ 1565491 h 1565491"/>
              <a:gd name="connsiteX2" fmla="*/ 5419344 w 6670682"/>
              <a:gd name="connsiteY2" fmla="*/ 1565491 h 1565491"/>
              <a:gd name="connsiteX3" fmla="*/ 5945656 w 6670682"/>
              <a:gd name="connsiteY3" fmla="*/ 1565491 h 1565491"/>
              <a:gd name="connsiteX4" fmla="*/ 6670682 w 6670682"/>
              <a:gd name="connsiteY4" fmla="*/ 0 h 1565491"/>
              <a:gd name="connsiteX5" fmla="*/ 6144370 w 6670682"/>
              <a:gd name="connsiteY5" fmla="*/ 0 h 1565491"/>
              <a:gd name="connsiteX6" fmla="*/ 526312 w 6670682"/>
              <a:gd name="connsiteY6" fmla="*/ 0 h 1565491"/>
              <a:gd name="connsiteX7" fmla="*/ 0 w 6670682"/>
              <a:gd name="connsiteY7" fmla="*/ 0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70682" h="1565491">
                <a:moveTo>
                  <a:pt x="0" y="1565491"/>
                </a:moveTo>
                <a:lnTo>
                  <a:pt x="526312" y="1565491"/>
                </a:lnTo>
                <a:lnTo>
                  <a:pt x="5419344" y="1565491"/>
                </a:lnTo>
                <a:lnTo>
                  <a:pt x="5945656" y="1565491"/>
                </a:lnTo>
                <a:lnTo>
                  <a:pt x="6670682" y="0"/>
                </a:lnTo>
                <a:lnTo>
                  <a:pt x="6144370" y="0"/>
                </a:lnTo>
                <a:lnTo>
                  <a:pt x="526312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A5B3EF-CBC8-458C-8DEC-3EE8C63EA343}"/>
              </a:ext>
            </a:extLst>
          </p:cNvPr>
          <p:cNvSpPr txBox="1"/>
          <p:nvPr/>
        </p:nvSpPr>
        <p:spPr>
          <a:xfrm>
            <a:off x="5574536" y="1830290"/>
            <a:ext cx="6083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 Pro Semibold" panose="02040702050405020303" pitchFamily="18" charset="0"/>
              </a:rPr>
              <a:t>Shift from conventional to unconventional warfare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 Pro Semibold" panose="02040702050405020303" pitchFamily="18" charset="0"/>
              </a:rPr>
              <a:t>Initially disarmed </a:t>
            </a:r>
            <a:r>
              <a:rPr lang="en-US" sz="2000" dirty="0" err="1">
                <a:latin typeface="Georgia Pro Semibold" panose="02040702050405020303" pitchFamily="18" charset="0"/>
              </a:rPr>
              <a:t>Cacos</a:t>
            </a:r>
            <a:r>
              <a:rPr lang="en-US" sz="2000" dirty="0">
                <a:latin typeface="Georgia Pro Semibold" panose="02040702050405020303" pitchFamily="18" charset="0"/>
              </a:rPr>
              <a:t> through negotiation and money-for-arms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 Pro Semibold" panose="02040702050405020303" pitchFamily="18" charset="0"/>
              </a:rPr>
              <a:t>Traded direct assaults for hunt-and-kill patrols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 Pro Semibold" panose="02040702050405020303" pitchFamily="18" charset="0"/>
              </a:rPr>
              <a:t>Utilized intelligence from local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 Pro Semibold" panose="02040702050405020303" pitchFamily="18" charset="0"/>
              </a:rPr>
              <a:t>Combination of superior training and technology, use of patrols, and intel resulted in very few Marine casualties and an extremely high </a:t>
            </a:r>
            <a:r>
              <a:rPr lang="en-US" sz="2000" dirty="0" err="1">
                <a:latin typeface="Georgia Pro Semibold" panose="02040702050405020303" pitchFamily="18" charset="0"/>
              </a:rPr>
              <a:t>Caco</a:t>
            </a:r>
            <a:r>
              <a:rPr lang="en-US" sz="2000" dirty="0">
                <a:latin typeface="Georgia Pro Semibold" panose="02040702050405020303" pitchFamily="18" charset="0"/>
              </a:rPr>
              <a:t> casualty rate</a:t>
            </a:r>
          </a:p>
        </p:txBody>
      </p:sp>
    </p:spTree>
    <p:extLst>
      <p:ext uri="{BB962C8B-B14F-4D97-AF65-F5344CB8AC3E}">
        <p14:creationId xmlns:p14="http://schemas.microsoft.com/office/powerpoint/2010/main" val="3006326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itians remember U.S. invasion of 1915 – Workers World">
            <a:extLst>
              <a:ext uri="{FF2B5EF4-FFF2-40B4-BE49-F238E27FC236}">
                <a16:creationId xmlns:a16="http://schemas.microsoft.com/office/drawing/2014/main" id="{A258ACEF-EA25-4C55-B489-DF601A91A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6" r="9386"/>
          <a:stretch/>
        </p:blipFill>
        <p:spPr bwMode="auto">
          <a:xfrm>
            <a:off x="20" y="10"/>
            <a:ext cx="5836538" cy="5130404"/>
          </a:xfrm>
          <a:custGeom>
            <a:avLst/>
            <a:gdLst/>
            <a:ahLst/>
            <a:cxnLst/>
            <a:rect l="l" t="t" r="r" b="b"/>
            <a:pathLst>
              <a:path w="5836558" h="5130414">
                <a:moveTo>
                  <a:pt x="0" y="0"/>
                </a:moveTo>
                <a:lnTo>
                  <a:pt x="3460503" y="0"/>
                </a:lnTo>
                <a:lnTo>
                  <a:pt x="5836558" y="5130414"/>
                </a:lnTo>
                <a:lnTo>
                  <a:pt x="0" y="513041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0C2F39-66FA-4BA0-842A-B425E10C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870" y="0"/>
            <a:ext cx="8358130" cy="16681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latin typeface="Georgia Pro Semibold" panose="02040702050405020303" pitchFamily="18" charset="0"/>
              </a:rPr>
              <a:t>Evolution of Marine Strategy (1918 - 1920)</a:t>
            </a:r>
          </a:p>
        </p:txBody>
      </p:sp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49FC0429-1777-4051-AFA1-A3E8593C0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108152" y="5292510"/>
            <a:ext cx="6083848" cy="1565491"/>
          </a:xfrm>
          <a:custGeom>
            <a:avLst/>
            <a:gdLst>
              <a:gd name="connsiteX0" fmla="*/ 0 w 6083848"/>
              <a:gd name="connsiteY0" fmla="*/ 1565491 h 1565491"/>
              <a:gd name="connsiteX1" fmla="*/ 6083848 w 6083848"/>
              <a:gd name="connsiteY1" fmla="*/ 1565491 h 1565491"/>
              <a:gd name="connsiteX2" fmla="*/ 6083848 w 6083848"/>
              <a:gd name="connsiteY2" fmla="*/ 0 h 1565491"/>
              <a:gd name="connsiteX3" fmla="*/ 1692132 w 6083848"/>
              <a:gd name="connsiteY3" fmla="*/ 0 h 1565491"/>
              <a:gd name="connsiteX4" fmla="*/ 1186806 w 6083848"/>
              <a:gd name="connsiteY4" fmla="*/ 0 h 1565491"/>
              <a:gd name="connsiteX5" fmla="*/ 1186070 w 6083848"/>
              <a:gd name="connsiteY5" fmla="*/ 1591 h 1565491"/>
              <a:gd name="connsiteX6" fmla="*/ 724290 w 6083848"/>
              <a:gd name="connsiteY6" fmla="*/ 15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3848" h="1565491">
                <a:moveTo>
                  <a:pt x="0" y="1565491"/>
                </a:moveTo>
                <a:lnTo>
                  <a:pt x="6083848" y="1565491"/>
                </a:lnTo>
                <a:lnTo>
                  <a:pt x="6083848" y="0"/>
                </a:lnTo>
                <a:lnTo>
                  <a:pt x="1692132" y="0"/>
                </a:lnTo>
                <a:lnTo>
                  <a:pt x="1186806" y="0"/>
                </a:lnTo>
                <a:lnTo>
                  <a:pt x="1186070" y="1591"/>
                </a:lnTo>
                <a:lnTo>
                  <a:pt x="724290" y="159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38D3B1B8-B04F-487E-87AF-E6DDAAFBF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5292509"/>
            <a:ext cx="6670682" cy="1565491"/>
          </a:xfrm>
          <a:custGeom>
            <a:avLst/>
            <a:gdLst>
              <a:gd name="connsiteX0" fmla="*/ 0 w 6670682"/>
              <a:gd name="connsiteY0" fmla="*/ 1565491 h 1565491"/>
              <a:gd name="connsiteX1" fmla="*/ 526312 w 6670682"/>
              <a:gd name="connsiteY1" fmla="*/ 1565491 h 1565491"/>
              <a:gd name="connsiteX2" fmla="*/ 5419344 w 6670682"/>
              <a:gd name="connsiteY2" fmla="*/ 1565491 h 1565491"/>
              <a:gd name="connsiteX3" fmla="*/ 5945656 w 6670682"/>
              <a:gd name="connsiteY3" fmla="*/ 1565491 h 1565491"/>
              <a:gd name="connsiteX4" fmla="*/ 6670682 w 6670682"/>
              <a:gd name="connsiteY4" fmla="*/ 0 h 1565491"/>
              <a:gd name="connsiteX5" fmla="*/ 6144370 w 6670682"/>
              <a:gd name="connsiteY5" fmla="*/ 0 h 1565491"/>
              <a:gd name="connsiteX6" fmla="*/ 526312 w 6670682"/>
              <a:gd name="connsiteY6" fmla="*/ 0 h 1565491"/>
              <a:gd name="connsiteX7" fmla="*/ 0 w 6670682"/>
              <a:gd name="connsiteY7" fmla="*/ 0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70682" h="1565491">
                <a:moveTo>
                  <a:pt x="0" y="1565491"/>
                </a:moveTo>
                <a:lnTo>
                  <a:pt x="526312" y="1565491"/>
                </a:lnTo>
                <a:lnTo>
                  <a:pt x="5419344" y="1565491"/>
                </a:lnTo>
                <a:lnTo>
                  <a:pt x="5945656" y="1565491"/>
                </a:lnTo>
                <a:lnTo>
                  <a:pt x="6670682" y="0"/>
                </a:lnTo>
                <a:lnTo>
                  <a:pt x="6144370" y="0"/>
                </a:lnTo>
                <a:lnTo>
                  <a:pt x="526312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A5B3EF-CBC8-458C-8DEC-3EE8C63EA343}"/>
              </a:ext>
            </a:extLst>
          </p:cNvPr>
          <p:cNvSpPr txBox="1"/>
          <p:nvPr/>
        </p:nvSpPr>
        <p:spPr>
          <a:xfrm>
            <a:off x="5574536" y="1830290"/>
            <a:ext cx="6083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 Pro Semibold" panose="02040702050405020303" pitchFamily="18" charset="0"/>
              </a:rPr>
              <a:t>Small patrol tactics are developed further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Georgia Pro Semibold" panose="02040702050405020303" pitchFamily="18" charset="0"/>
              </a:rPr>
              <a:t>Cacos</a:t>
            </a:r>
            <a:r>
              <a:rPr lang="en-US" sz="2000" dirty="0">
                <a:latin typeface="Georgia Pro Semibold" panose="02040702050405020303" pitchFamily="18" charset="0"/>
              </a:rPr>
              <a:t> further avoid direct engagement in exchange for quick strike-and-retreat attacks, and disruption of supply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 Pro Semibold" panose="02040702050405020303" pitchFamily="18" charset="0"/>
              </a:rPr>
              <a:t>Marines counter this by using patrols to bait the enemy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 Pro Semibold" panose="02040702050405020303" pitchFamily="18" charset="0"/>
              </a:rPr>
              <a:t>Marines then retooled and used </a:t>
            </a:r>
            <a:r>
              <a:rPr lang="en-US" sz="2000" dirty="0" err="1">
                <a:latin typeface="Georgia Pro Semibold" panose="02040702050405020303" pitchFamily="18" charset="0"/>
              </a:rPr>
              <a:t>Caco</a:t>
            </a:r>
            <a:r>
              <a:rPr lang="en-US" sz="2000" dirty="0">
                <a:latin typeface="Georgia Pro Semibold" panose="02040702050405020303" pitchFamily="18" charset="0"/>
              </a:rPr>
              <a:t> strategy against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 Pro Semibold" panose="02040702050405020303" pitchFamily="18" charset="0"/>
              </a:rPr>
              <a:t>Patrols are to be “small, aggressive, and relentless” to disrupt </a:t>
            </a:r>
            <a:r>
              <a:rPr lang="en-US" sz="2000" dirty="0" err="1">
                <a:latin typeface="Georgia Pro Semibold" panose="02040702050405020303" pitchFamily="18" charset="0"/>
              </a:rPr>
              <a:t>Caco</a:t>
            </a:r>
            <a:r>
              <a:rPr lang="en-US" sz="2000" dirty="0">
                <a:latin typeface="Georgia Pro Semibold" panose="02040702050405020303" pitchFamily="18" charset="0"/>
              </a:rPr>
              <a:t> forces</a:t>
            </a:r>
          </a:p>
        </p:txBody>
      </p:sp>
    </p:spTree>
    <p:extLst>
      <p:ext uri="{BB962C8B-B14F-4D97-AF65-F5344CB8AC3E}">
        <p14:creationId xmlns:p14="http://schemas.microsoft.com/office/powerpoint/2010/main" val="3665938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2060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4" descr="Haiti Flag Vintage Distressed Finish Mixed Media by Design Turnpike | Pixels">
            <a:extLst>
              <a:ext uri="{FF2B5EF4-FFF2-40B4-BE49-F238E27FC236}">
                <a16:creationId xmlns:a16="http://schemas.microsoft.com/office/drawing/2014/main" id="{90EFF41E-8D83-47B8-AE5A-FD76913A1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1" r="16873"/>
          <a:stretch/>
        </p:blipFill>
        <p:spPr bwMode="auto">
          <a:xfrm>
            <a:off x="60960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0 New American Flag Wallpaper 1920X1080 FULL HD 1920×1080 For PC Desktop |  America flag wallpaper, Usa flag wallpaper, American flag wallpaper">
            <a:extLst>
              <a:ext uri="{FF2B5EF4-FFF2-40B4-BE49-F238E27FC236}">
                <a16:creationId xmlns:a16="http://schemas.microsoft.com/office/drawing/2014/main" id="{3BE326A6-D72F-4FA1-B87A-674FD71F4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" r="44227"/>
          <a:stretch/>
        </p:blipFill>
        <p:spPr bwMode="auto">
          <a:xfrm>
            <a:off x="-19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Rectangle 206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Frame 206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EDE17-F208-42F7-8C3F-DB32FB8E7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080808"/>
                </a:solidFill>
                <a:latin typeface="Georgia Pro Semibold" panose="02040702050405020303" pitchFamily="18" charset="0"/>
              </a:rPr>
              <a:t>Why This is Relevant</a:t>
            </a:r>
            <a:endParaRPr lang="en-US" sz="3600" kern="1200" dirty="0">
              <a:solidFill>
                <a:srgbClr val="080808"/>
              </a:solidFill>
              <a:latin typeface="Georgia Pro Semibold" panose="020407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64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4DCB0-6FF8-480E-B282-DC7AF28E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936" y="866202"/>
            <a:ext cx="4509180" cy="290795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074" name="Picture 2" descr="10 New American Flag Wallpaper 1920X1080 FULL HD 1920×1080 For PC Desktop |  America flag wallpaper, Usa flag wallpaper, American flag wallpaper">
            <a:extLst>
              <a:ext uri="{FF2B5EF4-FFF2-40B4-BE49-F238E27FC236}">
                <a16:creationId xmlns:a16="http://schemas.microsoft.com/office/drawing/2014/main" id="{93627E1B-476B-438E-A326-2D8FA106E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160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raq Flag Wallpapers - Wallpaper Cave">
            <a:extLst>
              <a:ext uri="{FF2B5EF4-FFF2-40B4-BE49-F238E27FC236}">
                <a16:creationId xmlns:a16="http://schemas.microsoft.com/office/drawing/2014/main" id="{DA728EBA-0F33-4F80-9CA5-F38109F3A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038" y="4549740"/>
            <a:ext cx="3675961" cy="230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fghanistan Flag Vintage Distressed Finish Mixed Media by Design Turnpike |  Pixels">
            <a:extLst>
              <a:ext uri="{FF2B5EF4-FFF2-40B4-BE49-F238E27FC236}">
                <a16:creationId xmlns:a16="http://schemas.microsoft.com/office/drawing/2014/main" id="{29AD495B-6D92-4669-9A99-C938C41D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037" y="2241479"/>
            <a:ext cx="3675962" cy="230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Vietnam Grunge Flag | Lịch sử việt nam, Quốc kỳ, Việt nam">
            <a:extLst>
              <a:ext uri="{FF2B5EF4-FFF2-40B4-BE49-F238E27FC236}">
                <a16:creationId xmlns:a16="http://schemas.microsoft.com/office/drawing/2014/main" id="{FD356CD5-6D12-4CA8-9E07-64F240370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036" y="0"/>
            <a:ext cx="3675964" cy="224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8D9C11-59FE-408B-9784-719FAAD79186}"/>
              </a:ext>
            </a:extLst>
          </p:cNvPr>
          <p:cNvSpPr txBox="1"/>
          <p:nvPr/>
        </p:nvSpPr>
        <p:spPr>
          <a:xfrm>
            <a:off x="4043190" y="466259"/>
            <a:ext cx="44728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Georgia Pro Semibold" panose="02040702050405020303" pitchFamily="18" charset="0"/>
              </a:rPr>
              <a:t>Almost every major U.S. conflict since the Korean War has been the same style of conflict: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01EB8A-18C9-4655-BB49-19E240365B78}"/>
              </a:ext>
            </a:extLst>
          </p:cNvPr>
          <p:cNvSpPr txBox="1"/>
          <p:nvPr/>
        </p:nvSpPr>
        <p:spPr>
          <a:xfrm>
            <a:off x="440675" y="3770352"/>
            <a:ext cx="80753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 Pro Semibold" panose="02040702050405020303" pitchFamily="18" charset="0"/>
              </a:rPr>
              <a:t>Few engagements between conventional forces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 Pro Semibold" panose="020407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 Pro Semibold" panose="02040702050405020303" pitchFamily="18" charset="0"/>
              </a:rPr>
              <a:t>Insurgency/Counterinsurgency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 Pro Semibold" panose="020407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 Pro Semibold" panose="02040702050405020303" pitchFamily="18" charset="0"/>
              </a:rPr>
              <a:t>Conflict shaped by shifting indigenous and domestic (U.S.) opinion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 Pro Semibold" panose="020407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 Pro Semibold" panose="02040702050405020303" pitchFamily="18" charset="0"/>
              </a:rPr>
              <a:t>Prolonged (10 years or more)</a:t>
            </a:r>
          </a:p>
        </p:txBody>
      </p:sp>
    </p:spTree>
    <p:extLst>
      <p:ext uri="{BB962C8B-B14F-4D97-AF65-F5344CB8AC3E}">
        <p14:creationId xmlns:p14="http://schemas.microsoft.com/office/powerpoint/2010/main" val="3160035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aiti Flag Vintage Distressed Finish Mixed Media by Design Turnpike | Pixels">
            <a:extLst>
              <a:ext uri="{FF2B5EF4-FFF2-40B4-BE49-F238E27FC236}">
                <a16:creationId xmlns:a16="http://schemas.microsoft.com/office/drawing/2014/main" id="{595327FE-2488-4087-AE26-1F8B233E7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1" b="12461"/>
          <a:stretch/>
        </p:blipFill>
        <p:spPr bwMode="auto">
          <a:xfrm>
            <a:off x="-1" y="-30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9DC367-8727-4E27-847B-722564C9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21" y="148002"/>
            <a:ext cx="4666470" cy="131724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Georgia Pro Semibold" panose="02040702050405020303" pitchFamily="18" charset="0"/>
              </a:rPr>
              <a:t>Current Crisis in Haiti</a:t>
            </a:r>
          </a:p>
        </p:txBody>
      </p:sp>
      <p:sp>
        <p:nvSpPr>
          <p:cNvPr id="4103" name="Freeform: Shape 4102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Président Jovenel Moïse">
            <a:extLst>
              <a:ext uri="{FF2B5EF4-FFF2-40B4-BE49-F238E27FC236}">
                <a16:creationId xmlns:a16="http://schemas.microsoft.com/office/drawing/2014/main" id="{B6AE86CA-1A55-43E0-969B-0FEB5CE31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r="1" b="1"/>
          <a:stretch/>
        </p:blipFill>
        <p:spPr bwMode="auto">
          <a:xfrm>
            <a:off x="6021086" y="544804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D24F69-0091-4906-8A18-768958E2E579}"/>
              </a:ext>
            </a:extLst>
          </p:cNvPr>
          <p:cNvSpPr txBox="1"/>
          <p:nvPr/>
        </p:nvSpPr>
        <p:spPr>
          <a:xfrm>
            <a:off x="403708" y="1465243"/>
            <a:ext cx="51558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Georgia Pro Semibold" panose="02040702050405020303" pitchFamily="18" charset="0"/>
              </a:rPr>
              <a:t>PetroCaribe</a:t>
            </a:r>
            <a:r>
              <a:rPr lang="en-US" dirty="0">
                <a:latin typeface="Georgia Pro Semibold" panose="02040702050405020303" pitchFamily="18" charset="0"/>
              </a:rPr>
              <a:t> Scandal ($4 billion raised between 2008 and 2016 for Haitian infrastructure and healthcare development)</a:t>
            </a:r>
          </a:p>
          <a:p>
            <a:endParaRPr lang="en-US" dirty="0">
              <a:latin typeface="Georgia Pro Semibold" panose="020407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 Pro Semibold" panose="02040702050405020303" pitchFamily="18" charset="0"/>
              </a:rPr>
              <a:t>Constitutional Crisis over Moise’s presidential term limit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 Pro Semibold" panose="020407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 Pro Semibold" panose="02040702050405020303" pitchFamily="18" charset="0"/>
              </a:rPr>
              <a:t>Moise rules more and more by decree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 Pro Semibold" panose="020407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 Pro Semibold" panose="02040702050405020303" pitchFamily="18" charset="0"/>
              </a:rPr>
              <a:t>July 7,  2021 – </a:t>
            </a:r>
            <a:r>
              <a:rPr lang="en-US" dirty="0" err="1">
                <a:latin typeface="Georgia Pro Semibold" panose="02040702050405020303" pitchFamily="18" charset="0"/>
              </a:rPr>
              <a:t>Jovenel</a:t>
            </a:r>
            <a:r>
              <a:rPr lang="en-US" dirty="0">
                <a:latin typeface="Georgia Pro Semibold" panose="02040702050405020303" pitchFamily="18" charset="0"/>
              </a:rPr>
              <a:t> Moise is assassinated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 Pro Semibold" panose="020407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 Pro Semibold" panose="02040702050405020303" pitchFamily="18" charset="0"/>
              </a:rPr>
              <a:t>Ariel Henry (PM) remains acting president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 Pro Semibold" panose="020407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 Pro Semibold" panose="02040702050405020303" pitchFamily="18" charset="0"/>
              </a:rPr>
              <a:t>Lack of functional government, fuel and food shortages, and exponential gang growth</a:t>
            </a:r>
          </a:p>
        </p:txBody>
      </p:sp>
    </p:spTree>
    <p:extLst>
      <p:ext uri="{BB962C8B-B14F-4D97-AF65-F5344CB8AC3E}">
        <p14:creationId xmlns:p14="http://schemas.microsoft.com/office/powerpoint/2010/main" val="255471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4679-F946-4065-B780-2AD14690D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0 New American Flag Wallpaper 1920X1080 FULL HD 1920×1080 For PC Desktop |  America flag wallpaper, Usa flag wallpaper, American flag wallpaper">
            <a:extLst>
              <a:ext uri="{FF2B5EF4-FFF2-40B4-BE49-F238E27FC236}">
                <a16:creationId xmlns:a16="http://schemas.microsoft.com/office/drawing/2014/main" id="{4888D45D-1172-49E6-8B57-FE1C01D554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"/>
          <a:stretch/>
        </p:blipFill>
        <p:spPr bwMode="auto">
          <a:xfrm>
            <a:off x="0" y="0"/>
            <a:ext cx="851603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hina - Grunge by tonemapped on DeviantArt">
            <a:extLst>
              <a:ext uri="{FF2B5EF4-FFF2-40B4-BE49-F238E27FC236}">
                <a16:creationId xmlns:a16="http://schemas.microsoft.com/office/drawing/2014/main" id="{DAAC8775-C4A2-40A1-8A67-1ACB62EFA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039" y="0"/>
            <a:ext cx="3691167" cy="222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ussian Flag Wallpapers - Top Free Russian Flag Backgrounds -  WallpaperAccess">
            <a:extLst>
              <a:ext uri="{FF2B5EF4-FFF2-40B4-BE49-F238E27FC236}">
                <a16:creationId xmlns:a16="http://schemas.microsoft.com/office/drawing/2014/main" id="{98966DD2-711F-44B2-A057-9B285364B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832" y="2221907"/>
            <a:ext cx="3691168" cy="231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24+] Venezuela Flag Wallpapers on WallpaperSafari">
            <a:extLst>
              <a:ext uri="{FF2B5EF4-FFF2-40B4-BE49-F238E27FC236}">
                <a16:creationId xmlns:a16="http://schemas.microsoft.com/office/drawing/2014/main" id="{78F8911C-8DCB-47DD-8A76-D2ACE362C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724" y="4538948"/>
            <a:ext cx="3710482" cy="23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aiti | History, Geography, Map, Population, &amp; Culture | Haiti history,  World map europe, World history facts">
            <a:extLst>
              <a:ext uri="{FF2B5EF4-FFF2-40B4-BE49-F238E27FC236}">
                <a16:creationId xmlns:a16="http://schemas.microsoft.com/office/drawing/2014/main" id="{3FDD9DB9-16F9-48EE-BD48-5DE0AC3A1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7" y="2055813"/>
            <a:ext cx="500062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7BE50D-B16D-4945-AB95-7BE2F0EB4E18}"/>
              </a:ext>
            </a:extLst>
          </p:cNvPr>
          <p:cNvSpPr txBox="1"/>
          <p:nvPr/>
        </p:nvSpPr>
        <p:spPr>
          <a:xfrm>
            <a:off x="3349128" y="2484845"/>
            <a:ext cx="5651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Georgia Pro Semibold" panose="02040702050405020303" pitchFamily="18" charset="0"/>
              </a:rPr>
              <a:t>New Era of Great Power Competition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899277E-F1A4-D99B-2DBD-F7387FD689CB}"/>
                  </a:ext>
                </a:extLst>
              </p14:cNvPr>
              <p14:cNvContentPartPr/>
              <p14:nvPr/>
            </p14:nvContentPartPr>
            <p14:xfrm>
              <a:off x="2013334" y="5567922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899277E-F1A4-D99B-2DBD-F7387FD689C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04334" y="555928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6A6108-D12B-EA05-8B6E-ED223E97D98D}"/>
                  </a:ext>
                </a:extLst>
              </p14:cNvPr>
              <p14:cNvContentPartPr/>
              <p14:nvPr/>
            </p14:nvContentPartPr>
            <p14:xfrm>
              <a:off x="6575254" y="6338682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6A6108-D12B-EA05-8B6E-ED223E97D98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66254" y="633004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35F3086-E24E-4877-D249-4DEF4F917359}"/>
                  </a:ext>
                </a:extLst>
              </p14:cNvPr>
              <p14:cNvContentPartPr/>
              <p14:nvPr/>
            </p14:nvContentPartPr>
            <p14:xfrm>
              <a:off x="6256654" y="6728922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35F3086-E24E-4877-D249-4DEF4F9173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47654" y="672028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3715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7054E9-218B-407E-BB0B-661767FA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FF"/>
                </a:solidFill>
                <a:latin typeface="Georgia Pro Semibold" panose="02040702050405020303" pitchFamily="18" charset="0"/>
              </a:rPr>
              <a:t>The Road to U.S. Intervention (1915)</a:t>
            </a:r>
            <a:endParaRPr lang="en-US" dirty="0">
              <a:solidFill>
                <a:srgbClr val="FFFFFF"/>
              </a:solidFill>
              <a:latin typeface="Georgia Pro Semibold" panose="020407020504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5D744-A183-4BF6-BB2D-5AD129D098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44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4D2D7C-D900-4199-BAE6-2AAAA3C5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>
                <a:latin typeface="Georgia Pro Semibold" panose="02040702050405020303" pitchFamily="18" charset="0"/>
              </a:rPr>
              <a:t>Analysis of Unconventional Warfare Panel</a:t>
            </a:r>
            <a:br>
              <a:rPr lang="en-US" sz="1800">
                <a:latin typeface="Georgia Pro Semibold" panose="02040702050405020303" pitchFamily="18" charset="0"/>
              </a:rPr>
            </a:br>
            <a:br>
              <a:rPr lang="en-US" sz="1800">
                <a:latin typeface="Georgia Pro Semibold" panose="02040702050405020303" pitchFamily="18" charset="0"/>
              </a:rPr>
            </a:br>
            <a:br>
              <a:rPr lang="en-US" sz="1800">
                <a:latin typeface="Georgia Pro Semibold" panose="02040702050405020303" pitchFamily="18" charset="0"/>
              </a:rPr>
            </a:br>
            <a:br>
              <a:rPr lang="en-US" sz="1800">
                <a:latin typeface="Georgia Pro Semibold" panose="02040702050405020303" pitchFamily="18" charset="0"/>
              </a:rPr>
            </a:br>
            <a:r>
              <a:rPr lang="en-US" sz="1800">
                <a:latin typeface="Georgia Pro Semibold" panose="02040702050405020303" pitchFamily="18" charset="0"/>
              </a:rPr>
              <a:t>Presented by Dr. Christopher Davis (UNCG)</a:t>
            </a:r>
            <a:endParaRPr lang="en-US" sz="1800" dirty="0">
              <a:latin typeface="Georgia Pro Semibold" panose="02040702050405020303" pitchFamily="18" charset="0"/>
            </a:endParaRPr>
          </a:p>
        </p:txBody>
      </p:sp>
      <p:pic>
        <p:nvPicPr>
          <p:cNvPr id="6146" name="Picture 2" descr="100 years ago, the U.S. invaded and occupied this country. Can you name it?  - The Washington Post">
            <a:extLst>
              <a:ext uri="{FF2B5EF4-FFF2-40B4-BE49-F238E27FC236}">
                <a16:creationId xmlns:a16="http://schemas.microsoft.com/office/drawing/2014/main" id="{E2E9CAAB-BB7A-4785-96B0-0980B8715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79952C-C875-4941-B720-BAC6291B1D24}"/>
              </a:ext>
            </a:extLst>
          </p:cNvPr>
          <p:cNvSpPr txBox="1"/>
          <p:nvPr/>
        </p:nvSpPr>
        <p:spPr>
          <a:xfrm>
            <a:off x="2465942" y="5552501"/>
            <a:ext cx="7260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Georgia Pro Semibold" panose="02040702050405020303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76754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6B6BA1-A093-4796-81D8-6C9B713A5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kern="1200">
                <a:solidFill>
                  <a:schemeClr val="tx1"/>
                </a:solidFill>
                <a:latin typeface="Georgia Pro Semibold" panose="02040702050405020303" pitchFamily="18" charset="0"/>
              </a:rPr>
              <a:t>Strategic Concerns</a:t>
            </a:r>
            <a:br>
              <a:rPr lang="en-US" sz="3600" kern="1200">
                <a:solidFill>
                  <a:schemeClr val="tx1"/>
                </a:solidFill>
                <a:latin typeface="Georgia Pro Semibold" panose="02040702050405020303" pitchFamily="18" charset="0"/>
              </a:rPr>
            </a:br>
            <a:r>
              <a:rPr lang="en-US" sz="2400" kern="1200">
                <a:solidFill>
                  <a:schemeClr val="tx1"/>
                </a:solidFill>
                <a:latin typeface="Georgia Pro Semibold" panose="02040702050405020303" pitchFamily="18" charset="0"/>
              </a:rPr>
              <a:t>- Haitian debts brought European gunboats to the Caribbean</a:t>
            </a:r>
            <a:br>
              <a:rPr lang="en-US" sz="2400" kern="1200">
                <a:solidFill>
                  <a:schemeClr val="tx1"/>
                </a:solidFill>
                <a:latin typeface="Georgia Pro Semibold" panose="02040702050405020303" pitchFamily="18" charset="0"/>
              </a:rPr>
            </a:br>
            <a:r>
              <a:rPr lang="en-US" sz="2400" kern="1200">
                <a:solidFill>
                  <a:schemeClr val="tx1"/>
                </a:solidFill>
                <a:latin typeface="Georgia Pro Semibold" panose="02040702050405020303" pitchFamily="18" charset="0"/>
              </a:rPr>
              <a:t>- Extent of German influence in Haitian affairs and disorder?</a:t>
            </a:r>
            <a:br>
              <a:rPr lang="en-US" sz="2400" kern="1200">
                <a:solidFill>
                  <a:schemeClr val="tx1"/>
                </a:solidFill>
                <a:latin typeface="Georgia Pro Semibold" panose="02040702050405020303" pitchFamily="18" charset="0"/>
              </a:rPr>
            </a:br>
            <a:r>
              <a:rPr lang="en-US" sz="2400" kern="1200">
                <a:solidFill>
                  <a:schemeClr val="tx1"/>
                </a:solidFill>
                <a:latin typeface="Georgia Pro Semibold" panose="02040702050405020303" pitchFamily="18" charset="0"/>
              </a:rPr>
              <a:t>- Mole St. Nicholas</a:t>
            </a:r>
            <a:br>
              <a:rPr lang="en-US" sz="3600" kern="1200">
                <a:solidFill>
                  <a:schemeClr val="tx1"/>
                </a:solidFill>
                <a:latin typeface="Georgia Pro Semibold" panose="02040702050405020303" pitchFamily="18" charset="0"/>
              </a:rPr>
            </a:br>
            <a:endParaRPr lang="en-US" sz="3600" kern="1200" dirty="0">
              <a:solidFill>
                <a:schemeClr val="tx1"/>
              </a:solidFill>
              <a:latin typeface="Georgia Pro Semibold" panose="020407020504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32E0D5-78BE-464E-8137-A3AEAD5C44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4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E42ED7-90A1-4F0D-A5B2-B1F0039B1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Georgia Pro Semibold" panose="02040702050405020303" pitchFamily="18" charset="0"/>
              </a:rPr>
              <a:t>July 28, 1915 – U.S. Occupation of Haiti Begins</a:t>
            </a:r>
            <a:endParaRPr lang="en-US" dirty="0">
              <a:latin typeface="Georgia Pro Semibold" panose="020407020504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CB0882-3374-49F2-B403-70A4B5B7DE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7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02578F-AE4C-417E-85AD-7B70029D2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87" y="143219"/>
            <a:ext cx="4538939" cy="67147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Georgia Pro Semibold" panose="02040702050405020303" pitchFamily="18" charset="0"/>
              </a:rPr>
              <a:t>Restoring Order</a:t>
            </a:r>
            <a:br>
              <a:rPr lang="en-US" kern="1200" dirty="0">
                <a:solidFill>
                  <a:schemeClr val="tx1"/>
                </a:solidFill>
                <a:latin typeface="Georgia Pro Semibold" panose="02040702050405020303" pitchFamily="18" charset="0"/>
              </a:rPr>
            </a:br>
            <a:br>
              <a:rPr lang="en-US" kern="1200" dirty="0">
                <a:solidFill>
                  <a:schemeClr val="tx1"/>
                </a:solidFill>
                <a:latin typeface="Georgia Pro Semibold" panose="02040702050405020303" pitchFamily="18" charset="0"/>
              </a:rPr>
            </a:br>
            <a:r>
              <a:rPr lang="en-US" sz="2400" dirty="0">
                <a:latin typeface="Georgia Pro Semibold" panose="02040702050405020303" pitchFamily="18" charset="0"/>
              </a:rPr>
              <a:t>- Haiti administered by U.S. occupational forces</a:t>
            </a:r>
            <a:br>
              <a:rPr lang="en-US" sz="2400" dirty="0">
                <a:latin typeface="Georgia Pro Semibold" panose="02040702050405020303" pitchFamily="18" charset="0"/>
              </a:rPr>
            </a:br>
            <a:br>
              <a:rPr lang="en-US" sz="2400" dirty="0">
                <a:latin typeface="Georgia Pro Semibold" panose="02040702050405020303" pitchFamily="18" charset="0"/>
              </a:rPr>
            </a:br>
            <a:r>
              <a:rPr lang="en-US" sz="2400" dirty="0">
                <a:latin typeface="Georgia Pro Semibold" panose="02040702050405020303" pitchFamily="18" charset="0"/>
              </a:rPr>
              <a:t>- Phillipe </a:t>
            </a:r>
            <a:r>
              <a:rPr lang="en-US" sz="2400" dirty="0" err="1">
                <a:latin typeface="Georgia Pro Semibold" panose="02040702050405020303" pitchFamily="18" charset="0"/>
              </a:rPr>
              <a:t>Sudre</a:t>
            </a:r>
            <a:r>
              <a:rPr lang="en-US" sz="2400" dirty="0">
                <a:latin typeface="Georgia Pro Semibold" panose="02040702050405020303" pitchFamily="18" charset="0"/>
              </a:rPr>
              <a:t> </a:t>
            </a:r>
            <a:r>
              <a:rPr lang="en-US" sz="2400" dirty="0" err="1">
                <a:latin typeface="Georgia Pro Semibold" panose="02040702050405020303" pitchFamily="18" charset="0"/>
              </a:rPr>
              <a:t>Dartiguenave</a:t>
            </a:r>
            <a:r>
              <a:rPr lang="en-US" sz="2400" dirty="0">
                <a:latin typeface="Georgia Pro Semibold" panose="02040702050405020303" pitchFamily="18" charset="0"/>
              </a:rPr>
              <a:t> appointed President of Haiti</a:t>
            </a:r>
            <a:br>
              <a:rPr lang="en-US" sz="2400" dirty="0">
                <a:latin typeface="Georgia Pro Semibold" panose="02040702050405020303" pitchFamily="18" charset="0"/>
              </a:rPr>
            </a:br>
            <a:br>
              <a:rPr lang="en-US" sz="2400" dirty="0">
                <a:latin typeface="Georgia Pro Semibold" panose="02040702050405020303" pitchFamily="18" charset="0"/>
              </a:rPr>
            </a:br>
            <a:r>
              <a:rPr lang="en-US" sz="2400" dirty="0">
                <a:latin typeface="Georgia Pro Semibold" panose="02040702050405020303" pitchFamily="18" charset="0"/>
              </a:rPr>
              <a:t>- Establishment of the Gendarmerie of Haiti/Garde </a:t>
            </a:r>
            <a:r>
              <a:rPr lang="en-US" sz="2400" dirty="0" err="1">
                <a:latin typeface="Georgia Pro Semibold" panose="02040702050405020303" pitchFamily="18" charset="0"/>
              </a:rPr>
              <a:t>d’Haiti</a:t>
            </a:r>
            <a:br>
              <a:rPr lang="en-US" sz="2400" dirty="0">
                <a:latin typeface="Georgia Pro Semibold" panose="02040702050405020303" pitchFamily="18" charset="0"/>
              </a:rPr>
            </a:br>
            <a:br>
              <a:rPr lang="en-US" sz="2400" dirty="0">
                <a:latin typeface="Georgia Pro Semibold" panose="02040702050405020303" pitchFamily="18" charset="0"/>
              </a:rPr>
            </a:br>
            <a:r>
              <a:rPr lang="en-US" sz="2400" dirty="0">
                <a:latin typeface="Georgia Pro Semibold" panose="02040702050405020303" pitchFamily="18" charset="0"/>
              </a:rPr>
              <a:t>- Focus on centralizing Haitian institutions and maintaining stability</a:t>
            </a:r>
            <a:br>
              <a:rPr lang="en-US" sz="2400" dirty="0">
                <a:latin typeface="Georgia Pro Semibold" panose="02040702050405020303" pitchFamily="18" charset="0"/>
              </a:rPr>
            </a:br>
            <a:br>
              <a:rPr lang="en-US" sz="2400" dirty="0">
                <a:latin typeface="Georgia Pro Semibold" panose="02040702050405020303" pitchFamily="18" charset="0"/>
              </a:rPr>
            </a:br>
            <a:r>
              <a:rPr lang="en-US" sz="2400" dirty="0">
                <a:latin typeface="Georgia Pro Semibold" panose="02040702050405020303" pitchFamily="18" charset="0"/>
              </a:rPr>
              <a:t>- Initial backlash from the forces of </a:t>
            </a:r>
            <a:r>
              <a:rPr lang="en-US" sz="2400" dirty="0" err="1">
                <a:latin typeface="Georgia Pro Semibold" panose="02040702050405020303" pitchFamily="18" charset="0"/>
              </a:rPr>
              <a:t>Rosalvo</a:t>
            </a:r>
            <a:r>
              <a:rPr lang="en-US" sz="2400" dirty="0">
                <a:latin typeface="Georgia Pro Semibold" panose="02040702050405020303" pitchFamily="18" charset="0"/>
              </a:rPr>
              <a:t> Bobo (The First </a:t>
            </a:r>
            <a:r>
              <a:rPr lang="en-US" sz="2400" dirty="0" err="1">
                <a:latin typeface="Georgia Pro Semibold" panose="02040702050405020303" pitchFamily="18" charset="0"/>
              </a:rPr>
              <a:t>Caco</a:t>
            </a:r>
            <a:r>
              <a:rPr lang="en-US" sz="2400" dirty="0">
                <a:latin typeface="Georgia Pro Semibold" panose="02040702050405020303" pitchFamily="18" charset="0"/>
              </a:rPr>
              <a:t> War)</a:t>
            </a:r>
            <a:br>
              <a:rPr lang="en-US" kern="1200" dirty="0">
                <a:solidFill>
                  <a:schemeClr val="tx1"/>
                </a:solidFill>
                <a:latin typeface="Georgia Pro Semibold" panose="02040702050405020303" pitchFamily="18" charset="0"/>
              </a:rPr>
            </a:br>
            <a:endParaRPr lang="en-US" kern="1200" dirty="0">
              <a:solidFill>
                <a:schemeClr val="tx1"/>
              </a:solidFill>
              <a:latin typeface="Georgia Pro Semibold" panose="02040702050405020303" pitchFamily="18" charset="0"/>
            </a:endParaRP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merican Troops Occupy Haiti - African American Registry">
            <a:extLst>
              <a:ext uri="{FF2B5EF4-FFF2-40B4-BE49-F238E27FC236}">
                <a16:creationId xmlns:a16="http://schemas.microsoft.com/office/drawing/2014/main" id="{1345819D-8684-4EDB-AEE6-07D238D5E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9858" y="566916"/>
            <a:ext cx="6426188" cy="57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632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8" name="Rectangle 2054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7EF8E-AA09-454E-B125-5B04FD934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169057"/>
            <a:ext cx="5260974" cy="100652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Georgia Pro Semibold" panose="02040702050405020303" pitchFamily="18" charset="0"/>
              </a:rPr>
              <a:t>History As An Enemy</a:t>
            </a:r>
          </a:p>
        </p:txBody>
      </p:sp>
      <p:pic>
        <p:nvPicPr>
          <p:cNvPr id="2050" name="Picture 2" descr="The United States Once Invaded and Occupied Haiti | Smart News| Smithsonian  Magazine">
            <a:extLst>
              <a:ext uri="{FF2B5EF4-FFF2-40B4-BE49-F238E27FC236}">
                <a16:creationId xmlns:a16="http://schemas.microsoft.com/office/drawing/2014/main" id="{732D1AAD-29BF-4FC5-9712-2C4CC7732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r="7360"/>
          <a:stretch/>
        </p:blipFill>
        <p:spPr bwMode="auto">
          <a:xfrm>
            <a:off x="6096000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9" name="Freeform: Shape 2056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80" name="Freeform: Shape 2058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E4A3C4-D43B-4C87-B397-A422D0DC0736}"/>
              </a:ext>
            </a:extLst>
          </p:cNvPr>
          <p:cNvSpPr txBox="1"/>
          <p:nvPr/>
        </p:nvSpPr>
        <p:spPr>
          <a:xfrm>
            <a:off x="634602" y="1225689"/>
            <a:ext cx="48267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 Pro Semibold" panose="02040702050405020303" pitchFamily="18" charset="0"/>
              </a:rPr>
              <a:t>First </a:t>
            </a:r>
            <a:r>
              <a:rPr lang="en-US" dirty="0" err="1">
                <a:solidFill>
                  <a:schemeClr val="bg1"/>
                </a:solidFill>
                <a:latin typeface="Georgia Pro Semibold" panose="02040702050405020303" pitchFamily="18" charset="0"/>
              </a:rPr>
              <a:t>Caco</a:t>
            </a:r>
            <a:r>
              <a:rPr lang="en-US" dirty="0">
                <a:solidFill>
                  <a:schemeClr val="bg1"/>
                </a:solidFill>
                <a:latin typeface="Georgia Pro Semibold" panose="02040702050405020303" pitchFamily="18" charset="0"/>
              </a:rPr>
              <a:t> War (1915) is a counterinsurgency against the reactionary forces of Bobo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Georgia Pro Semibold" panose="020407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Georgia Pro Semibold" panose="02040702050405020303" pitchFamily="18" charset="0"/>
              </a:rPr>
              <a:t>Cacos</a:t>
            </a:r>
            <a:r>
              <a:rPr lang="en-US" dirty="0">
                <a:solidFill>
                  <a:schemeClr val="bg1"/>
                </a:solidFill>
                <a:latin typeface="Georgia Pro Semibold" panose="02040702050405020303" pitchFamily="18" charset="0"/>
              </a:rPr>
              <a:t> = Haitian insurgents, typically from the mountainous regions in the north, historically used by various political figures vying for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Georgia Pro Semibold" panose="020407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 Pro Semibold" panose="02040702050405020303" pitchFamily="18" charset="0"/>
              </a:rPr>
              <a:t>Insurgency is quickly and effectively defeated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Georgia Pro Semibold" panose="020407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 Pro Semibold" panose="02040702050405020303" pitchFamily="18" charset="0"/>
              </a:rPr>
              <a:t>Overall view of the Haitian population to the U.S. occupation is perceived to have been more neutral than negative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Georgia Pro Semibold" panose="020407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 Pro Semibold" panose="02040702050405020303" pitchFamily="18" charset="0"/>
              </a:rPr>
              <a:t>Infrastructure strategy, and the failure to take Haitian history into account, undermines these initial gains and public goodwill</a:t>
            </a:r>
          </a:p>
        </p:txBody>
      </p:sp>
    </p:spTree>
    <p:extLst>
      <p:ext uri="{BB962C8B-B14F-4D97-AF65-F5344CB8AC3E}">
        <p14:creationId xmlns:p14="http://schemas.microsoft.com/office/powerpoint/2010/main" val="209815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aiti Flag Vintage Distressed Finish Mixed Media by Design Turnpike | Pixels">
            <a:extLst>
              <a:ext uri="{FF2B5EF4-FFF2-40B4-BE49-F238E27FC236}">
                <a16:creationId xmlns:a16="http://schemas.microsoft.com/office/drawing/2014/main" id="{7F8BE256-EFDD-4043-98D9-1C3DA5525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0" b="1245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2150F-1AA7-4A77-97F0-9E0192DEA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Semibold" panose="02040702050405020303" pitchFamily="18" charset="0"/>
              </a:rPr>
              <a:t>A Brief History of the Haitian Revolution (1791-1804)</a:t>
            </a:r>
          </a:p>
        </p:txBody>
      </p: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5" name="Straight Connector 308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51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308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Haiti Flag Vintage Distressed Finish Mixed Media by Design Turnpike | Pixels">
            <a:extLst>
              <a:ext uri="{FF2B5EF4-FFF2-40B4-BE49-F238E27FC236}">
                <a16:creationId xmlns:a16="http://schemas.microsoft.com/office/drawing/2014/main" id="{7F8BE256-EFDD-4043-98D9-1C3DA5525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0" b="1245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12150F-1AA7-4A77-97F0-9E0192DEA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63" y="253388"/>
            <a:ext cx="10785513" cy="63787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Georgia Pro Semibold" panose="02040702050405020303" pitchFamily="18" charset="0"/>
              </a:rPr>
              <a:t>- Established in 1659 as the French colony of Saint Domingue</a:t>
            </a:r>
            <a:br>
              <a:rPr lang="en-US" sz="32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br>
              <a:rPr lang="en-US" sz="32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r>
              <a:rPr lang="en-US" sz="3200" dirty="0">
                <a:solidFill>
                  <a:srgbClr val="FFFFFF"/>
                </a:solidFill>
                <a:latin typeface="Georgia Pro Semibold" panose="02040702050405020303" pitchFamily="18" charset="0"/>
              </a:rPr>
              <a:t>- “Pearl of the Antilles” – The sugar and coffee produced from this colony made it a jewel of the 18</a:t>
            </a:r>
            <a:r>
              <a:rPr lang="en-US" sz="3200" baseline="30000" dirty="0">
                <a:solidFill>
                  <a:srgbClr val="FFFFFF"/>
                </a:solidFill>
                <a:latin typeface="Georgia Pro Semibold" panose="02040702050405020303" pitchFamily="18" charset="0"/>
              </a:rPr>
              <a:t>th</a:t>
            </a:r>
            <a:r>
              <a:rPr lang="en-US" sz="3200" dirty="0">
                <a:solidFill>
                  <a:srgbClr val="FFFFFF"/>
                </a:solidFill>
                <a:latin typeface="Georgia Pro Semibold" panose="02040702050405020303" pitchFamily="18" charset="0"/>
              </a:rPr>
              <a:t>  Century French Empire</a:t>
            </a:r>
            <a:br>
              <a:rPr lang="en-US" sz="32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br>
              <a:rPr lang="en-US" sz="32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r>
              <a:rPr lang="en-US" sz="3200" dirty="0">
                <a:solidFill>
                  <a:srgbClr val="FFFFFF"/>
                </a:solidFill>
                <a:latin typeface="Georgia Pro Semibold" panose="02040702050405020303" pitchFamily="18" charset="0"/>
              </a:rPr>
              <a:t>- Demand for plantation labor resulted in growing number of African slaves brought to the colony through the 18</a:t>
            </a:r>
            <a:r>
              <a:rPr lang="en-US" sz="3200" baseline="30000" dirty="0">
                <a:solidFill>
                  <a:srgbClr val="FFFFFF"/>
                </a:solidFill>
                <a:latin typeface="Georgia Pro Semibold" panose="02040702050405020303" pitchFamily="18" charset="0"/>
              </a:rPr>
              <a:t>th</a:t>
            </a:r>
            <a:r>
              <a:rPr lang="en-US" sz="3200" dirty="0">
                <a:solidFill>
                  <a:srgbClr val="FFFFFF"/>
                </a:solidFill>
                <a:latin typeface="Georgia Pro Semibold" panose="02040702050405020303" pitchFamily="18" charset="0"/>
              </a:rPr>
              <a:t> Century</a:t>
            </a:r>
            <a:br>
              <a:rPr lang="en-US" sz="32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br>
              <a:rPr lang="en-US" sz="32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r>
              <a:rPr lang="en-US" sz="3200" dirty="0">
                <a:solidFill>
                  <a:srgbClr val="FFFFFF"/>
                </a:solidFill>
                <a:latin typeface="Georgia Pro Semibold" panose="02040702050405020303" pitchFamily="18" charset="0"/>
              </a:rPr>
              <a:t>- Where in Africa these slaves were brought from may be significant in understanding the Haitian Revolution’s success</a:t>
            </a:r>
          </a:p>
        </p:txBody>
      </p:sp>
    </p:spTree>
    <p:extLst>
      <p:ext uri="{BB962C8B-B14F-4D97-AF65-F5344CB8AC3E}">
        <p14:creationId xmlns:p14="http://schemas.microsoft.com/office/powerpoint/2010/main" val="458242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aiti Flag Vintage Distressed Finish Mixed Media by Design Turnpike | Pixels">
            <a:extLst>
              <a:ext uri="{FF2B5EF4-FFF2-40B4-BE49-F238E27FC236}">
                <a16:creationId xmlns:a16="http://schemas.microsoft.com/office/drawing/2014/main" id="{8BC23C29-2E43-4337-AAE6-409D1DFA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r="3999"/>
          <a:stretch/>
        </p:blipFill>
        <p:spPr bwMode="auto">
          <a:xfrm>
            <a:off x="-170" y="10"/>
            <a:ext cx="8450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C3192-A2B9-4DB1-B9AB-A92D29B3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75" y="4906"/>
            <a:ext cx="6429361" cy="6858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700" kern="1200" dirty="0">
                <a:solidFill>
                  <a:srgbClr val="FFFFFF"/>
                </a:solidFill>
                <a:latin typeface="Georgia Pro Semibold" panose="02040702050405020303" pitchFamily="18" charset="0"/>
              </a:rPr>
              <a:t>- Gained autono</a:t>
            </a:r>
            <a:r>
              <a:rPr lang="en-US" sz="2700" dirty="0">
                <a:solidFill>
                  <a:srgbClr val="FFFFFF"/>
                </a:solidFill>
                <a:latin typeface="Georgia Pro Semibold" panose="02040702050405020303" pitchFamily="18" charset="0"/>
              </a:rPr>
              <a:t>my during French Revolution</a:t>
            </a:r>
            <a:br>
              <a:rPr lang="en-US" sz="27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br>
              <a:rPr lang="en-US" sz="27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r>
              <a:rPr lang="en-US" sz="2700" dirty="0">
                <a:solidFill>
                  <a:srgbClr val="FFFFFF"/>
                </a:solidFill>
                <a:latin typeface="Georgia Pro Semibold" panose="02040702050405020303" pitchFamily="18" charset="0"/>
              </a:rPr>
              <a:t>- Napoleon &amp; Leclerc Expedition attempt to restore slavery in Saint Domingue (first through warfare, then through genocide)</a:t>
            </a:r>
            <a:br>
              <a:rPr lang="en-US" sz="27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br>
              <a:rPr lang="en-US" sz="27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r>
              <a:rPr lang="en-US" sz="2700" dirty="0">
                <a:solidFill>
                  <a:srgbClr val="FFFFFF"/>
                </a:solidFill>
                <a:latin typeface="Georgia Pro Semibold" panose="02040702050405020303" pitchFamily="18" charset="0"/>
              </a:rPr>
              <a:t>- January 1, 1804 – Republic of Haiti is founded after France is defeated followed by bitter reciprocity</a:t>
            </a:r>
            <a:br>
              <a:rPr lang="en-US" sz="27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br>
              <a:rPr lang="en-US" sz="27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r>
              <a:rPr lang="en-US" sz="2700" dirty="0">
                <a:solidFill>
                  <a:srgbClr val="FFFFFF"/>
                </a:solidFill>
                <a:latin typeface="Georgia Pro Semibold" panose="02040702050405020303" pitchFamily="18" charset="0"/>
              </a:rPr>
              <a:t>- Haiti becomes diplomatically isolated and forced by France to pay indemnity</a:t>
            </a:r>
            <a:br>
              <a:rPr lang="en-US" sz="27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br>
              <a:rPr lang="en-US" sz="27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r>
              <a:rPr lang="en-US" sz="2700" dirty="0">
                <a:solidFill>
                  <a:srgbClr val="FFFFFF"/>
                </a:solidFill>
                <a:latin typeface="Georgia Pro Semibold" panose="02040702050405020303" pitchFamily="18" charset="0"/>
              </a:rPr>
              <a:t>- 19</a:t>
            </a:r>
            <a:r>
              <a:rPr lang="en-US" sz="2700" baseline="30000" dirty="0">
                <a:solidFill>
                  <a:srgbClr val="FFFFFF"/>
                </a:solidFill>
                <a:latin typeface="Georgia Pro Semibold" panose="02040702050405020303" pitchFamily="18" charset="0"/>
              </a:rPr>
              <a:t>th</a:t>
            </a:r>
            <a:r>
              <a:rPr lang="en-US" sz="2700" dirty="0">
                <a:solidFill>
                  <a:srgbClr val="FFFFFF"/>
                </a:solidFill>
                <a:latin typeface="Georgia Pro Semibold" panose="02040702050405020303" pitchFamily="18" charset="0"/>
              </a:rPr>
              <a:t> Century Haiti becomes a symbol of anti-slavery movements in the Americas</a:t>
            </a:r>
            <a:br>
              <a:rPr lang="en-US" sz="27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br>
              <a:rPr lang="en-US" sz="27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r>
              <a:rPr lang="en-US" sz="2700" dirty="0">
                <a:solidFill>
                  <a:srgbClr val="FFFFFF"/>
                </a:solidFill>
                <a:latin typeface="Georgia Pro Semibold" panose="02040702050405020303" pitchFamily="18" charset="0"/>
              </a:rPr>
              <a:t>-Haitian national identity solidified around resistance against foreign (“</a:t>
            </a:r>
            <a:r>
              <a:rPr lang="en-US" sz="2700" dirty="0" err="1">
                <a:solidFill>
                  <a:srgbClr val="FFFFFF"/>
                </a:solidFill>
                <a:latin typeface="Georgia Pro Semibold" panose="02040702050405020303" pitchFamily="18" charset="0"/>
              </a:rPr>
              <a:t>blan</a:t>
            </a:r>
            <a:r>
              <a:rPr lang="en-US" sz="2700" dirty="0">
                <a:solidFill>
                  <a:srgbClr val="FFFFFF"/>
                </a:solidFill>
                <a:latin typeface="Georgia Pro Semibold" panose="02040702050405020303" pitchFamily="18" charset="0"/>
              </a:rPr>
              <a:t>”) armies</a:t>
            </a:r>
            <a:endParaRPr lang="en-US" kern="1200" dirty="0">
              <a:solidFill>
                <a:srgbClr val="FFFFFF"/>
              </a:solidFill>
              <a:latin typeface="Georgia Pro Semibold" panose="02040702050405020303" pitchFamily="18" charset="0"/>
            </a:endParaRPr>
          </a:p>
        </p:txBody>
      </p:sp>
      <p:pic>
        <p:nvPicPr>
          <p:cNvPr id="4100" name="Picture 4" descr="France Flag Distressed Vintage Finish Mixed Media by Design Turnpike |  Pixels">
            <a:extLst>
              <a:ext uri="{FF2B5EF4-FFF2-40B4-BE49-F238E27FC236}">
                <a16:creationId xmlns:a16="http://schemas.microsoft.com/office/drawing/2014/main" id="{75571819-6F50-4B6B-A706-A4AA3836B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2" r="13688"/>
          <a:stretch/>
        </p:blipFill>
        <p:spPr bwMode="auto"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464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826</Words>
  <Application>Microsoft Office PowerPoint</Application>
  <PresentationFormat>Widescreen</PresentationFormat>
  <Paragraphs>74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Georgia Pro Semibold</vt:lpstr>
      <vt:lpstr>Tw Cen MT</vt:lpstr>
      <vt:lpstr>Office Theme</vt:lpstr>
      <vt:lpstr>Analysis of Unconventional Warfare Panel    Presented by Dr. Christopher Davis (UNCG)</vt:lpstr>
      <vt:lpstr>The Road to U.S. Intervention (1915)</vt:lpstr>
      <vt:lpstr>Strategic Concerns - Haitian debts brought European gunboats to the Caribbean - Extent of German influence in Haitian affairs and disorder? - Mole St. Nicholas </vt:lpstr>
      <vt:lpstr>July 28, 1915 – U.S. Occupation of Haiti Begins</vt:lpstr>
      <vt:lpstr>Restoring Order  - Haiti administered by U.S. occupational forces  - Phillipe Sudre Dartiguenave appointed President of Haiti  - Establishment of the Gendarmerie of Haiti/Garde d’Haiti  - Focus on centralizing Haitian institutions and maintaining stability  - Initial backlash from the forces of Rosalvo Bobo (The First Caco War) </vt:lpstr>
      <vt:lpstr>History As An Enemy</vt:lpstr>
      <vt:lpstr>A Brief History of the Haitian Revolution (1791-1804)</vt:lpstr>
      <vt:lpstr>- Established in 1659 as the French colony of Saint Domingue  - “Pearl of the Antilles” – The sugar and coffee produced from this colony made it a jewel of the 18th  Century French Empire  - Demand for plantation labor resulted in growing number of African slaves brought to the colony through the 18th Century  - Where in Africa these slaves were brought from may be significant in understanding the Haitian Revolution’s success</vt:lpstr>
      <vt:lpstr>- Gained autonomy during French Revolution  - Napoleon &amp; Leclerc Expedition attempt to restore slavery in Saint Domingue (first through warfare, then through genocide)  - January 1, 1804 – Republic of Haiti is founded after France is defeated followed by bitter reciprocity  - Haiti becomes diplomatically isolated and forced by France to pay indemnity  - 19th Century Haiti becomes a symbol of anti-slavery movements in the Americas  -Haitian national identity solidified around resistance against foreign (“blan”) armies</vt:lpstr>
      <vt:lpstr>History As An Enemy</vt:lpstr>
      <vt:lpstr>History as an Instructor</vt:lpstr>
      <vt:lpstr>Innovations in Unconventional Warfare (First Caco War)  </vt:lpstr>
      <vt:lpstr>U.S. Marine Advantages  </vt:lpstr>
      <vt:lpstr>Evolution of Marine Strategy (1915)</vt:lpstr>
      <vt:lpstr>Evolution of Marine Strategy (1918 - 1920)</vt:lpstr>
      <vt:lpstr>Why This is Relevant</vt:lpstr>
      <vt:lpstr>PowerPoint Presentation</vt:lpstr>
      <vt:lpstr>Current Crisis in Haiti</vt:lpstr>
      <vt:lpstr>PowerPoint Presentation</vt:lpstr>
      <vt:lpstr>Analysis of Unconventional Warfare Panel    Presented by Dr. Christopher Davis (UNCG)</vt:lpstr>
    </vt:vector>
  </TitlesOfParts>
  <Company>The University of North Carolina at Greensboro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Unconventional Warfare Panel    Presented by Dr. Christopher Davis (UNCG)</dc:title>
  <dc:creator>Chris Davis</dc:creator>
  <cp:lastModifiedBy>Chris Lawrence</cp:lastModifiedBy>
  <cp:revision>12</cp:revision>
  <dcterms:created xsi:type="dcterms:W3CDTF">2022-09-20T14:44:51Z</dcterms:created>
  <dcterms:modified xsi:type="dcterms:W3CDTF">2022-10-24T15:58:30Z</dcterms:modified>
</cp:coreProperties>
</file>