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60" r:id="rId5"/>
    <p:sldId id="261" r:id="rId6"/>
    <p:sldId id="259"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310" autoAdjust="0"/>
  </p:normalViewPr>
  <p:slideViewPr>
    <p:cSldViewPr snapToGrid="0">
      <p:cViewPr varScale="1">
        <p:scale>
          <a:sx n="60" d="100"/>
          <a:sy n="60" d="100"/>
        </p:scale>
        <p:origin x="108" y="114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8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70A4F-CA13-4EFE-9180-5849C6FFBB1F}"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7428C-D5E7-4B54-9111-C1E5B7EB7043}" type="slidenum">
              <a:rPr lang="en-US" smtClean="0"/>
              <a:t>‹#›</a:t>
            </a:fld>
            <a:endParaRPr lang="en-US"/>
          </a:p>
        </p:txBody>
      </p:sp>
    </p:spTree>
    <p:extLst>
      <p:ext uri="{BB962C8B-B14F-4D97-AF65-F5344CB8AC3E}">
        <p14:creationId xmlns:p14="http://schemas.microsoft.com/office/powerpoint/2010/main" val="412481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33363"/>
            <a:ext cx="5486400" cy="3086100"/>
          </a:xfrm>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0D841F-71D6-448D-AF8C-D3A71B5AA0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p:cNvSpPr>
            <a:spLocks noGrp="1"/>
          </p:cNvSpPr>
          <p:nvPr>
            <p:ph type="body" idx="1"/>
          </p:nvPr>
        </p:nvSpPr>
        <p:spPr>
          <a:xfrm>
            <a:off x="701040" y="3454524"/>
            <a:ext cx="5873380" cy="2826430"/>
          </a:xfrm>
        </p:spPr>
        <p:txBody>
          <a:bodyPr/>
          <a:lstStyle/>
          <a:p>
            <a:pPr marL="631908" lvl="1" indent="-174708">
              <a:buFont typeface="Arial" panose="020B0604020202020204" pitchFamily="34" charset="0"/>
              <a:buChar char="•"/>
            </a:pPr>
            <a:endParaRPr lang="en-US" dirty="0"/>
          </a:p>
        </p:txBody>
      </p:sp>
    </p:spTree>
    <p:extLst>
      <p:ext uri="{BB962C8B-B14F-4D97-AF65-F5344CB8AC3E}">
        <p14:creationId xmlns:p14="http://schemas.microsoft.com/office/powerpoint/2010/main" val="378910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7428C-D5E7-4B54-9111-C1E5B7EB7043}" type="slidenum">
              <a:rPr lang="en-US" smtClean="0"/>
              <a:t>2</a:t>
            </a:fld>
            <a:endParaRPr lang="en-US"/>
          </a:p>
        </p:txBody>
      </p:sp>
    </p:spTree>
    <p:extLst>
      <p:ext uri="{BB962C8B-B14F-4D97-AF65-F5344CB8AC3E}">
        <p14:creationId xmlns:p14="http://schemas.microsoft.com/office/powerpoint/2010/main" val="332361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7428C-D5E7-4B54-9111-C1E5B7EB7043}" type="slidenum">
              <a:rPr lang="en-US" smtClean="0"/>
              <a:t>3</a:t>
            </a:fld>
            <a:endParaRPr lang="en-US"/>
          </a:p>
        </p:txBody>
      </p:sp>
    </p:spTree>
    <p:extLst>
      <p:ext uri="{BB962C8B-B14F-4D97-AF65-F5344CB8AC3E}">
        <p14:creationId xmlns:p14="http://schemas.microsoft.com/office/powerpoint/2010/main" val="38700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7428C-D5E7-4B54-9111-C1E5B7EB7043}" type="slidenum">
              <a:rPr lang="en-US" smtClean="0"/>
              <a:t>4</a:t>
            </a:fld>
            <a:endParaRPr lang="en-US"/>
          </a:p>
        </p:txBody>
      </p:sp>
    </p:spTree>
    <p:extLst>
      <p:ext uri="{BB962C8B-B14F-4D97-AF65-F5344CB8AC3E}">
        <p14:creationId xmlns:p14="http://schemas.microsoft.com/office/powerpoint/2010/main" val="64363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7428C-D5E7-4B54-9111-C1E5B7EB7043}" type="slidenum">
              <a:rPr lang="en-US" smtClean="0"/>
              <a:t>5</a:t>
            </a:fld>
            <a:endParaRPr lang="en-US"/>
          </a:p>
        </p:txBody>
      </p:sp>
    </p:spTree>
    <p:extLst>
      <p:ext uri="{BB962C8B-B14F-4D97-AF65-F5344CB8AC3E}">
        <p14:creationId xmlns:p14="http://schemas.microsoft.com/office/powerpoint/2010/main" val="203422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7428C-D5E7-4B54-9111-C1E5B7EB7043}" type="slidenum">
              <a:rPr lang="en-US" smtClean="0"/>
              <a:t>6</a:t>
            </a:fld>
            <a:endParaRPr lang="en-US"/>
          </a:p>
        </p:txBody>
      </p:sp>
    </p:spTree>
    <p:extLst>
      <p:ext uri="{BB962C8B-B14F-4D97-AF65-F5344CB8AC3E}">
        <p14:creationId xmlns:p14="http://schemas.microsoft.com/office/powerpoint/2010/main" val="151301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247650"/>
            <a:ext cx="8240713" cy="4637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2F13D-0997-4D16-803F-FC7EF45B0E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62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7428C-D5E7-4B54-9111-C1E5B7EB7043}" type="slidenum">
              <a:rPr lang="en-US" smtClean="0"/>
              <a:t>8</a:t>
            </a:fld>
            <a:endParaRPr lang="en-US"/>
          </a:p>
        </p:txBody>
      </p:sp>
    </p:spTree>
    <p:extLst>
      <p:ext uri="{BB962C8B-B14F-4D97-AF65-F5344CB8AC3E}">
        <p14:creationId xmlns:p14="http://schemas.microsoft.com/office/powerpoint/2010/main" val="116841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ACA420-E46B-4BF3-AAE4-D74546C5F188}"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401520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CA420-E46B-4BF3-AAE4-D74546C5F188}"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2360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CA420-E46B-4BF3-AAE4-D74546C5F188}"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127850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3"/>
          <p:cNvSpPr/>
          <p:nvPr userDrawn="1"/>
        </p:nvSpPr>
        <p:spPr>
          <a:xfrm>
            <a:off x="10834778" y="0"/>
            <a:ext cx="1357223" cy="82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Rectangle 6"/>
          <p:cNvSpPr/>
          <p:nvPr userDrawn="1"/>
        </p:nvSpPr>
        <p:spPr>
          <a:xfrm>
            <a:off x="0" y="1"/>
            <a:ext cx="1163781" cy="93102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4295642" y="3228945"/>
            <a:ext cx="7896359" cy="400110"/>
          </a:xfrm>
        </p:spPr>
        <p:txBody>
          <a:bodyPr anchor="ctr" anchorCtr="0">
            <a:spAutoFit/>
          </a:bodyPr>
          <a:lstStyle>
            <a:lvl1pPr algn="l">
              <a:lnSpc>
                <a:spcPct val="100000"/>
              </a:lnSpc>
              <a:defRPr sz="2000" i="0" baseline="0"/>
            </a:lvl1pPr>
          </a:lstStyle>
          <a:p>
            <a:r>
              <a:rPr lang="en-US" dirty="0"/>
              <a:t>Click to add title</a:t>
            </a:r>
          </a:p>
        </p:txBody>
      </p:sp>
      <p:cxnSp>
        <p:nvCxnSpPr>
          <p:cNvPr id="11" name="Straight Connector 10"/>
          <p:cNvCxnSpPr/>
          <p:nvPr userDrawn="1"/>
        </p:nvCxnSpPr>
        <p:spPr>
          <a:xfrm>
            <a:off x="8576477" y="2369466"/>
            <a:ext cx="280111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4295642" y="5249317"/>
            <a:ext cx="7896359" cy="369332"/>
          </a:xfrm>
        </p:spPr>
        <p:txBody>
          <a:bodyPr vert="horz" lIns="91440" tIns="45720" rIns="91440" bIns="45720" rtlCol="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b="1" i="0" u="none" kern="1200" baseline="0" dirty="0" smtClean="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en-US" dirty="0"/>
              <a:t>Click to add subtitle</a:t>
            </a:r>
          </a:p>
        </p:txBody>
      </p:sp>
    </p:spTree>
    <p:extLst>
      <p:ext uri="{BB962C8B-B14F-4D97-AF65-F5344CB8AC3E}">
        <p14:creationId xmlns:p14="http://schemas.microsoft.com/office/powerpoint/2010/main" val="79966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Rectangle 3"/>
          <p:cNvSpPr/>
          <p:nvPr userDrawn="1"/>
        </p:nvSpPr>
        <p:spPr>
          <a:xfrm>
            <a:off x="10834778" y="0"/>
            <a:ext cx="1357223" cy="82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11003183" y="1"/>
            <a:ext cx="1163781" cy="93102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7" name="Rectangle 6"/>
          <p:cNvSpPr/>
          <p:nvPr userDrawn="1"/>
        </p:nvSpPr>
        <p:spPr>
          <a:xfrm>
            <a:off x="0" y="1"/>
            <a:ext cx="1163781" cy="93102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4295642" y="3228945"/>
            <a:ext cx="7896359" cy="400110"/>
          </a:xfrm>
        </p:spPr>
        <p:txBody>
          <a:bodyPr anchor="ctr" anchorCtr="0">
            <a:spAutoFit/>
          </a:bodyPr>
          <a:lstStyle>
            <a:lvl1pPr algn="l">
              <a:lnSpc>
                <a:spcPct val="100000"/>
              </a:lnSpc>
              <a:defRPr sz="2000" i="0" baseline="0"/>
            </a:lvl1pPr>
          </a:lstStyle>
          <a:p>
            <a:r>
              <a:rPr lang="en-US" dirty="0"/>
              <a:t>Click to add title</a:t>
            </a:r>
          </a:p>
        </p:txBody>
      </p:sp>
      <p:cxnSp>
        <p:nvCxnSpPr>
          <p:cNvPr id="11" name="Straight Connector 10"/>
          <p:cNvCxnSpPr/>
          <p:nvPr userDrawn="1"/>
        </p:nvCxnSpPr>
        <p:spPr>
          <a:xfrm>
            <a:off x="8576477" y="2369466"/>
            <a:ext cx="280111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quarter" idx="10" hasCustomPrompt="1"/>
          </p:nvPr>
        </p:nvSpPr>
        <p:spPr>
          <a:xfrm>
            <a:off x="4295642" y="5249317"/>
            <a:ext cx="7896359" cy="369332"/>
          </a:xfrm>
        </p:spPr>
        <p:txBody>
          <a:bodyPr vert="horz" lIns="91440" tIns="45720" rIns="91440" bIns="45720" rtlCol="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800" b="1" i="0" u="none" kern="1200" baseline="0" dirty="0" smtClean="0">
                <a:solidFill>
                  <a:schemeClr val="tx1"/>
                </a:solidFill>
                <a:latin typeface="Arial" panose="020B0604020202020204" pitchFamily="34" charset="0"/>
                <a:ea typeface="+mn-ea"/>
                <a:cs typeface="Arial" panose="020B0604020202020204" pitchFamily="34" charset="0"/>
              </a:defRPr>
            </a:lvl1pPr>
            <a:lvl2pPr>
              <a:defRPr lang="en-US" smtClean="0"/>
            </a:lvl2pPr>
            <a:lvl3pPr>
              <a:defRPr lang="en-US" smtClean="0"/>
            </a:lvl3pPr>
            <a:lvl4pPr>
              <a:defRPr lang="en-US" smtClean="0"/>
            </a:lvl4pPr>
            <a:lvl5pPr>
              <a:defRPr lang="en-US"/>
            </a:lvl5pPr>
          </a:lstStyle>
          <a:p>
            <a:pPr lvl="0">
              <a:spcBef>
                <a:spcPct val="0"/>
              </a:spcBef>
              <a:buNone/>
            </a:pPr>
            <a:r>
              <a:rPr lang="en-US" dirty="0"/>
              <a:t>Click to add subtitle</a:t>
            </a:r>
          </a:p>
        </p:txBody>
      </p:sp>
    </p:spTree>
    <p:extLst>
      <p:ext uri="{BB962C8B-B14F-4D97-AF65-F5344CB8AC3E}">
        <p14:creationId xmlns:p14="http://schemas.microsoft.com/office/powerpoint/2010/main" val="2977847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838200" y="213045"/>
            <a:ext cx="10515600" cy="499578"/>
          </a:xfrm>
        </p:spPr>
        <p:txBody>
          <a:bodyPr/>
          <a:lstStyle/>
          <a:p>
            <a:r>
              <a:rPr lang="en-US" dirty="0"/>
              <a:t>Click to edit Master title style</a:t>
            </a:r>
          </a:p>
        </p:txBody>
      </p:sp>
    </p:spTree>
    <p:extLst>
      <p:ext uri="{BB962C8B-B14F-4D97-AF65-F5344CB8AC3E}">
        <p14:creationId xmlns:p14="http://schemas.microsoft.com/office/powerpoint/2010/main" val="91390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ctr">
            <a:norm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1342345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5346" y="944219"/>
            <a:ext cx="5734455" cy="552325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 Arial"/>
              </a:defRPr>
            </a:lvl4pPr>
            <a:lvl5pPr>
              <a:defRPr>
                <a:latin typeface=" Arial"/>
              </a:defRPr>
            </a:lvl5pPr>
            <a:lvl6pPr>
              <a:defRPr/>
            </a:lvl6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944219"/>
            <a:ext cx="5734453" cy="552325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 Arial"/>
              </a:defRPr>
            </a:lvl4pPr>
            <a:lvl5pPr>
              <a:defRPr>
                <a:latin typeface=" Arial"/>
              </a:defRPr>
            </a:lvl5pPr>
            <a:lvl6pPr>
              <a:defRPr/>
            </a:lvl6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838200" y="192809"/>
            <a:ext cx="10515600" cy="499578"/>
          </a:xfrm>
        </p:spPr>
        <p:txBody>
          <a:bodyPr/>
          <a:lstStyle/>
          <a:p>
            <a:r>
              <a:rPr lang="en-US" dirty="0"/>
              <a:t>Click to edit Master title style</a:t>
            </a:r>
          </a:p>
        </p:txBody>
      </p:sp>
    </p:spTree>
    <p:extLst>
      <p:ext uri="{BB962C8B-B14F-4D97-AF65-F5344CB8AC3E}">
        <p14:creationId xmlns:p14="http://schemas.microsoft.com/office/powerpoint/2010/main" val="31612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85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41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TextBox 6"/>
          <p:cNvSpPr txBox="1"/>
          <p:nvPr userDrawn="1"/>
        </p:nvSpPr>
        <p:spPr>
          <a:xfrm>
            <a:off x="5466177" y="6587390"/>
            <a:ext cx="942887" cy="215444"/>
          </a:xfrm>
          <a:prstGeom prst="rect">
            <a:avLst/>
          </a:prstGeom>
          <a:solidFill>
            <a:schemeClr val="bg1"/>
          </a:solidFill>
          <a:effectLst>
            <a:softEdge rad="31750"/>
          </a:effectLst>
        </p:spPr>
        <p:txBody>
          <a:bodyPr wrap="none" rtlCol="0">
            <a:spAutoFit/>
          </a:bodyPr>
          <a:lstStyle/>
          <a:p>
            <a:r>
              <a:rPr lang="en-US" sz="800" b="1" dirty="0">
                <a:solidFill>
                  <a:srgbClr val="70AD47">
                    <a:lumMod val="75000"/>
                  </a:srgbClr>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295487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CA420-E46B-4BF3-AAE4-D74546C5F188}"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591807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C639F87B-3396-4407-9064-A0F4FB8ABE52}" type="slidenum">
              <a:rPr lang="en-US" smtClean="0"/>
              <a:t>‹#›</a:t>
            </a:fld>
            <a:endParaRPr lang="en-US"/>
          </a:p>
        </p:txBody>
      </p:sp>
    </p:spTree>
    <p:extLst>
      <p:ext uri="{BB962C8B-B14F-4D97-AF65-F5344CB8AC3E}">
        <p14:creationId xmlns:p14="http://schemas.microsoft.com/office/powerpoint/2010/main" val="1579475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0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93302"/>
            <a:ext cx="10515600" cy="49957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924340"/>
            <a:ext cx="10515600" cy="5543135"/>
          </a:xfrm>
        </p:spPr>
        <p:txBody>
          <a:bodyPr/>
          <a:lstStyle>
            <a:lvl1pPr>
              <a:defRPr>
                <a:latin typeface=" Arial"/>
              </a:defRPr>
            </a:lvl1pPr>
            <a:lvl2pPr>
              <a:defRPr>
                <a:latin typeface=" Arial"/>
              </a:defRPr>
            </a:lvl2pPr>
            <a:lvl3pPr>
              <a:defRPr>
                <a:latin typeface=" Arial"/>
              </a:defRPr>
            </a:lvl3pPr>
            <a:lvl4pPr>
              <a:defRPr>
                <a:latin typeface=" Arial"/>
              </a:defRPr>
            </a:lvl4pPr>
            <a:lvl5pPr>
              <a:defRPr>
                <a:latin typeface=" Arial"/>
              </a:defRPr>
            </a:lvl5pPr>
            <a:lvl6pPr>
              <a:defRPr baseline="0"/>
            </a:lvl6pPr>
            <a:lvl7pPr>
              <a:defRPr baseline="0"/>
            </a:lvl7pPr>
            <a:lvl8pPr>
              <a:defRPr baseline="0"/>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297313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ACA420-E46B-4BF3-AAE4-D74546C5F188}"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383879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ACA420-E46B-4BF3-AAE4-D74546C5F188}"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326899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ACA420-E46B-4BF3-AAE4-D74546C5F188}"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11590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ACA420-E46B-4BF3-AAE4-D74546C5F188}"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3394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CA420-E46B-4BF3-AAE4-D74546C5F188}"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316960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ACA420-E46B-4BF3-AAE4-D74546C5F188}"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168730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ACA420-E46B-4BF3-AAE4-D74546C5F188}"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19EFF-969D-4C7B-A886-73B9D812C30B}" type="slidenum">
              <a:rPr lang="en-US" smtClean="0"/>
              <a:t>‹#›</a:t>
            </a:fld>
            <a:endParaRPr lang="en-US"/>
          </a:p>
        </p:txBody>
      </p:sp>
    </p:spTree>
    <p:extLst>
      <p:ext uri="{BB962C8B-B14F-4D97-AF65-F5344CB8AC3E}">
        <p14:creationId xmlns:p14="http://schemas.microsoft.com/office/powerpoint/2010/main" val="340531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CA420-E46B-4BF3-AAE4-D74546C5F188}" type="datetimeFigureOut">
              <a:rPr lang="en-US" smtClean="0"/>
              <a:t>10/24/2022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19EFF-969D-4C7B-A886-73B9D812C30B}" type="slidenum">
              <a:rPr lang="en-US" smtClean="0"/>
              <a:t>‹#›</a:t>
            </a:fld>
            <a:endParaRPr lang="en-US"/>
          </a:p>
        </p:txBody>
      </p:sp>
    </p:spTree>
    <p:extLst>
      <p:ext uri="{BB962C8B-B14F-4D97-AF65-F5344CB8AC3E}">
        <p14:creationId xmlns:p14="http://schemas.microsoft.com/office/powerpoint/2010/main" val="20854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9836C245-4864-48D1-831A-36B5D0AF0895}"/>
              </a:ext>
            </a:extLst>
          </p:cNvPr>
          <p:cNvSpPr txBox="1"/>
          <p:nvPr userDrawn="1"/>
        </p:nvSpPr>
        <p:spPr>
          <a:xfrm>
            <a:off x="11515448" y="6519447"/>
            <a:ext cx="681037" cy="338554"/>
          </a:xfrm>
          <a:prstGeom prst="rect">
            <a:avLst/>
          </a:prstGeom>
          <a:noFill/>
        </p:spPr>
        <p:txBody>
          <a:bodyPr wrap="square" rtlCol="0">
            <a:spAutoFit/>
          </a:bodyPr>
          <a:lstStyle/>
          <a:p>
            <a:pPr algn="r"/>
            <a:fld id="{C3BF3D52-40DC-457C-B072-ACEA0AAFBAF8}" type="slidenum">
              <a:rPr lang="en-US" sz="1600" b="1">
                <a:solidFill>
                  <a:prstClr val="white"/>
                </a:solidFill>
                <a:latin typeface="Arial" panose="020B0604020202020204" pitchFamily="34" charset="0"/>
                <a:cs typeface="Arial" panose="020B0604020202020204" pitchFamily="34" charset="0"/>
              </a:rPr>
              <a:pPr algn="r"/>
              <a:t>‹#›</a:t>
            </a:fld>
            <a:endParaRPr lang="en-US"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7890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22951" y="1043212"/>
            <a:ext cx="8124089" cy="892552"/>
          </a:xfrm>
        </p:spPr>
        <p:txBody>
          <a:bodyPr/>
          <a:lstStyle/>
          <a:p>
            <a:pPr algn="ctr"/>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 of the Future Study Program Wargaming</a:t>
            </a:r>
            <a:br>
              <a:rPr lang="en-US" sz="2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0"/>
          </p:nvPr>
        </p:nvSpPr>
        <p:spPr>
          <a:xfrm>
            <a:off x="4847820" y="6581001"/>
            <a:ext cx="5807969" cy="276999"/>
          </a:xfrm>
        </p:spPr>
        <p:txBody>
          <a:bodyPr/>
          <a:lstStyle/>
          <a:p>
            <a:r>
              <a:rPr lang="en-US" altLang="en-US" sz="1200" dirty="0">
                <a:latin typeface="Arial Narrow" panose="020B0606020202030204"/>
              </a:rPr>
              <a:t>The Overall Classification of this briefing is:  </a:t>
            </a:r>
            <a:r>
              <a:rPr lang="en-US" altLang="en-US" sz="1200" dirty="0">
                <a:solidFill>
                  <a:srgbClr val="00B050"/>
                </a:solidFill>
                <a:latin typeface="Arial Narrow" panose="020B0606020202030204"/>
              </a:rPr>
              <a:t>Unclassified</a:t>
            </a:r>
            <a:endParaRPr lang="en-US" dirty="0">
              <a:solidFill>
                <a:srgbClr val="00B050"/>
              </a:solidFill>
              <a:latin typeface="Arial Narrow" panose="020B0606020202030204"/>
            </a:endParaRPr>
          </a:p>
        </p:txBody>
      </p:sp>
      <p:sp>
        <p:nvSpPr>
          <p:cNvPr id="7" name="Rectangle 6"/>
          <p:cNvSpPr/>
          <p:nvPr/>
        </p:nvSpPr>
        <p:spPr>
          <a:xfrm>
            <a:off x="3136202" y="3134998"/>
            <a:ext cx="6757605" cy="1231106"/>
          </a:xfrm>
          <a:prstGeom prst="rect">
            <a:avLst/>
          </a:prstGeom>
        </p:spPr>
        <p:txBody>
          <a:bodyPr wrap="square">
            <a:spAutoFit/>
          </a:bodyPr>
          <a:lstStyle/>
          <a:p>
            <a:r>
              <a:rPr lang="en-US" sz="2000" b="1" dirty="0">
                <a:latin typeface="Arial" panose="020B0604020202020204" pitchFamily="34" charset="0"/>
                <a:ea typeface="Calibri" panose="020F0502020204030204" pitchFamily="34" charset="0"/>
                <a:cs typeface="Arial" panose="020B0604020202020204" pitchFamily="34" charset="0"/>
              </a:rPr>
              <a:t>AGENDA</a:t>
            </a:r>
          </a:p>
          <a:p>
            <a:pPr marL="171450" indent="-171450">
              <a:buFont typeface="Wingdings" panose="05000000000000000000" pitchFamily="2" charset="2"/>
              <a:buChar char="§"/>
            </a:pPr>
            <a:r>
              <a:rPr lang="en-US" b="1" dirty="0">
                <a:latin typeface="Arial" panose="020B0604020202020204" pitchFamily="34" charset="0"/>
                <a:ea typeface="Calibri" panose="020F0502020204030204" pitchFamily="34" charset="0"/>
                <a:cs typeface="Arial" panose="020B0604020202020204" pitchFamily="34" charset="0"/>
              </a:rPr>
              <a:t>Directorate of Concepts’ Wargames and Experiments</a:t>
            </a:r>
          </a:p>
          <a:p>
            <a:pPr marL="171450" indent="-171450">
              <a:buFont typeface="Wingdings" panose="05000000000000000000" pitchFamily="2" charset="2"/>
              <a:buChar char="§"/>
            </a:pPr>
            <a:r>
              <a:rPr lang="en-US" b="1" dirty="0">
                <a:latin typeface="Arial" panose="020B0604020202020204" pitchFamily="34" charset="0"/>
                <a:cs typeface="Arial" panose="020B0604020202020204" pitchFamily="34" charset="0"/>
              </a:rPr>
              <a:t>Wargame Taxonomies and Development</a:t>
            </a:r>
          </a:p>
          <a:p>
            <a:pPr marL="171450" indent="-171450">
              <a:buFont typeface="Wingdings" panose="05000000000000000000" pitchFamily="2" charset="2"/>
              <a:buChar char="§"/>
            </a:pPr>
            <a:r>
              <a:rPr lang="en-US" b="1" dirty="0" err="1">
                <a:latin typeface="Arial" panose="020B0604020202020204" pitchFamily="34" charset="0"/>
                <a:cs typeface="Arial" panose="020B0604020202020204" pitchFamily="34" charset="0"/>
              </a:rPr>
              <a:t>DoC</a:t>
            </a:r>
            <a:r>
              <a:rPr lang="en-US" b="1" dirty="0">
                <a:latin typeface="Arial" panose="020B0604020202020204" pitchFamily="34" charset="0"/>
                <a:cs typeface="Arial" panose="020B0604020202020204" pitchFamily="34" charset="0"/>
              </a:rPr>
              <a:t> and the Operational Wargame System</a:t>
            </a:r>
          </a:p>
        </p:txBody>
      </p:sp>
      <p:sp>
        <p:nvSpPr>
          <p:cNvPr id="8" name="TextBox 1"/>
          <p:cNvSpPr txBox="1"/>
          <p:nvPr/>
        </p:nvSpPr>
        <p:spPr>
          <a:xfrm>
            <a:off x="198358" y="5842337"/>
            <a:ext cx="436695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 Arial" panose="02020603050405020304"/>
              </a:rPr>
              <a:t>Release of this information does not imply any commitment on the part of the U.S. Government to provide additional information. This information is provided with the understanding that the recipient government will make similar information available to the U.S. Government upon request.</a:t>
            </a:r>
          </a:p>
        </p:txBody>
      </p:sp>
    </p:spTree>
    <p:extLst>
      <p:ext uri="{BB962C8B-B14F-4D97-AF65-F5344CB8AC3E}">
        <p14:creationId xmlns:p14="http://schemas.microsoft.com/office/powerpoint/2010/main" val="263660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8970" y="304986"/>
            <a:ext cx="8750808" cy="480131"/>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1"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Directorate of Concepts’ Wargames and Experiments</a:t>
            </a:r>
          </a:p>
        </p:txBody>
      </p:sp>
      <p:sp>
        <p:nvSpPr>
          <p:cNvPr id="4" name="TextBox 3"/>
          <p:cNvSpPr txBox="1"/>
          <p:nvPr/>
        </p:nvSpPr>
        <p:spPr>
          <a:xfrm>
            <a:off x="688183" y="2188302"/>
            <a:ext cx="10815637" cy="35548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FCC-at-large conducts a large number of experiments at many echelons ranging from tactical systems-centric simulations to tabletop thought experiments	</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Directorate of Concepts’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Future Study Program (FSP) wargames explore, support/deny, and demonstrate the viability of central and supporting ideas of future concepts, when examined with projected future capabilities, against future threats, and in future environments. </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Concepts experiments are not focused on achieving specific outcomes for either blue or red teams and are constructed as a systems exploration game to interrogate designated hypotheses.</a:t>
            </a:r>
          </a:p>
          <a:p>
            <a:pPr marL="285750" marR="0" lvl="0" indent="-285750" algn="l"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FSP wargames are systems exploration games to develop a better understanding of the military problem – or range of military problems – future warfare poses for the US Army, the Joint force, and our allies and partners. </a:t>
            </a:r>
          </a:p>
        </p:txBody>
      </p:sp>
      <p:sp>
        <p:nvSpPr>
          <p:cNvPr id="5" name="TextBox 4"/>
          <p:cNvSpPr txBox="1"/>
          <p:nvPr/>
        </p:nvSpPr>
        <p:spPr>
          <a:xfrm>
            <a:off x="688183" y="918841"/>
            <a:ext cx="10815636" cy="895672"/>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DoC</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experiments are system exploration games used to develop an understanding of a military problem and to both conduct and guide research for concept development and refinement. </a:t>
            </a:r>
            <a:r>
              <a:rPr kumimoji="0" lang="en-US"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DoC</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experiments are analytical wargames and are therefore product-focused, not player-focused.</a:t>
            </a:r>
          </a:p>
        </p:txBody>
      </p:sp>
      <p:sp>
        <p:nvSpPr>
          <p:cNvPr id="2" name="Rectangle 1"/>
          <p:cNvSpPr/>
          <p:nvPr/>
        </p:nvSpPr>
        <p:spPr>
          <a:xfrm>
            <a:off x="5692685" y="-12713"/>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
        <p:nvSpPr>
          <p:cNvPr id="6" name="Rectangle 5"/>
          <p:cNvSpPr/>
          <p:nvPr/>
        </p:nvSpPr>
        <p:spPr>
          <a:xfrm>
            <a:off x="5692685" y="6596390"/>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Tree>
    <p:extLst>
      <p:ext uri="{BB962C8B-B14F-4D97-AF65-F5344CB8AC3E}">
        <p14:creationId xmlns:p14="http://schemas.microsoft.com/office/powerpoint/2010/main" val="213027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15626" y="3325190"/>
            <a:ext cx="2112883" cy="270296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 name="Title 2"/>
          <p:cNvSpPr>
            <a:spLocks noGrp="1"/>
          </p:cNvSpPr>
          <p:nvPr>
            <p:ph type="title" idx="4294967295"/>
          </p:nvPr>
        </p:nvSpPr>
        <p:spPr>
          <a:xfrm>
            <a:off x="1368199" y="268112"/>
            <a:ext cx="8222617" cy="500062"/>
          </a:xfrm>
          <a:prstGeom prst="rect">
            <a:avLst/>
          </a:prstGeom>
        </p:spPr>
        <p:txBody>
          <a:bodyPr/>
          <a:lstStyle/>
          <a:p>
            <a:pPr algn="r"/>
            <a:r>
              <a:rPr lang="en-US" sz="2400" b="1" i="1" dirty="0">
                <a:latin typeface="Arial" panose="020B0604020202020204" pitchFamily="34" charset="0"/>
                <a:cs typeface="Arial" panose="020B0604020202020204" pitchFamily="34" charset="0"/>
              </a:rPr>
              <a:t>Experimentation &amp; Wargaming “By the Books”</a:t>
            </a:r>
          </a:p>
        </p:txBody>
      </p:sp>
      <p:sp>
        <p:nvSpPr>
          <p:cNvPr id="4" name="Oval 3"/>
          <p:cNvSpPr/>
          <p:nvPr/>
        </p:nvSpPr>
        <p:spPr>
          <a:xfrm>
            <a:off x="1891579" y="3240479"/>
            <a:ext cx="3090278" cy="282599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TextBox 9"/>
          <p:cNvSpPr txBox="1"/>
          <p:nvPr/>
        </p:nvSpPr>
        <p:spPr>
          <a:xfrm>
            <a:off x="2336701" y="2121063"/>
            <a:ext cx="1467068" cy="553998"/>
          </a:xfrm>
          <a:prstGeom prst="rect">
            <a:avLst/>
          </a:prstGeom>
          <a:noFill/>
        </p:spPr>
        <p:txBody>
          <a:bodyPr wrap="none" rtlCol="0">
            <a:spAutoFit/>
          </a:bodyPr>
          <a:lstStyle/>
          <a:p>
            <a:pPr algn="ctr">
              <a:defRPr/>
            </a:pPr>
            <a:r>
              <a:rPr lang="en-US" i="1" dirty="0">
                <a:solidFill>
                  <a:prstClr val="black"/>
                </a:solidFill>
                <a:latin typeface="Arial" panose="020B0604020202020204" pitchFamily="34" charset="0"/>
                <a:cs typeface="Arial" panose="020B0604020202020204" pitchFamily="34" charset="0"/>
              </a:rPr>
              <a:t>Experiments</a:t>
            </a:r>
          </a:p>
          <a:p>
            <a:pPr algn="ctr">
              <a:defRPr/>
            </a:pPr>
            <a:r>
              <a:rPr lang="en-US" sz="1200" i="1" dirty="0">
                <a:solidFill>
                  <a:prstClr val="black"/>
                </a:solidFill>
                <a:latin typeface="Arial" panose="020B0604020202020204" pitchFamily="34" charset="0"/>
                <a:cs typeface="Arial" panose="020B0604020202020204" pitchFamily="34" charset="0"/>
              </a:rPr>
              <a:t>“Cause and Effect”</a:t>
            </a:r>
          </a:p>
        </p:txBody>
      </p:sp>
      <p:sp>
        <p:nvSpPr>
          <p:cNvPr id="9" name="Oval 8"/>
          <p:cNvSpPr/>
          <p:nvPr/>
        </p:nvSpPr>
        <p:spPr>
          <a:xfrm>
            <a:off x="3714741" y="3240479"/>
            <a:ext cx="2916216" cy="2825991"/>
          </a:xfrm>
          <a:prstGeom prst="ellipse">
            <a:avLst/>
          </a:prstGeom>
          <a:gradFill>
            <a:gsLst>
              <a:gs pos="0">
                <a:schemeClr val="accent3">
                  <a:satMod val="103000"/>
                  <a:lumMod val="102000"/>
                  <a:tint val="94000"/>
                  <a:alpha val="25000"/>
                </a:schemeClr>
              </a:gs>
              <a:gs pos="88000">
                <a:schemeClr val="accent3">
                  <a:satMod val="110000"/>
                  <a:lumMod val="100000"/>
                  <a:shade val="100000"/>
                </a:schemeClr>
              </a:gs>
              <a:gs pos="100000">
                <a:schemeClr val="accent3">
                  <a:lumMod val="99000"/>
                  <a:satMod val="120000"/>
                  <a:shade val="78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TextBox 10"/>
          <p:cNvSpPr txBox="1"/>
          <p:nvPr/>
        </p:nvSpPr>
        <p:spPr>
          <a:xfrm>
            <a:off x="4649092" y="2121063"/>
            <a:ext cx="1402948" cy="738664"/>
          </a:xfrm>
          <a:prstGeom prst="rect">
            <a:avLst/>
          </a:prstGeom>
          <a:noFill/>
        </p:spPr>
        <p:txBody>
          <a:bodyPr wrap="none" rtlCol="0">
            <a:spAutoFit/>
          </a:bodyPr>
          <a:lstStyle/>
          <a:p>
            <a:pPr algn="ctr">
              <a:defRPr/>
            </a:pPr>
            <a:r>
              <a:rPr lang="en-US" i="1" dirty="0">
                <a:solidFill>
                  <a:prstClr val="black"/>
                </a:solidFill>
                <a:latin typeface="Arial" panose="020B0604020202020204" pitchFamily="34" charset="0"/>
                <a:cs typeface="Arial" panose="020B0604020202020204" pitchFamily="34" charset="0"/>
              </a:rPr>
              <a:t>Wargames</a:t>
            </a:r>
          </a:p>
          <a:p>
            <a:pPr algn="ctr">
              <a:defRPr/>
            </a:pPr>
            <a:r>
              <a:rPr lang="en-US" sz="1200" i="1" dirty="0">
                <a:solidFill>
                  <a:prstClr val="black"/>
                </a:solidFill>
                <a:latin typeface="Arial" panose="020B0604020202020204" pitchFamily="34" charset="0"/>
                <a:cs typeface="Arial" panose="020B0604020202020204" pitchFamily="34" charset="0"/>
              </a:rPr>
              <a:t>“Human Decision </a:t>
            </a:r>
          </a:p>
          <a:p>
            <a:pPr algn="ctr">
              <a:defRPr/>
            </a:pPr>
            <a:r>
              <a:rPr lang="en-US" sz="1200" i="1" dirty="0">
                <a:solidFill>
                  <a:prstClr val="black"/>
                </a:solidFill>
                <a:latin typeface="Arial" panose="020B0604020202020204" pitchFamily="34" charset="0"/>
                <a:cs typeface="Arial" panose="020B0604020202020204" pitchFamily="34" charset="0"/>
              </a:rPr>
              <a:t>Making”</a:t>
            </a:r>
          </a:p>
        </p:txBody>
      </p:sp>
      <p:sp>
        <p:nvSpPr>
          <p:cNvPr id="13" name="TextBox 12"/>
          <p:cNvSpPr txBox="1"/>
          <p:nvPr/>
        </p:nvSpPr>
        <p:spPr>
          <a:xfrm rot="16200000">
            <a:off x="4508222" y="4443830"/>
            <a:ext cx="1210588" cy="369332"/>
          </a:xfrm>
          <a:prstGeom prst="rect">
            <a:avLst/>
          </a:prstGeom>
          <a:noFill/>
        </p:spPr>
        <p:txBody>
          <a:bodyPr wrap="none" rtlCol="0">
            <a:spAutoFit/>
          </a:bodyPr>
          <a:lstStyle/>
          <a:p>
            <a:pPr algn="ctr">
              <a:defRPr/>
            </a:pPr>
            <a:r>
              <a:rPr lang="en-US" dirty="0">
                <a:solidFill>
                  <a:prstClr val="black"/>
                </a:solidFill>
                <a:latin typeface="Arial" panose="020B0604020202020204" pitchFamily="34" charset="0"/>
                <a:cs typeface="Arial" panose="020B0604020202020204" pitchFamily="34" charset="0"/>
              </a:rPr>
              <a:t>Education</a:t>
            </a:r>
          </a:p>
        </p:txBody>
      </p:sp>
      <p:sp>
        <p:nvSpPr>
          <p:cNvPr id="14" name="TextBox 13"/>
          <p:cNvSpPr txBox="1"/>
          <p:nvPr/>
        </p:nvSpPr>
        <p:spPr>
          <a:xfrm rot="16200000">
            <a:off x="5869657" y="4443829"/>
            <a:ext cx="1009635" cy="369332"/>
          </a:xfrm>
          <a:prstGeom prst="rect">
            <a:avLst/>
          </a:prstGeom>
          <a:noFill/>
        </p:spPr>
        <p:txBody>
          <a:bodyPr wrap="none" rtlCol="0">
            <a:spAutoFit/>
          </a:bodyPr>
          <a:lstStyle/>
          <a:p>
            <a:pPr algn="ctr">
              <a:defRPr/>
            </a:pPr>
            <a:r>
              <a:rPr lang="en-US" dirty="0">
                <a:solidFill>
                  <a:prstClr val="black"/>
                </a:solidFill>
                <a:latin typeface="Arial" panose="020B0604020202020204" pitchFamily="34" charset="0"/>
                <a:cs typeface="Arial" panose="020B0604020202020204" pitchFamily="34" charset="0"/>
              </a:rPr>
              <a:t>Training</a:t>
            </a:r>
          </a:p>
        </p:txBody>
      </p:sp>
      <p:sp>
        <p:nvSpPr>
          <p:cNvPr id="15" name="Up Arrow 14"/>
          <p:cNvSpPr/>
          <p:nvPr/>
        </p:nvSpPr>
        <p:spPr>
          <a:xfrm rot="10800000">
            <a:off x="4006015" y="1801720"/>
            <a:ext cx="685511" cy="1952081"/>
          </a:xfrm>
          <a:prstGeom prst="upArrow">
            <a:avLst/>
          </a:prstGeom>
        </p:spPr>
        <p:style>
          <a:lnRef idx="0">
            <a:schemeClr val="dk1"/>
          </a:lnRef>
          <a:fillRef idx="3">
            <a:schemeClr val="dk1"/>
          </a:fillRef>
          <a:effectRef idx="3">
            <a:schemeClr val="dk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2" name="TextBox 11"/>
          <p:cNvSpPr txBox="1"/>
          <p:nvPr/>
        </p:nvSpPr>
        <p:spPr>
          <a:xfrm rot="16200000">
            <a:off x="3539092" y="4443829"/>
            <a:ext cx="1672764" cy="369332"/>
          </a:xfrm>
          <a:prstGeom prst="rect">
            <a:avLst/>
          </a:prstGeom>
          <a:noFill/>
        </p:spPr>
        <p:txBody>
          <a:bodyPr wrap="square" rtlCol="0">
            <a:spAutoFit/>
          </a:bodyPr>
          <a:lstStyle/>
          <a:p>
            <a:pPr algn="ctr">
              <a:defRPr/>
            </a:pPr>
            <a:r>
              <a:rPr lang="en-US" dirty="0">
                <a:solidFill>
                  <a:prstClr val="black"/>
                </a:solidFill>
                <a:latin typeface="Arial" panose="020B0604020202020204" pitchFamily="34" charset="0"/>
                <a:cs typeface="Arial" panose="020B0604020202020204" pitchFamily="34" charset="0"/>
              </a:rPr>
              <a:t>Research</a:t>
            </a:r>
          </a:p>
        </p:txBody>
      </p:sp>
      <p:sp>
        <p:nvSpPr>
          <p:cNvPr id="23" name="Rounded Rectangle 22"/>
          <p:cNvSpPr/>
          <p:nvPr/>
        </p:nvSpPr>
        <p:spPr>
          <a:xfrm>
            <a:off x="694156" y="1143747"/>
            <a:ext cx="10441606" cy="70893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defRPr/>
            </a:pPr>
            <a:r>
              <a:rPr lang="en-US" dirty="0" err="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DoC</a:t>
            </a:r>
            <a:r>
              <a:rPr lang="en-US"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experiments are systems exploration games used to develop an understanding of a military problem and to both conduct and guide research for concept development and refinement. </a:t>
            </a:r>
          </a:p>
        </p:txBody>
      </p:sp>
      <p:sp>
        <p:nvSpPr>
          <p:cNvPr id="20" name="TextBox 19"/>
          <p:cNvSpPr txBox="1"/>
          <p:nvPr/>
        </p:nvSpPr>
        <p:spPr>
          <a:xfrm>
            <a:off x="5933425" y="2121063"/>
            <a:ext cx="1627369" cy="923330"/>
          </a:xfrm>
          <a:prstGeom prst="rect">
            <a:avLst/>
          </a:prstGeom>
          <a:noFill/>
        </p:spPr>
        <p:txBody>
          <a:bodyPr wrap="none" rtlCol="0">
            <a:spAutoFit/>
          </a:bodyPr>
          <a:lstStyle/>
          <a:p>
            <a:pPr algn="ctr">
              <a:defRPr/>
            </a:pPr>
            <a:r>
              <a:rPr lang="en-US" i="1" dirty="0">
                <a:solidFill>
                  <a:prstClr val="black"/>
                </a:solidFill>
                <a:latin typeface="Arial" panose="020B0604020202020204" pitchFamily="34" charset="0"/>
                <a:cs typeface="Arial" panose="020B0604020202020204" pitchFamily="34" charset="0"/>
              </a:rPr>
              <a:t>Exercises</a:t>
            </a:r>
          </a:p>
          <a:p>
            <a:pPr algn="ctr">
              <a:defRPr/>
            </a:pPr>
            <a:r>
              <a:rPr lang="en-US" sz="1200" i="1" dirty="0">
                <a:solidFill>
                  <a:prstClr val="black"/>
                </a:solidFill>
                <a:latin typeface="Arial" panose="020B0604020202020204" pitchFamily="34" charset="0"/>
                <a:cs typeface="Arial" panose="020B0604020202020204" pitchFamily="34" charset="0"/>
              </a:rPr>
              <a:t>“Prepare and </a:t>
            </a:r>
          </a:p>
          <a:p>
            <a:pPr algn="ctr">
              <a:defRPr/>
            </a:pPr>
            <a:r>
              <a:rPr lang="en-US" sz="1200" i="1" dirty="0">
                <a:solidFill>
                  <a:prstClr val="black"/>
                </a:solidFill>
                <a:latin typeface="Arial" panose="020B0604020202020204" pitchFamily="34" charset="0"/>
                <a:cs typeface="Arial" panose="020B0604020202020204" pitchFamily="34" charset="0"/>
              </a:rPr>
              <a:t>Assess – </a:t>
            </a:r>
          </a:p>
          <a:p>
            <a:pPr algn="ctr">
              <a:defRPr/>
            </a:pPr>
            <a:r>
              <a:rPr lang="en-US" sz="1200" i="1" dirty="0">
                <a:solidFill>
                  <a:prstClr val="black"/>
                </a:solidFill>
                <a:latin typeface="Arial" panose="020B0604020202020204" pitchFamily="34" charset="0"/>
                <a:cs typeface="Arial" panose="020B0604020202020204" pitchFamily="34" charset="0"/>
              </a:rPr>
              <a:t>From a Known Point”</a:t>
            </a:r>
          </a:p>
        </p:txBody>
      </p:sp>
      <p:cxnSp>
        <p:nvCxnSpPr>
          <p:cNvPr id="19" name="Straight Arrow Connector 18"/>
          <p:cNvCxnSpPr>
            <a:stCxn id="20" idx="2"/>
          </p:cNvCxnSpPr>
          <p:nvPr/>
        </p:nvCxnSpPr>
        <p:spPr>
          <a:xfrm flipH="1">
            <a:off x="6614967" y="3044394"/>
            <a:ext cx="132142" cy="8560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p:cNvCxnSpPr>
          <p:nvPr/>
        </p:nvCxnSpPr>
        <p:spPr>
          <a:xfrm flipH="1">
            <a:off x="3065627" y="2725531"/>
            <a:ext cx="4609" cy="10328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2"/>
          </p:cNvCxnSpPr>
          <p:nvPr/>
        </p:nvCxnSpPr>
        <p:spPr>
          <a:xfrm flipH="1">
            <a:off x="4527266" y="2859727"/>
            <a:ext cx="823301" cy="1061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2"/>
          </p:cNvCxnSpPr>
          <p:nvPr/>
        </p:nvCxnSpPr>
        <p:spPr>
          <a:xfrm>
            <a:off x="5350567" y="2859727"/>
            <a:ext cx="257883" cy="785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2"/>
            <a:endCxn id="14" idx="3"/>
          </p:cNvCxnSpPr>
          <p:nvPr/>
        </p:nvCxnSpPr>
        <p:spPr>
          <a:xfrm>
            <a:off x="5350568" y="2921283"/>
            <a:ext cx="908915" cy="1098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003385" y="2193298"/>
            <a:ext cx="3400460" cy="2554545"/>
          </a:xfrm>
          <a:prstGeom prst="rect">
            <a:avLst/>
          </a:prstGeom>
        </p:spPr>
        <p:txBody>
          <a:bodyPr wrap="square">
            <a:spAutoFit/>
          </a:bodyPr>
          <a:lstStyle/>
          <a:p>
            <a:pPr>
              <a:defRPr/>
            </a:pPr>
            <a:r>
              <a:rPr lang="en-US" sz="1600" dirty="0">
                <a:latin typeface="Arial" panose="020B0604020202020204" pitchFamily="34" charset="0"/>
                <a:cs typeface="Arial" panose="020B0604020202020204" pitchFamily="34" charset="0"/>
              </a:rPr>
              <a:t>Future Study Program wargames explore, support/deny, and demonstrate the viability of central and supporting ideas of future concepts, when paired with projected future capabilities, threat, and environment. Experimental wargames are used when human decisions need to be integrated into the test.</a:t>
            </a:r>
          </a:p>
        </p:txBody>
      </p:sp>
      <p:sp>
        <p:nvSpPr>
          <p:cNvPr id="34" name="TextBox 33"/>
          <p:cNvSpPr txBox="1"/>
          <p:nvPr/>
        </p:nvSpPr>
        <p:spPr>
          <a:xfrm rot="16200000">
            <a:off x="4787615" y="4443829"/>
            <a:ext cx="1890261" cy="369332"/>
          </a:xfrm>
          <a:prstGeom prst="rect">
            <a:avLst/>
          </a:prstGeom>
          <a:noFill/>
        </p:spPr>
        <p:txBody>
          <a:bodyPr wrap="none" rtlCol="0">
            <a:spAutoFit/>
          </a:bodyPr>
          <a:lstStyle/>
          <a:p>
            <a:pPr algn="ctr">
              <a:defRPr/>
            </a:pPr>
            <a:r>
              <a:rPr lang="en-US" dirty="0">
                <a:solidFill>
                  <a:prstClr val="black"/>
                </a:solidFill>
                <a:latin typeface="Arial" panose="020B0604020202020204" pitchFamily="34" charset="0"/>
                <a:cs typeface="Arial" panose="020B0604020202020204" pitchFamily="34" charset="0"/>
              </a:rPr>
              <a:t>Plan Refinement</a:t>
            </a:r>
          </a:p>
        </p:txBody>
      </p:sp>
      <p:sp>
        <p:nvSpPr>
          <p:cNvPr id="16" name="Rectangle 15"/>
          <p:cNvSpPr/>
          <p:nvPr/>
        </p:nvSpPr>
        <p:spPr>
          <a:xfrm>
            <a:off x="1999894" y="4210873"/>
            <a:ext cx="4572000" cy="830997"/>
          </a:xfrm>
          <a:prstGeom prst="rect">
            <a:avLst/>
          </a:prstGeom>
        </p:spPr>
        <p:txBody>
          <a:bodyPr>
            <a:spAutoFit/>
          </a:bodyPr>
          <a:lstStyle/>
          <a:p>
            <a:pPr>
              <a:defRPr/>
            </a:pPr>
            <a:r>
              <a:rPr lang="en-US" sz="1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Experiment Types:</a:t>
            </a:r>
          </a:p>
          <a:p>
            <a:pPr marL="285750" indent="-285750">
              <a:buFontTx/>
              <a:buChar char="-"/>
              <a:defRPr/>
            </a:pPr>
            <a:r>
              <a:rPr lang="en-US" sz="1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Hypothesis Testing</a:t>
            </a:r>
          </a:p>
          <a:p>
            <a:pPr marL="285750" indent="-285750">
              <a:buFontTx/>
              <a:buChar char="-"/>
              <a:defRPr/>
            </a:pPr>
            <a:r>
              <a:rPr lang="en-US" sz="1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Exploration</a:t>
            </a:r>
          </a:p>
          <a:p>
            <a:pPr marL="285750" indent="-285750">
              <a:buFontTx/>
              <a:buChar char="-"/>
              <a:defRPr/>
            </a:pPr>
            <a:r>
              <a:rPr lang="en-US" sz="1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Demonstration</a:t>
            </a:r>
            <a:endParaRPr lang="en-US" sz="1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6" name="Straight Arrow Connector 35"/>
          <p:cNvCxnSpPr>
            <a:stCxn id="11" idx="2"/>
          </p:cNvCxnSpPr>
          <p:nvPr/>
        </p:nvCxnSpPr>
        <p:spPr>
          <a:xfrm flipH="1">
            <a:off x="5139074" y="2859728"/>
            <a:ext cx="211493" cy="11000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692685" y="-12713"/>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
        <p:nvSpPr>
          <p:cNvPr id="25" name="Rectangle 24"/>
          <p:cNvSpPr/>
          <p:nvPr/>
        </p:nvSpPr>
        <p:spPr>
          <a:xfrm>
            <a:off x="5692685" y="6596390"/>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Tree>
    <p:extLst>
      <p:ext uri="{BB962C8B-B14F-4D97-AF65-F5344CB8AC3E}">
        <p14:creationId xmlns:p14="http://schemas.microsoft.com/office/powerpoint/2010/main" val="337104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00875" y="302431"/>
            <a:ext cx="8582685" cy="413319"/>
          </a:xfrm>
          <a:prstGeom prst="rect">
            <a:avLst/>
          </a:prstGeom>
        </p:spPr>
        <p:txBody>
          <a:bodyPr anchor="ctr"/>
          <a:lstStyle/>
          <a:p>
            <a:pPr algn="ctr"/>
            <a:r>
              <a:rPr lang="en-US" sz="2400" b="1" i="1" dirty="0">
                <a:latin typeface="Arial" panose="020B0604020202020204" pitchFamily="34" charset="0"/>
                <a:cs typeface="Arial" panose="020B0604020202020204" pitchFamily="34" charset="0"/>
              </a:rPr>
              <a:t>Wargames: Taxonomies</a:t>
            </a:r>
          </a:p>
        </p:txBody>
      </p:sp>
      <p:pic>
        <p:nvPicPr>
          <p:cNvPr id="1026"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592" t="704" b="985"/>
          <a:stretch/>
        </p:blipFill>
        <p:spPr bwMode="auto">
          <a:xfrm>
            <a:off x="153910" y="1746981"/>
            <a:ext cx="6077871" cy="451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6264662"/>
            <a:ext cx="4511509" cy="261610"/>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Diagrams courtesy of Dr. Elizabeth Bartels, RAND Corporation</a:t>
            </a:r>
          </a:p>
        </p:txBody>
      </p:sp>
      <p:pic>
        <p:nvPicPr>
          <p:cNvPr id="3" name="Picture 2"/>
          <p:cNvPicPr>
            <a:picLocks noChangeAspect="1"/>
          </p:cNvPicPr>
          <p:nvPr/>
        </p:nvPicPr>
        <p:blipFill>
          <a:blip r:embed="rId4"/>
          <a:stretch>
            <a:fillRect/>
          </a:stretch>
        </p:blipFill>
        <p:spPr>
          <a:xfrm>
            <a:off x="6595563" y="2761053"/>
            <a:ext cx="4881213" cy="3331930"/>
          </a:xfrm>
          <a:prstGeom prst="rect">
            <a:avLst/>
          </a:prstGeom>
        </p:spPr>
      </p:pic>
      <p:sp>
        <p:nvSpPr>
          <p:cNvPr id="7" name="Rectangle 6"/>
          <p:cNvSpPr/>
          <p:nvPr/>
        </p:nvSpPr>
        <p:spPr>
          <a:xfrm>
            <a:off x="9406553" y="3530852"/>
            <a:ext cx="624688" cy="3983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Arial" panose="020B0604020202020204" pitchFamily="34" charset="0"/>
                <a:cs typeface="Arial" panose="020B0604020202020204" pitchFamily="34" charset="0"/>
              </a:rPr>
              <a:t>FSP</a:t>
            </a:r>
          </a:p>
          <a:p>
            <a:pPr algn="ctr"/>
            <a:r>
              <a:rPr lang="en-US" sz="1000" b="1" dirty="0">
                <a:solidFill>
                  <a:schemeClr val="bg1"/>
                </a:solidFill>
                <a:latin typeface="Arial" panose="020B0604020202020204" pitchFamily="34" charset="0"/>
                <a:cs typeface="Arial" panose="020B0604020202020204" pitchFamily="34" charset="0"/>
              </a:rPr>
              <a:t>Events</a:t>
            </a:r>
            <a:endParaRPr lang="en-US" sz="8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53086" y="1100650"/>
            <a:ext cx="1147826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FSP Wargames are system exploration games in the early research (e.g. concept development) phase of force design and development. FSP Wargames also look to develop innovative methods to employ future forces.</a:t>
            </a:r>
          </a:p>
        </p:txBody>
      </p:sp>
      <p:sp>
        <p:nvSpPr>
          <p:cNvPr id="9" name="Rectangle 8"/>
          <p:cNvSpPr/>
          <p:nvPr/>
        </p:nvSpPr>
        <p:spPr>
          <a:xfrm>
            <a:off x="6871581" y="1945482"/>
            <a:ext cx="4605196" cy="769441"/>
          </a:xfrm>
          <a:prstGeom prst="rect">
            <a:avLst/>
          </a:prstGeom>
        </p:spPr>
        <p:txBody>
          <a:bodyPr wrap="square">
            <a:spAutoFit/>
          </a:bodyPr>
          <a:lstStyle/>
          <a:p>
            <a:pPr algn="ctr"/>
            <a:r>
              <a:rPr lang="en-US" sz="2200" dirty="0">
                <a:solidFill>
                  <a:srgbClr val="532377"/>
                </a:solidFill>
                <a:latin typeface="Arial-BoldMT"/>
              </a:rPr>
              <a:t>Basic Types of Information Generated by Wargames</a:t>
            </a:r>
            <a:endParaRPr lang="en-US" sz="2200" dirty="0">
              <a:solidFill>
                <a:srgbClr val="532377"/>
              </a:solidFill>
            </a:endParaRPr>
          </a:p>
        </p:txBody>
      </p:sp>
      <p:sp>
        <p:nvSpPr>
          <p:cNvPr id="10" name="Rectangle 9"/>
          <p:cNvSpPr/>
          <p:nvPr/>
        </p:nvSpPr>
        <p:spPr>
          <a:xfrm>
            <a:off x="5692685" y="-12713"/>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
        <p:nvSpPr>
          <p:cNvPr id="11" name="Rectangle 10"/>
          <p:cNvSpPr/>
          <p:nvPr/>
        </p:nvSpPr>
        <p:spPr>
          <a:xfrm>
            <a:off x="5692685" y="6596390"/>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Tree>
    <p:extLst>
      <p:ext uri="{BB962C8B-B14F-4D97-AF65-F5344CB8AC3E}">
        <p14:creationId xmlns:p14="http://schemas.microsoft.com/office/powerpoint/2010/main" val="375918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6B4A1B-9A70-428F-A5E3-0CD694F5A238}"/>
              </a:ext>
            </a:extLst>
          </p:cNvPr>
          <p:cNvSpPr txBox="1">
            <a:spLocks/>
          </p:cNvSpPr>
          <p:nvPr/>
        </p:nvSpPr>
        <p:spPr>
          <a:xfrm>
            <a:off x="3066831" y="234495"/>
            <a:ext cx="7886700" cy="437666"/>
          </a:xfrm>
          <a:prstGeom prst="rect">
            <a:avLst/>
          </a:prstGeom>
        </p:spPr>
        <p:txBody>
          <a:bodyPr>
            <a:noAutofit/>
          </a:bodyPr>
          <a:lstStyle>
            <a:lvl1pPr algn="ctr" defTabSz="914400" rtl="0" eaLnBrk="1" latinLnBrk="0" hangingPunct="1">
              <a:lnSpc>
                <a:spcPct val="90000"/>
              </a:lnSpc>
              <a:spcBef>
                <a:spcPct val="0"/>
              </a:spcBef>
              <a:buNone/>
              <a:defRPr sz="2800" b="1" i="1" kern="1200" baseline="0">
                <a:solidFill>
                  <a:schemeClr val="tx1"/>
                </a:solidFill>
                <a:latin typeface=" Arial"/>
                <a:ea typeface="+mj-ea"/>
                <a:cs typeface="+mj-cs"/>
              </a:defRPr>
            </a:lvl1pPr>
          </a:lstStyle>
          <a:p>
            <a:pPr algn="r"/>
            <a:r>
              <a:rPr lang="en-US" sz="2400" dirty="0">
                <a:solidFill>
                  <a:prstClr val="white"/>
                </a:solidFill>
              </a:rPr>
              <a:t>Transformation During the Interwar Period</a:t>
            </a:r>
          </a:p>
        </p:txBody>
      </p:sp>
      <p:sp>
        <p:nvSpPr>
          <p:cNvPr id="7" name="TextBox 6">
            <a:extLst>
              <a:ext uri="{FF2B5EF4-FFF2-40B4-BE49-F238E27FC236}">
                <a16:creationId xmlns:a16="http://schemas.microsoft.com/office/drawing/2014/main" id="{BFFEF2BD-986F-4907-B61B-4A953A7EB145}"/>
              </a:ext>
            </a:extLst>
          </p:cNvPr>
          <p:cNvSpPr txBox="1"/>
          <p:nvPr/>
        </p:nvSpPr>
        <p:spPr>
          <a:xfrm>
            <a:off x="3008662" y="234495"/>
            <a:ext cx="6227064" cy="830997"/>
          </a:xfrm>
          <a:prstGeom prst="rect">
            <a:avLst/>
          </a:prstGeom>
          <a:noFill/>
        </p:spPr>
        <p:txBody>
          <a:bodyPr wrap="square" rtlCol="0">
            <a:spAutoFit/>
          </a:bodyPr>
          <a:lstStyle/>
          <a:p>
            <a:pPr algn="ctr"/>
            <a:r>
              <a:rPr lang="en-US" sz="2400" b="1" i="1" dirty="0">
                <a:solidFill>
                  <a:prstClr val="black"/>
                </a:solidFill>
                <a:latin typeface=" Arial"/>
              </a:rPr>
              <a:t>Transformation Through Modernization – A German Army Case Study</a:t>
            </a:r>
          </a:p>
        </p:txBody>
      </p:sp>
      <p:sp>
        <p:nvSpPr>
          <p:cNvPr id="16" name="Rectangle 15">
            <a:extLst>
              <a:ext uri="{FF2B5EF4-FFF2-40B4-BE49-F238E27FC236}">
                <a16:creationId xmlns:a16="http://schemas.microsoft.com/office/drawing/2014/main" id="{DFD2F01A-95A1-412B-B22F-A39A2CB99683}"/>
              </a:ext>
            </a:extLst>
          </p:cNvPr>
          <p:cNvSpPr/>
          <p:nvPr/>
        </p:nvSpPr>
        <p:spPr>
          <a:xfrm>
            <a:off x="528638" y="1109827"/>
            <a:ext cx="11187112" cy="5078313"/>
          </a:xfrm>
          <a:prstGeom prst="rect">
            <a:avLst/>
          </a:prstGeom>
        </p:spPr>
        <p:txBody>
          <a:bodyPr wrap="square">
            <a:spAutoFit/>
          </a:bodyPr>
          <a:lstStyle/>
          <a:p>
            <a:pPr>
              <a:spcAft>
                <a:spcPts val="600"/>
              </a:spcAft>
            </a:pPr>
            <a:r>
              <a:rPr lang="en-US" b="1" dirty="0">
                <a:solidFill>
                  <a:prstClr val="black"/>
                </a:solidFill>
                <a:latin typeface=" Arial"/>
              </a:rPr>
              <a:t>Frame the Future OE</a:t>
            </a:r>
          </a:p>
          <a:p>
            <a:pPr marL="342900" indent="-165100">
              <a:spcAft>
                <a:spcPts val="600"/>
              </a:spcAft>
              <a:buFont typeface="Arial" panose="020B0604020202020204" pitchFamily="34" charset="0"/>
              <a:buChar char="•"/>
            </a:pPr>
            <a:r>
              <a:rPr lang="en-US" sz="1600" dirty="0">
                <a:solidFill>
                  <a:prstClr val="black"/>
                </a:solidFill>
                <a:latin typeface=" Arial"/>
              </a:rPr>
              <a:t>Rise of mechanized warfare – French fail to recognize implications for offensive operations, Germans and Soviets do</a:t>
            </a:r>
          </a:p>
          <a:p>
            <a:pPr marL="342900" indent="-165100">
              <a:spcAft>
                <a:spcPts val="600"/>
              </a:spcAft>
              <a:buFont typeface="Arial" panose="020B0604020202020204" pitchFamily="34" charset="0"/>
              <a:buChar char="•"/>
            </a:pPr>
            <a:r>
              <a:rPr lang="en-US" sz="1600" dirty="0">
                <a:solidFill>
                  <a:prstClr val="black"/>
                </a:solidFill>
                <a:latin typeface=" Arial"/>
              </a:rPr>
              <a:t>New technologies (tanks and airplanes) will increase mobility and lethality; improved communications (radios) enable synchronized operations in real-time</a:t>
            </a:r>
          </a:p>
          <a:p>
            <a:pPr marL="342900" indent="-165100">
              <a:spcAft>
                <a:spcPts val="600"/>
              </a:spcAft>
              <a:buFont typeface="Arial" panose="020B0604020202020204" pitchFamily="34" charset="0"/>
              <a:buChar char="•"/>
            </a:pPr>
            <a:r>
              <a:rPr lang="en-US" sz="1600" dirty="0">
                <a:solidFill>
                  <a:prstClr val="black"/>
                </a:solidFill>
                <a:latin typeface=" Arial"/>
              </a:rPr>
              <a:t>Identify key technologies: radios, tanks, airplanes, artillery</a:t>
            </a:r>
          </a:p>
          <a:p>
            <a:pPr>
              <a:spcAft>
                <a:spcPts val="600"/>
              </a:spcAft>
            </a:pPr>
            <a:r>
              <a:rPr lang="en-US" b="1" dirty="0">
                <a:solidFill>
                  <a:prstClr val="black"/>
                </a:solidFill>
                <a:latin typeface=" Arial"/>
              </a:rPr>
              <a:t>Frame the Problem(s)</a:t>
            </a:r>
            <a:r>
              <a:rPr lang="en-US" dirty="0">
                <a:solidFill>
                  <a:prstClr val="black"/>
                </a:solidFill>
                <a:latin typeface=" Arial"/>
              </a:rPr>
              <a:t>: </a:t>
            </a:r>
            <a:r>
              <a:rPr lang="en-US" sz="1600" dirty="0">
                <a:solidFill>
                  <a:prstClr val="black"/>
                </a:solidFill>
                <a:latin typeface=" Arial"/>
              </a:rPr>
              <a:t>How do forces maneuver with enough force or depth to create an offensive outcome – how to avoid trench warfare? (</a:t>
            </a:r>
            <a:r>
              <a:rPr lang="en-US" sz="1600" i="1" dirty="0">
                <a:solidFill>
                  <a:prstClr val="black"/>
                </a:solidFill>
                <a:latin typeface=" Arial"/>
              </a:rPr>
              <a:t>Developing an operational concept that matches the warfighting culture of the nation</a:t>
            </a:r>
            <a:r>
              <a:rPr lang="en-US" sz="1600" dirty="0">
                <a:solidFill>
                  <a:prstClr val="black"/>
                </a:solidFill>
                <a:latin typeface=" Arial"/>
              </a:rPr>
              <a:t>)</a:t>
            </a:r>
          </a:p>
          <a:p>
            <a:pPr marL="344488" indent="-171450">
              <a:spcAft>
                <a:spcPts val="600"/>
              </a:spcAft>
              <a:buFont typeface="Arial" panose="020B0604020202020204" pitchFamily="34" charset="0"/>
              <a:buChar char="•"/>
            </a:pPr>
            <a:r>
              <a:rPr lang="en-US" sz="1600" dirty="0">
                <a:solidFill>
                  <a:prstClr val="black"/>
                </a:solidFill>
                <a:latin typeface=" Arial"/>
              </a:rPr>
              <a:t>Need for technological and doctrinal solutions to restore operational maneuver </a:t>
            </a:r>
          </a:p>
          <a:p>
            <a:pPr marL="344488" indent="-171450">
              <a:spcAft>
                <a:spcPts val="600"/>
              </a:spcAft>
              <a:buFont typeface="Arial" panose="020B0604020202020204" pitchFamily="34" charset="0"/>
              <a:buChar char="•"/>
            </a:pPr>
            <a:r>
              <a:rPr lang="en-US" sz="1600" dirty="0">
                <a:solidFill>
                  <a:prstClr val="black"/>
                </a:solidFill>
                <a:latin typeface=" Arial"/>
              </a:rPr>
              <a:t>Requirement to control forces differently to synchronize and coordinate actions – centralized French command structure versus decentralized German mission-type order</a:t>
            </a:r>
          </a:p>
          <a:p>
            <a:pPr>
              <a:spcAft>
                <a:spcPts val="600"/>
              </a:spcAft>
            </a:pPr>
            <a:r>
              <a:rPr lang="en-US" b="1" dirty="0">
                <a:solidFill>
                  <a:prstClr val="black"/>
                </a:solidFill>
                <a:latin typeface="Arial" panose="020B0604020202020204" pitchFamily="34" charset="0"/>
                <a:cs typeface="Arial" panose="020B0604020202020204" pitchFamily="34" charset="0"/>
              </a:rPr>
              <a:t>Frame Conceptual Approaches</a:t>
            </a:r>
          </a:p>
          <a:p>
            <a:pPr marL="342900" indent="-165100">
              <a:spcAft>
                <a:spcPts val="600"/>
              </a:spcAft>
              <a:buFont typeface="Arial" panose="020B0604020202020204" pitchFamily="34" charset="0"/>
              <a:buChar char="•"/>
            </a:pPr>
            <a:r>
              <a:rPr lang="en-US" sz="1600" i="1" dirty="0">
                <a:solidFill>
                  <a:prstClr val="black"/>
                </a:solidFill>
                <a:latin typeface="Arial" panose="020B0604020202020204" pitchFamily="34" charset="0"/>
                <a:cs typeface="Arial" panose="020B0604020202020204" pitchFamily="34" charset="0"/>
              </a:rPr>
              <a:t>Kesselschlacht</a:t>
            </a:r>
            <a:r>
              <a:rPr lang="en-US" sz="1600" dirty="0">
                <a:solidFill>
                  <a:prstClr val="black"/>
                </a:solidFill>
                <a:latin typeface="Arial" panose="020B0604020202020204" pitchFamily="34" charset="0"/>
                <a:cs typeface="Arial" panose="020B0604020202020204" pitchFamily="34" charset="0"/>
              </a:rPr>
              <a:t> – concentric assaults along operational lines to trap the enemy in a cauldron</a:t>
            </a:r>
          </a:p>
          <a:p>
            <a:pPr marL="342900" indent="-165100">
              <a:spcAft>
                <a:spcPts val="6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Describe how tanks and airplanes transform combat from static, positional warfare to combined arms maneuver</a:t>
            </a:r>
          </a:p>
          <a:p>
            <a:pPr marL="342900" indent="-165100">
              <a:spcAft>
                <a:spcPts val="6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Panzer Division becomes backbone of operational forces</a:t>
            </a:r>
          </a:p>
          <a:p>
            <a:pPr marL="342900" indent="-165100">
              <a:spcAft>
                <a:spcPts val="600"/>
              </a:spcAft>
              <a:buFont typeface="Arial" panose="020B0604020202020204" pitchFamily="34" charset="0"/>
              <a:buChar char="•"/>
            </a:pPr>
            <a:r>
              <a:rPr lang="en-US" sz="1600" i="1" dirty="0">
                <a:solidFill>
                  <a:prstClr val="black"/>
                </a:solidFill>
                <a:latin typeface="Arial" panose="020B0604020202020204" pitchFamily="34" charset="0"/>
                <a:cs typeface="Arial" panose="020B0604020202020204" pitchFamily="34" charset="0"/>
              </a:rPr>
              <a:t>Auftragstaktik - </a:t>
            </a:r>
            <a:r>
              <a:rPr lang="en-US" sz="1600" dirty="0">
                <a:solidFill>
                  <a:prstClr val="black"/>
                </a:solidFill>
                <a:latin typeface="Arial" panose="020B0604020202020204" pitchFamily="34" charset="0"/>
                <a:cs typeface="Arial" panose="020B0604020202020204" pitchFamily="34" charset="0"/>
              </a:rPr>
              <a:t>Increase flexibility in means and ways, orient on ends</a:t>
            </a:r>
          </a:p>
          <a:p>
            <a:pPr marL="177800" indent="-177800">
              <a:spcAft>
                <a:spcPts val="600"/>
              </a:spcAft>
            </a:pPr>
            <a:r>
              <a:rPr lang="en-US" b="1" dirty="0">
                <a:solidFill>
                  <a:prstClr val="black"/>
                </a:solidFill>
                <a:latin typeface="Arial" panose="020B0604020202020204" pitchFamily="34" charset="0"/>
                <a:cs typeface="Arial" panose="020B0604020202020204" pitchFamily="34" charset="0"/>
              </a:rPr>
              <a:t>Test the Concepts</a:t>
            </a:r>
            <a:endParaRPr lang="en-US" sz="16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5692685" y="-12713"/>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
        <p:nvSpPr>
          <p:cNvPr id="8" name="Rectangle 7"/>
          <p:cNvSpPr/>
          <p:nvPr/>
        </p:nvSpPr>
        <p:spPr>
          <a:xfrm>
            <a:off x="5692685" y="6596390"/>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Tree>
    <p:extLst>
      <p:ext uri="{BB962C8B-B14F-4D97-AF65-F5344CB8AC3E}">
        <p14:creationId xmlns:p14="http://schemas.microsoft.com/office/powerpoint/2010/main" val="78983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9537" y="0"/>
            <a:ext cx="12191999" cy="646331"/>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Concepts build hypotheses for the employment of the force in the future.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Analytical systems exploration wargames produce products to refine and inform hypotheses.</a:t>
            </a:r>
          </a:p>
        </p:txBody>
      </p:sp>
      <p:pic>
        <p:nvPicPr>
          <p:cNvPr id="22" name="Picture 21"/>
          <p:cNvPicPr>
            <a:picLocks noChangeAspect="1"/>
          </p:cNvPicPr>
          <p:nvPr/>
        </p:nvPicPr>
        <p:blipFill>
          <a:blip r:embed="rId3"/>
          <a:stretch>
            <a:fillRect/>
          </a:stretch>
        </p:blipFill>
        <p:spPr>
          <a:xfrm>
            <a:off x="266700" y="848061"/>
            <a:ext cx="9848850" cy="4985860"/>
          </a:xfrm>
          <a:prstGeom prst="rect">
            <a:avLst/>
          </a:prstGeom>
        </p:spPr>
      </p:pic>
      <p:pic>
        <p:nvPicPr>
          <p:cNvPr id="3" name="Picture 2"/>
          <p:cNvPicPr>
            <a:picLocks noChangeAspect="1"/>
          </p:cNvPicPr>
          <p:nvPr/>
        </p:nvPicPr>
        <p:blipFill>
          <a:blip r:embed="rId4"/>
          <a:stretch>
            <a:fillRect/>
          </a:stretch>
        </p:blipFill>
        <p:spPr>
          <a:xfrm>
            <a:off x="8591550" y="5147081"/>
            <a:ext cx="3600450" cy="1710919"/>
          </a:xfrm>
          <a:prstGeom prst="rect">
            <a:avLst/>
          </a:prstGeom>
        </p:spPr>
      </p:pic>
      <p:sp>
        <p:nvSpPr>
          <p:cNvPr id="6" name="Rectangle 5"/>
          <p:cNvSpPr/>
          <p:nvPr/>
        </p:nvSpPr>
        <p:spPr>
          <a:xfrm>
            <a:off x="5692685" y="6596390"/>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Tree>
    <p:extLst>
      <p:ext uri="{BB962C8B-B14F-4D97-AF65-F5344CB8AC3E}">
        <p14:creationId xmlns:p14="http://schemas.microsoft.com/office/powerpoint/2010/main" val="337473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32701" y="1385349"/>
            <a:ext cx="10439400" cy="3693319"/>
          </a:xfrm>
          <a:prstGeom prst="rect">
            <a:avLst/>
          </a:prstGeom>
          <a:noFill/>
          <a:ln>
            <a:noFill/>
          </a:ln>
        </p:spPr>
        <p:txBody>
          <a:bodyPr wrap="square">
            <a:spAutoFit/>
          </a:bodyPr>
          <a:lstStyle/>
          <a:p>
            <a:pPr marL="285750" indent="-285750">
              <a:buFont typeface="Arial" panose="020B0604020202020204" pitchFamily="34" charset="0"/>
              <a:buChar char="•"/>
            </a:pPr>
            <a:r>
              <a:rPr lang="en-US" dirty="0">
                <a:latin typeface=" Arial" panose="02020603050405020304"/>
              </a:rPr>
              <a:t>Since FY21, the FSP has brought together the </a:t>
            </a:r>
            <a:r>
              <a:rPr lang="en-US" b="1" dirty="0">
                <a:latin typeface=" Arial" panose="02020603050405020304"/>
              </a:rPr>
              <a:t>threat, science and technology (S&amp;T), concepts, and operational communities </a:t>
            </a:r>
            <a:r>
              <a:rPr lang="en-US" dirty="0">
                <a:latin typeface=" Arial" panose="02020603050405020304"/>
              </a:rPr>
              <a:t>to develop, assess, and refine the Army Operational Concept for experimentation (AOC(E)) for 2040.</a:t>
            </a:r>
          </a:p>
          <a:p>
            <a:endParaRPr lang="en-US" dirty="0">
              <a:latin typeface=" Arial" panose="02020603050405020304"/>
            </a:endParaRPr>
          </a:p>
          <a:p>
            <a:pPr marL="285750" indent="-285750">
              <a:buFont typeface="Arial" panose="020B0604020202020204" pitchFamily="34" charset="0"/>
              <a:buChar char="•"/>
            </a:pPr>
            <a:r>
              <a:rPr lang="en-US" dirty="0">
                <a:latin typeface=" Arial" panose="02020603050405020304"/>
              </a:rPr>
              <a:t>FY21/22 included seven FSP events. These provided sufficient evidence to support fundamental changes to how Army forces </a:t>
            </a:r>
            <a:r>
              <a:rPr lang="en-US" b="1" dirty="0">
                <a:latin typeface=" Arial" panose="02020603050405020304"/>
              </a:rPr>
              <a:t>operate, equip, and </a:t>
            </a:r>
            <a:r>
              <a:rPr lang="en-US" b="1" dirty="0" err="1">
                <a:latin typeface=" Arial" panose="02020603050405020304"/>
              </a:rPr>
              <a:t>organize</a:t>
            </a:r>
            <a:r>
              <a:rPr lang="en-US" dirty="0" err="1">
                <a:latin typeface=" Arial" panose="02020603050405020304"/>
              </a:rPr>
              <a:t>in</a:t>
            </a:r>
            <a:r>
              <a:rPr lang="en-US" dirty="0">
                <a:latin typeface=" Arial" panose="02020603050405020304"/>
              </a:rPr>
              <a:t> 2040.</a:t>
            </a:r>
          </a:p>
          <a:p>
            <a:endParaRPr lang="en-US" dirty="0">
              <a:latin typeface=" Arial" panose="02020603050405020304"/>
            </a:endParaRPr>
          </a:p>
          <a:p>
            <a:pPr marL="285750" indent="-285750">
              <a:buFont typeface="Arial" panose="020B0604020202020204" pitchFamily="34" charset="0"/>
              <a:buChar char="•"/>
            </a:pPr>
            <a:r>
              <a:rPr lang="en-US" dirty="0">
                <a:latin typeface=" Arial" panose="02020603050405020304"/>
              </a:rPr>
              <a:t>FSP wargames utilized the USMC’s </a:t>
            </a:r>
            <a:r>
              <a:rPr lang="en-US" b="1" dirty="0">
                <a:latin typeface=" Arial" panose="02020603050405020304"/>
              </a:rPr>
              <a:t>Operational Wargaming System</a:t>
            </a:r>
            <a:r>
              <a:rPr lang="en-US" dirty="0">
                <a:latin typeface=" Arial" panose="02020603050405020304"/>
              </a:rPr>
              <a:t>(OWS) and an intel/analysis community validated scenario to assess how Army forces simultaneously conduct a land-based campaign and supported a counter-maritime campaign against a peer adversary.</a:t>
            </a:r>
          </a:p>
          <a:p>
            <a:endParaRPr lang="en-US" dirty="0">
              <a:latin typeface=" Arial" panose="02020603050405020304"/>
            </a:endParaRPr>
          </a:p>
          <a:p>
            <a:pPr marL="285750" indent="-285750">
              <a:buFont typeface="Arial" panose="020B0604020202020204" pitchFamily="34" charset="0"/>
              <a:buChar char="•"/>
            </a:pPr>
            <a:r>
              <a:rPr lang="en-US" dirty="0">
                <a:latin typeface=" Arial" panose="02020603050405020304"/>
              </a:rPr>
              <a:t>These FSP events include analysis from four </a:t>
            </a:r>
            <a:r>
              <a:rPr lang="en-US" b="1" dirty="0">
                <a:latin typeface=" Arial" panose="02020603050405020304"/>
              </a:rPr>
              <a:t>Focused Excursions </a:t>
            </a:r>
            <a:r>
              <a:rPr lang="en-US" dirty="0">
                <a:latin typeface=" Arial" panose="02020603050405020304"/>
              </a:rPr>
              <a:t>that deep-dive priority S&amp;T topics (e.g., power and energy) to help inform assessment of the AOC(E) core ideas.</a:t>
            </a:r>
            <a:endParaRPr lang="en-US" sz="1500" dirty="0">
              <a:solidFill>
                <a:prstClr val="black"/>
              </a:solidFill>
              <a:latin typeface=" Arial"/>
            </a:endParaRPr>
          </a:p>
        </p:txBody>
      </p:sp>
      <p:grpSp>
        <p:nvGrpSpPr>
          <p:cNvPr id="6" name="Group 5"/>
          <p:cNvGrpSpPr/>
          <p:nvPr/>
        </p:nvGrpSpPr>
        <p:grpSpPr>
          <a:xfrm>
            <a:off x="832701" y="5171001"/>
            <a:ext cx="10439400" cy="862680"/>
            <a:chOff x="1844040" y="5262270"/>
            <a:chExt cx="8595360" cy="878069"/>
          </a:xfrm>
        </p:grpSpPr>
        <p:sp>
          <p:nvSpPr>
            <p:cNvPr id="18" name="Rounded Rectangle 17"/>
            <p:cNvSpPr/>
            <p:nvPr/>
          </p:nvSpPr>
          <p:spPr>
            <a:xfrm>
              <a:off x="1844040" y="5262270"/>
              <a:ext cx="8595360" cy="868680"/>
            </a:xfrm>
            <a:prstGeom prst="roundRect">
              <a:avLst/>
            </a:prstGeom>
            <a:solidFill>
              <a:srgbClr val="FFC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cxnSp>
          <p:nvCxnSpPr>
            <p:cNvPr id="21" name="Straight Connector 20"/>
            <p:cNvCxnSpPr/>
            <p:nvPr/>
          </p:nvCxnSpPr>
          <p:spPr>
            <a:xfrm>
              <a:off x="3343366" y="5547735"/>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56416" y="5547735"/>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69466" y="5547735"/>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a:grpSpLocks noChangeAspect="1"/>
            </p:cNvGrpSpPr>
            <p:nvPr/>
          </p:nvGrpSpPr>
          <p:grpSpPr>
            <a:xfrm>
              <a:off x="5987881" y="5340754"/>
              <a:ext cx="546546" cy="450699"/>
              <a:chOff x="5810632" y="1375767"/>
              <a:chExt cx="822960" cy="709448"/>
            </a:xfrm>
          </p:grpSpPr>
          <p:sp>
            <p:nvSpPr>
              <p:cNvPr id="27" name="Hexagon 26"/>
              <p:cNvSpPr>
                <a:spLocks noChangeAspect="1"/>
              </p:cNvSpPr>
              <p:nvPr/>
            </p:nvSpPr>
            <p:spPr>
              <a:xfrm>
                <a:off x="5810632" y="1375767"/>
                <a:ext cx="822960" cy="709448"/>
              </a:xfrm>
              <a:prstGeom prst="hexagon">
                <a:avLst/>
              </a:prstGeom>
              <a:solidFill>
                <a:schemeClr val="bg1">
                  <a:lumMod val="9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latin typeface="Calibri" panose="020F0502020204030204"/>
                </a:endParaRPr>
              </a:p>
            </p:txBody>
          </p:sp>
          <p:pic>
            <p:nvPicPr>
              <p:cNvPr id="28" name="Picture 27"/>
              <p:cNvPicPr>
                <a:picLocks noChangeAspect="1"/>
              </p:cNvPicPr>
              <p:nvPr/>
            </p:nvPicPr>
            <p:blipFill>
              <a:blip r:embed="rId3"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913240" y="1501891"/>
                <a:ext cx="617743" cy="457200"/>
              </a:xfrm>
              <a:prstGeom prst="rect">
                <a:avLst/>
              </a:prstGeom>
            </p:spPr>
          </p:pic>
        </p:grpSp>
        <p:sp>
          <p:nvSpPr>
            <p:cNvPr id="29" name="TextBox 28"/>
            <p:cNvSpPr txBox="1"/>
            <p:nvPr/>
          </p:nvSpPr>
          <p:spPr>
            <a:xfrm>
              <a:off x="2262971" y="5791526"/>
              <a:ext cx="1144191" cy="348813"/>
            </a:xfrm>
            <a:prstGeom prst="rect">
              <a:avLst/>
            </a:prstGeom>
            <a:noFill/>
          </p:spPr>
          <p:txBody>
            <a:bodyPr wrap="square" rtlCol="0">
              <a:spAutoFit/>
            </a:bodyPr>
            <a:lstStyle/>
            <a:p>
              <a:pPr algn="ctr">
                <a:lnSpc>
                  <a:spcPts val="1000"/>
                </a:lnSpc>
                <a:defRPr/>
              </a:pPr>
              <a:r>
                <a:rPr lang="en-US" sz="1000" dirty="0">
                  <a:solidFill>
                    <a:prstClr val="black"/>
                  </a:solidFill>
                  <a:latin typeface=" Arial"/>
                </a:rPr>
                <a:t>Threat Community</a:t>
              </a:r>
            </a:p>
          </p:txBody>
        </p:sp>
        <p:sp>
          <p:nvSpPr>
            <p:cNvPr id="30" name="TextBox 29"/>
            <p:cNvSpPr txBox="1"/>
            <p:nvPr/>
          </p:nvSpPr>
          <p:spPr>
            <a:xfrm>
              <a:off x="4051853" y="5791526"/>
              <a:ext cx="1022795" cy="348813"/>
            </a:xfrm>
            <a:prstGeom prst="rect">
              <a:avLst/>
            </a:prstGeom>
            <a:noFill/>
          </p:spPr>
          <p:txBody>
            <a:bodyPr wrap="square" rtlCol="0">
              <a:spAutoFit/>
            </a:bodyPr>
            <a:lstStyle/>
            <a:p>
              <a:pPr algn="ctr">
                <a:lnSpc>
                  <a:spcPts val="1000"/>
                </a:lnSpc>
                <a:defRPr/>
              </a:pPr>
              <a:r>
                <a:rPr lang="en-US" sz="1000" dirty="0">
                  <a:solidFill>
                    <a:prstClr val="black"/>
                  </a:solidFill>
                  <a:latin typeface=" Arial"/>
                </a:rPr>
                <a:t>S&amp;T Community</a:t>
              </a:r>
            </a:p>
          </p:txBody>
        </p:sp>
        <p:sp>
          <p:nvSpPr>
            <p:cNvPr id="31" name="TextBox 30"/>
            <p:cNvSpPr txBox="1"/>
            <p:nvPr/>
          </p:nvSpPr>
          <p:spPr>
            <a:xfrm>
              <a:off x="5719339" y="5791526"/>
              <a:ext cx="1091517" cy="348813"/>
            </a:xfrm>
            <a:prstGeom prst="rect">
              <a:avLst/>
            </a:prstGeom>
            <a:noFill/>
          </p:spPr>
          <p:txBody>
            <a:bodyPr wrap="square" rtlCol="0">
              <a:spAutoFit/>
            </a:bodyPr>
            <a:lstStyle/>
            <a:p>
              <a:pPr algn="ctr">
                <a:lnSpc>
                  <a:spcPts val="1000"/>
                </a:lnSpc>
                <a:defRPr/>
              </a:pPr>
              <a:r>
                <a:rPr lang="en-US" sz="1000" dirty="0">
                  <a:solidFill>
                    <a:prstClr val="black"/>
                  </a:solidFill>
                  <a:latin typeface=" Arial"/>
                </a:rPr>
                <a:t>Concept Community</a:t>
              </a:r>
            </a:p>
          </p:txBody>
        </p:sp>
        <p:sp>
          <p:nvSpPr>
            <p:cNvPr id="33" name="TextBox 32"/>
            <p:cNvSpPr txBox="1"/>
            <p:nvPr/>
          </p:nvSpPr>
          <p:spPr>
            <a:xfrm>
              <a:off x="7455547" y="5791526"/>
              <a:ext cx="1091517" cy="348813"/>
            </a:xfrm>
            <a:prstGeom prst="rect">
              <a:avLst/>
            </a:prstGeom>
            <a:noFill/>
          </p:spPr>
          <p:txBody>
            <a:bodyPr wrap="square" rtlCol="0">
              <a:spAutoFit/>
            </a:bodyPr>
            <a:lstStyle/>
            <a:p>
              <a:pPr algn="ctr">
                <a:lnSpc>
                  <a:spcPts val="1000"/>
                </a:lnSpc>
                <a:defRPr/>
              </a:pPr>
              <a:r>
                <a:rPr lang="en-US" sz="1000" dirty="0">
                  <a:solidFill>
                    <a:prstClr val="black"/>
                  </a:solidFill>
                  <a:latin typeface=" Arial"/>
                </a:rPr>
                <a:t>Operational Community</a:t>
              </a:r>
            </a:p>
          </p:txBody>
        </p:sp>
        <p:cxnSp>
          <p:nvCxnSpPr>
            <p:cNvPr id="34" name="Straight Connector 33"/>
            <p:cNvCxnSpPr/>
            <p:nvPr/>
          </p:nvCxnSpPr>
          <p:spPr>
            <a:xfrm>
              <a:off x="8482516" y="5547735"/>
              <a:ext cx="685800" cy="0"/>
            </a:xfrm>
            <a:prstGeom prst="line">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094222" y="5791526"/>
              <a:ext cx="1210575" cy="348813"/>
            </a:xfrm>
            <a:prstGeom prst="rect">
              <a:avLst/>
            </a:prstGeom>
            <a:noFill/>
          </p:spPr>
          <p:txBody>
            <a:bodyPr wrap="square" rtlCol="0">
              <a:spAutoFit/>
            </a:bodyPr>
            <a:lstStyle/>
            <a:p>
              <a:pPr algn="ctr">
                <a:lnSpc>
                  <a:spcPts val="1000"/>
                </a:lnSpc>
                <a:defRPr/>
              </a:pPr>
              <a:r>
                <a:rPr lang="en-US" sz="1000" dirty="0">
                  <a:solidFill>
                    <a:prstClr val="black"/>
                  </a:solidFill>
                  <a:latin typeface=" Arial"/>
                </a:rPr>
                <a:t>“What Could be” in 2040</a:t>
              </a:r>
            </a:p>
          </p:txBody>
        </p:sp>
        <p:grpSp>
          <p:nvGrpSpPr>
            <p:cNvPr id="37" name="Group 36"/>
            <p:cNvGrpSpPr>
              <a:grpSpLocks noChangeAspect="1"/>
            </p:cNvGrpSpPr>
            <p:nvPr/>
          </p:nvGrpSpPr>
          <p:grpSpPr>
            <a:xfrm>
              <a:off x="4274831" y="5330050"/>
              <a:ext cx="522810" cy="450698"/>
              <a:chOff x="5859971" y="3043718"/>
              <a:chExt cx="1060706" cy="914400"/>
            </a:xfrm>
          </p:grpSpPr>
          <p:sp>
            <p:nvSpPr>
              <p:cNvPr id="38" name="Hexagon 37"/>
              <p:cNvSpPr>
                <a:spLocks noChangeAspect="1"/>
              </p:cNvSpPr>
              <p:nvPr/>
            </p:nvSpPr>
            <p:spPr>
              <a:xfrm>
                <a:off x="5859971" y="3043718"/>
                <a:ext cx="1060706" cy="914400"/>
              </a:xfrm>
              <a:prstGeom prst="hexagon">
                <a:avLst/>
              </a:prstGeom>
              <a:solidFill>
                <a:schemeClr val="bg1">
                  <a:lumMod val="9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Calibri" panose="020F0502020204030204"/>
                </a:endParaRPr>
              </a:p>
            </p:txBody>
          </p:sp>
          <p:pic>
            <p:nvPicPr>
              <p:cNvPr id="39" name="Picture 38"/>
              <p:cNvPicPr>
                <a:picLocks noChangeAspect="1"/>
              </p:cNvPicPr>
              <p:nvPr/>
            </p:nvPicPr>
            <p:blipFill>
              <a:blip r:embed="rId4" cstate="screen">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05614" y="3135158"/>
                <a:ext cx="769421" cy="731520"/>
              </a:xfrm>
              <a:prstGeom prst="rect">
                <a:avLst/>
              </a:prstGeom>
            </p:spPr>
          </p:pic>
        </p:grpSp>
        <p:grpSp>
          <p:nvGrpSpPr>
            <p:cNvPr id="40" name="Group 39"/>
            <p:cNvGrpSpPr>
              <a:grpSpLocks noChangeAspect="1"/>
            </p:cNvGrpSpPr>
            <p:nvPr/>
          </p:nvGrpSpPr>
          <p:grpSpPr>
            <a:xfrm>
              <a:off x="9400472" y="5319141"/>
              <a:ext cx="522811" cy="450698"/>
              <a:chOff x="5708176" y="877921"/>
              <a:chExt cx="1060706" cy="914400"/>
            </a:xfrm>
          </p:grpSpPr>
          <p:sp>
            <p:nvSpPr>
              <p:cNvPr id="41" name="Hexagon 40"/>
              <p:cNvSpPr>
                <a:spLocks noChangeAspect="1"/>
              </p:cNvSpPr>
              <p:nvPr/>
            </p:nvSpPr>
            <p:spPr>
              <a:xfrm>
                <a:off x="5708176" y="877921"/>
                <a:ext cx="1060706" cy="914400"/>
              </a:xfrm>
              <a:prstGeom prst="hexagon">
                <a:avLst/>
              </a:prstGeom>
              <a:solidFill>
                <a:schemeClr val="bg1">
                  <a:lumMod val="9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200" dirty="0">
                  <a:solidFill>
                    <a:prstClr val="white"/>
                  </a:solidFill>
                  <a:latin typeface="Calibri" panose="020F0502020204030204"/>
                </a:endParaRPr>
              </a:p>
            </p:txBody>
          </p:sp>
          <p:pic>
            <p:nvPicPr>
              <p:cNvPr id="47" name="Picture 46"/>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83346" y="923641"/>
                <a:ext cx="710366" cy="822960"/>
              </a:xfrm>
              <a:prstGeom prst="rect">
                <a:avLst/>
              </a:prstGeom>
            </p:spPr>
          </p:pic>
        </p:grpSp>
        <p:grpSp>
          <p:nvGrpSpPr>
            <p:cNvPr id="48" name="Group 47"/>
            <p:cNvGrpSpPr/>
            <p:nvPr/>
          </p:nvGrpSpPr>
          <p:grpSpPr>
            <a:xfrm>
              <a:off x="2587732" y="5349148"/>
              <a:ext cx="452261" cy="457200"/>
              <a:chOff x="1659121" y="5146212"/>
              <a:chExt cx="458785" cy="460591"/>
            </a:xfrm>
          </p:grpSpPr>
          <p:sp>
            <p:nvSpPr>
              <p:cNvPr id="49" name="Oval 48"/>
              <p:cNvSpPr/>
              <p:nvPr/>
            </p:nvSpPr>
            <p:spPr>
              <a:xfrm>
                <a:off x="1659121" y="5146212"/>
                <a:ext cx="457200" cy="457200"/>
              </a:xfrm>
              <a:prstGeom prst="ellipse">
                <a:avLst/>
              </a:prstGeom>
              <a:solidFill>
                <a:schemeClr val="bg1">
                  <a:lumMod val="95000"/>
                </a:schemeClr>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pic>
            <p:nvPicPr>
              <p:cNvPr id="50" name="Picture 49"/>
              <p:cNvPicPr>
                <a:picLocks noChangeAspect="1"/>
              </p:cNvPicPr>
              <p:nvPr/>
            </p:nvPicPr>
            <p:blipFill>
              <a:blip r:embed="rId6" cstate="print">
                <a:clrChange>
                  <a:clrFrom>
                    <a:srgbClr val="DADADA"/>
                  </a:clrFrom>
                  <a:clrTo>
                    <a:srgbClr val="DADADA">
                      <a:alpha val="0"/>
                    </a:srgbClr>
                  </a:clrTo>
                </a:clrChange>
                <a:extLst>
                  <a:ext uri="{28A0092B-C50C-407E-A947-70E740481C1C}">
                    <a14:useLocalDpi xmlns:a14="http://schemas.microsoft.com/office/drawing/2010/main" val="0"/>
                  </a:ext>
                </a:extLst>
              </a:blip>
              <a:stretch>
                <a:fillRect/>
              </a:stretch>
            </p:blipFill>
            <p:spPr>
              <a:xfrm>
                <a:off x="1661556" y="5149603"/>
                <a:ext cx="456350" cy="457200"/>
              </a:xfrm>
              <a:prstGeom prst="rect">
                <a:avLst/>
              </a:prstGeom>
            </p:spPr>
          </p:pic>
        </p:grpSp>
        <p:pic>
          <p:nvPicPr>
            <p:cNvPr id="69" name="Picture 6" descr="Army Modernization Strategy | Article | The United States Arm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257" b="6600"/>
            <a:stretch/>
          </p:blipFill>
          <p:spPr bwMode="auto">
            <a:xfrm>
              <a:off x="7569562" y="5309303"/>
              <a:ext cx="899972" cy="528302"/>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Title 1"/>
          <p:cNvSpPr txBox="1">
            <a:spLocks/>
          </p:cNvSpPr>
          <p:nvPr/>
        </p:nvSpPr>
        <p:spPr>
          <a:xfrm>
            <a:off x="2107172" y="239366"/>
            <a:ext cx="7886700" cy="499578"/>
          </a:xfrm>
        </p:spPr>
        <p:txBody>
          <a:bodyPr anchor="ctr">
            <a:normAutofit fontScale="85000" lnSpcReduction="10000"/>
          </a:bodyPr>
          <a:lstStyle>
            <a:lvl1pPr algn="ctr" defTabSz="914400" rtl="0" eaLnBrk="1" latinLnBrk="0" hangingPunct="1">
              <a:lnSpc>
                <a:spcPct val="90000"/>
              </a:lnSpc>
              <a:spcBef>
                <a:spcPct val="0"/>
              </a:spcBef>
              <a:buNone/>
              <a:defRPr sz="2800" b="1" i="1" kern="1200" baseline="0">
                <a:solidFill>
                  <a:schemeClr val="tx1"/>
                </a:solidFill>
                <a:latin typeface=" Arial"/>
                <a:ea typeface="+mj-ea"/>
                <a:cs typeface="+mj-cs"/>
              </a:defRPr>
            </a:lvl1pPr>
          </a:lstStyle>
          <a:p>
            <a:r>
              <a:rPr lang="en-US" sz="2400" dirty="0"/>
              <a:t>Future Study Program: Refining What &amp; How We </a:t>
            </a:r>
            <a:r>
              <a:rPr lang="en-US" sz="2400" dirty="0" err="1"/>
              <a:t>Wargame</a:t>
            </a:r>
            <a:endParaRPr lang="en-US" sz="2400" dirty="0"/>
          </a:p>
        </p:txBody>
      </p:sp>
      <p:sp>
        <p:nvSpPr>
          <p:cNvPr id="3" name="Rectangle 2"/>
          <p:cNvSpPr/>
          <p:nvPr/>
        </p:nvSpPr>
        <p:spPr>
          <a:xfrm>
            <a:off x="128786" y="6044171"/>
            <a:ext cx="11843473" cy="461665"/>
          </a:xfrm>
          <a:prstGeom prst="rect">
            <a:avLst/>
          </a:prstGeom>
        </p:spPr>
        <p:txBody>
          <a:bodyPr wrap="square">
            <a:spAutoFit/>
          </a:bodyPr>
          <a:lstStyle/>
          <a:p>
            <a:pPr algn="ctr"/>
            <a:r>
              <a:rPr lang="en-US" sz="1200" i="1" dirty="0">
                <a:solidFill>
                  <a:prstClr val="black"/>
                </a:solidFill>
                <a:latin typeface=" Arial"/>
              </a:rPr>
              <a:t>We are developing the Army Operating Concept for Experimentation (AOC(E)) 2040 and conducting its experimentation by integrating threat, science, tech, concept, and operational (to include law of armed conflict) communities from the beginning, to more quickly and effectively inform what “could be” </a:t>
            </a:r>
          </a:p>
        </p:txBody>
      </p:sp>
      <p:sp>
        <p:nvSpPr>
          <p:cNvPr id="4" name="TextBox 3"/>
          <p:cNvSpPr txBox="1"/>
          <p:nvPr/>
        </p:nvSpPr>
        <p:spPr>
          <a:xfrm>
            <a:off x="832701" y="769746"/>
            <a:ext cx="10275920" cy="553998"/>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Each</a:t>
            </a:r>
            <a:r>
              <a:rPr lang="en-US" sz="1400" dirty="0">
                <a:latin typeface="Arial" panose="020B0604020202020204" pitchFamily="34" charset="0"/>
                <a:cs typeface="Arial" panose="020B0604020202020204" pitchFamily="34" charset="0"/>
              </a:rPr>
              <a:t> of the Future Study Program (FSP) events in FY21 and FY22 are unique pilots, cumulatively developing, assessing, and refining the AOC(E) 2040 and our ability to wargame</a:t>
            </a:r>
          </a:p>
        </p:txBody>
      </p:sp>
      <p:sp>
        <p:nvSpPr>
          <p:cNvPr id="42" name="TextBox 41">
            <a:extLst>
              <a:ext uri="{FF2B5EF4-FFF2-40B4-BE49-F238E27FC236}">
                <a16:creationId xmlns:a16="http://schemas.microsoft.com/office/drawing/2014/main" id="{71E9F32B-E5D9-9A63-1B12-3494A6991511}"/>
              </a:ext>
            </a:extLst>
          </p:cNvPr>
          <p:cNvSpPr txBox="1"/>
          <p:nvPr/>
        </p:nvSpPr>
        <p:spPr>
          <a:xfrm>
            <a:off x="4236766" y="38073"/>
            <a:ext cx="3718468" cy="123111"/>
          </a:xfrm>
          <a:prstGeom prst="rect">
            <a:avLst/>
          </a:prstGeom>
          <a:solidFill>
            <a:schemeClr val="bg1"/>
          </a:solidFill>
        </p:spPr>
        <p:txBody>
          <a:bodyPr wrap="square" tIns="0" bIns="0" rtlCol="0">
            <a:spAutoFit/>
          </a:bodyPr>
          <a:lstStyle/>
          <a:p>
            <a:pPr algn="ctr">
              <a:defRPr/>
            </a:pPr>
            <a:r>
              <a:rPr lang="en-US" sz="800" dirty="0">
                <a:solidFill>
                  <a:srgbClr val="009900"/>
                </a:solidFill>
                <a:latin typeface=" Arial"/>
              </a:rPr>
              <a:t>UNCLASSIFIED</a:t>
            </a:r>
          </a:p>
        </p:txBody>
      </p:sp>
      <p:sp>
        <p:nvSpPr>
          <p:cNvPr id="44" name="Rectangle 43"/>
          <p:cNvSpPr/>
          <p:nvPr/>
        </p:nvSpPr>
        <p:spPr>
          <a:xfrm>
            <a:off x="5692685" y="6596390"/>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Tree>
    <p:extLst>
      <p:ext uri="{BB962C8B-B14F-4D97-AF65-F5344CB8AC3E}">
        <p14:creationId xmlns:p14="http://schemas.microsoft.com/office/powerpoint/2010/main" val="120473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5045" y="151952"/>
            <a:ext cx="7681911" cy="480131"/>
          </a:xfrm>
          <a:prstGeom prst="rect">
            <a:avLst/>
          </a:prstGeom>
        </p:spPr>
        <p:txBody>
          <a:bodyPr>
            <a:normAutofit fontScale="97500"/>
          </a:bodyPr>
          <a:lstStyle/>
          <a:p>
            <a:pPr algn="ctr">
              <a:lnSpc>
                <a:spcPct val="90000"/>
              </a:lnSpc>
              <a:spcBef>
                <a:spcPct val="0"/>
              </a:spcBef>
            </a:pPr>
            <a:r>
              <a:rPr lang="en-US" sz="2500" b="1" i="1" dirty="0" err="1">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DoC</a:t>
            </a:r>
            <a:r>
              <a:rPr lang="en-US" sz="2500" b="1" i="1"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and the Operational Wargame System</a:t>
            </a:r>
          </a:p>
        </p:txBody>
      </p:sp>
      <p:sp>
        <p:nvSpPr>
          <p:cNvPr id="4" name="Rectangle 3"/>
          <p:cNvSpPr/>
          <p:nvPr/>
        </p:nvSpPr>
        <p:spPr>
          <a:xfrm>
            <a:off x="688184" y="1459140"/>
            <a:ext cx="10815636" cy="2631490"/>
          </a:xfrm>
          <a:prstGeom prst="rect">
            <a:avLst/>
          </a:prstGeom>
        </p:spPr>
        <p:txBody>
          <a:bodyPr wrap="square">
            <a:spAutoFit/>
          </a:bodyPr>
          <a:lstStyle/>
          <a:p>
            <a:pPr marL="342900" indent="-342900" defTabSz="457189">
              <a:spcAft>
                <a:spcPts val="1800"/>
              </a:spcAf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OWS rule set provides rigor to adjudication and therefore measurable outcomes</a:t>
            </a:r>
          </a:p>
          <a:p>
            <a:pPr marL="342900" indent="-342900" defTabSz="457189">
              <a:spcAft>
                <a:spcPts val="1800"/>
              </a:spcAf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OWS game play demonstrates the inherent “</a:t>
            </a:r>
            <a:r>
              <a:rPr lang="en-US" sz="2000" dirty="0" err="1">
                <a:solidFill>
                  <a:prstClr val="black"/>
                </a:solidFill>
                <a:latin typeface="Arial" panose="020B0604020202020204" pitchFamily="34" charset="0"/>
                <a:cs typeface="Arial" panose="020B0604020202020204" pitchFamily="34" charset="0"/>
              </a:rPr>
              <a:t>Jointness</a:t>
            </a:r>
            <a:r>
              <a:rPr lang="en-US" sz="2000" dirty="0">
                <a:solidFill>
                  <a:prstClr val="black"/>
                </a:solidFill>
                <a:latin typeface="Arial" panose="020B0604020202020204" pitchFamily="34" charset="0"/>
                <a:cs typeface="Arial" panose="020B0604020202020204" pitchFamily="34" charset="0"/>
              </a:rPr>
              <a:t>” that Army concepts must support </a:t>
            </a:r>
          </a:p>
          <a:p>
            <a:pPr marL="457189" indent="-457189" defTabSz="457189">
              <a:spcAft>
                <a:spcPts val="1800"/>
              </a:spcAf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Physical and virtual versions of OWS allow for both immersive in-person and collaborative virtual iterations</a:t>
            </a:r>
          </a:p>
          <a:p>
            <a:pPr marL="457189" indent="-457189" defTabSz="457189">
              <a:spcAft>
                <a:spcPts val="1800"/>
              </a:spcAft>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OWS does have limitations on effectively simulating some battlefield functions and multi-domain operations in futures wargaming</a:t>
            </a:r>
          </a:p>
        </p:txBody>
      </p:sp>
      <p:sp>
        <p:nvSpPr>
          <p:cNvPr id="5" name="TextBox 4"/>
          <p:cNvSpPr txBox="1"/>
          <p:nvPr/>
        </p:nvSpPr>
        <p:spPr>
          <a:xfrm>
            <a:off x="688183" y="761680"/>
            <a:ext cx="10815636" cy="567863"/>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nchor="ctr">
            <a:noAutofit/>
          </a:bodyPr>
          <a:lstStyle/>
          <a:p>
            <a:pPr algn="ctr" defTabSz="457189"/>
            <a:r>
              <a:rPr lang="en-US" b="1" i="1" dirty="0">
                <a:solidFill>
                  <a:prstClr val="black"/>
                </a:solidFill>
                <a:latin typeface="Arial" panose="020B0604020202020204" pitchFamily="34" charset="0"/>
                <a:cs typeface="Arial" panose="020B0604020202020204" pitchFamily="34" charset="0"/>
              </a:rPr>
              <a:t>OWS provides a theater-level game capable of providing a level of rigor to operational and tactical actions at the Theater Army-through-battalion level.</a:t>
            </a:r>
            <a:endParaRPr lang="en-US"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474755" y="4220227"/>
            <a:ext cx="2684499" cy="2052852"/>
          </a:xfrm>
          <a:prstGeom prst="rect">
            <a:avLst/>
          </a:prstGeom>
          <a:ln w="28575">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4753750" y="4220227"/>
            <a:ext cx="2684499" cy="2052852"/>
          </a:xfrm>
          <a:prstGeom prst="rect">
            <a:avLst/>
          </a:prstGeom>
          <a:ln w="285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032745" y="4220227"/>
            <a:ext cx="2684499" cy="2052852"/>
          </a:xfrm>
          <a:prstGeom prst="rect">
            <a:avLst/>
          </a:prstGeom>
          <a:ln w="28575">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8049704" y="5935563"/>
            <a:ext cx="964711" cy="337516"/>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p:cNvSpPr/>
          <p:nvPr/>
        </p:nvSpPr>
        <p:spPr>
          <a:xfrm>
            <a:off x="5692685" y="-12713"/>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
        <p:nvSpPr>
          <p:cNvPr id="10" name="Rectangle 9"/>
          <p:cNvSpPr/>
          <p:nvPr/>
        </p:nvSpPr>
        <p:spPr>
          <a:xfrm>
            <a:off x="5692685" y="6596390"/>
            <a:ext cx="806631" cy="261610"/>
          </a:xfrm>
          <a:prstGeom prst="rect">
            <a:avLst/>
          </a:prstGeom>
        </p:spPr>
        <p:txBody>
          <a:bodyPr wrap="none">
            <a:spAutoFit/>
          </a:bodyPr>
          <a:lstStyle/>
          <a:p>
            <a:r>
              <a:rPr lang="en-US" altLang="en-US" sz="1100">
                <a:solidFill>
                  <a:srgbClr val="00B050"/>
                </a:solidFill>
                <a:latin typeface="Arial Narrow" panose="020B0606020202030204"/>
              </a:rPr>
              <a:t>Unclassified</a:t>
            </a:r>
            <a:endParaRPr lang="en-US" sz="1100" dirty="0">
              <a:solidFill>
                <a:srgbClr val="00B050"/>
              </a:solidFill>
              <a:latin typeface="Arial Narrow" panose="020B0606020202030204"/>
            </a:endParaRPr>
          </a:p>
        </p:txBody>
      </p:sp>
    </p:spTree>
    <p:extLst>
      <p:ext uri="{BB962C8B-B14F-4D97-AF65-F5344CB8AC3E}">
        <p14:creationId xmlns:p14="http://schemas.microsoft.com/office/powerpoint/2010/main" val="411977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1045</Words>
  <Application>Microsoft Office PowerPoint</Application>
  <PresentationFormat>Widescreen</PresentationFormat>
  <Paragraphs>98</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 Arial</vt:lpstr>
      <vt:lpstr>Arial</vt:lpstr>
      <vt:lpstr>Arial Narrow</vt:lpstr>
      <vt:lpstr>Arial-BoldMT</vt:lpstr>
      <vt:lpstr>Calibri</vt:lpstr>
      <vt:lpstr>Calibri Light</vt:lpstr>
      <vt:lpstr>Wingdings</vt:lpstr>
      <vt:lpstr>Office Theme</vt:lpstr>
      <vt:lpstr>1_Office Theme</vt:lpstr>
      <vt:lpstr>Overview of the Future Study Program Wargaming </vt:lpstr>
      <vt:lpstr>PowerPoint Presentation</vt:lpstr>
      <vt:lpstr>Experimentation &amp; Wargaming “By the Books”</vt:lpstr>
      <vt:lpstr>Wargames: Taxonomies</vt:lpstr>
      <vt:lpstr>PowerPoint Presentation</vt:lpstr>
      <vt:lpstr>PowerPoint Presentation</vt:lpstr>
      <vt:lpstr>PowerPoint Presentation</vt:lpstr>
      <vt:lpstr>PowerPoint Presentation</vt:lpstr>
    </vt:vector>
  </TitlesOfParts>
  <Company>CONUS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Directorate of Concepts Overview of the Future Study Program Wargaming</dc:title>
  <dc:creator>Taliaferro, Adam L MAJ MIL USARMY FUTURES COMMAND (USA)</dc:creator>
  <cp:lastModifiedBy>Chris Lawrence</cp:lastModifiedBy>
  <cp:revision>6</cp:revision>
  <dcterms:created xsi:type="dcterms:W3CDTF">2022-09-27T13:31:54Z</dcterms:created>
  <dcterms:modified xsi:type="dcterms:W3CDTF">2022-10-24T16:12:26Z</dcterms:modified>
</cp:coreProperties>
</file>