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7" r:id="rId3"/>
    <p:sldId id="340" r:id="rId4"/>
    <p:sldId id="355" r:id="rId5"/>
    <p:sldId id="341" r:id="rId6"/>
    <p:sldId id="342" r:id="rId7"/>
    <p:sldId id="346" r:id="rId8"/>
    <p:sldId id="349" r:id="rId9"/>
    <p:sldId id="259" r:id="rId10"/>
    <p:sldId id="356" r:id="rId11"/>
    <p:sldId id="357" r:id="rId12"/>
    <p:sldId id="3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5CFEA-A1F2-4272-8604-8989DC8762E9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2D86E-AB52-44C8-937B-5402E781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5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98C8D9AE-0AA1-09F4-2F1C-27DBAAB31F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54362F-672B-4AAF-8EA0-9CEDB76C491A}" type="datetime1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9/21/2022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EEC3B7B-AFE0-F163-43D7-32E8A8CE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B5BBBF-8838-44DF-9051-6FBA2CFD8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6C27E9A-639D-CCD8-C1C7-06F1B75296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3D662B4-4F7E-F069-EE69-CF4B8E8BF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5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98C8D9AE-0AA1-09F4-2F1C-27DBAAB31F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54362F-672B-4AAF-8EA0-9CEDB76C491A}" type="datetime1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9/21/2022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EEC3B7B-AFE0-F163-43D7-32E8A8CE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B5BBBF-8838-44DF-9051-6FBA2CFD8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6C27E9A-639D-CCD8-C1C7-06F1B75296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3D662B4-4F7E-F069-EE69-CF4B8E8BF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D5048A4C-95EE-A4AA-FDA8-E4323FA03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5" name="Arc 3">
            <a:extLst>
              <a:ext uri="{FF2B5EF4-FFF2-40B4-BE49-F238E27FC236}">
                <a16:creationId xmlns:a16="http://schemas.microsoft.com/office/drawing/2014/main" id="{C4C0766F-6A55-DA74-17C4-93DD3AB952C1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5D41CDA-5064-F6AB-FF72-B1A8E0F1CF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3657601" y="427038"/>
            <a:ext cx="8532284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230F5F-4302-3337-FE51-183B358D821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588000" y="17526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249545C-CCD2-6573-D6D0-5172070DB97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5C57C97-FADE-58F4-6F0B-199028F5B0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3FA3A713-C103-1474-CDC7-D9F5F4F5E1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8FAADD-5472-4880-8464-F6B35440D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5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C3F6-DF06-F1A9-9F5B-D884D43A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5CF6B-A455-172E-5D3D-B583D288C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108CA-28E1-F374-3942-352046EE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B723B-B509-8358-4974-D1FBC307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0F6C5-A0EC-C681-E019-D2EB32E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A87D-F0F3-4EDF-9790-A0D06E7367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73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DB5B2-63D7-6C33-D975-E4C14ABF0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55200" y="609600"/>
            <a:ext cx="2032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0DB3D-BB4C-50A7-48C1-F4D3FBE31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59200" y="609600"/>
            <a:ext cx="58928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41063-870E-52C6-57D2-F1DE7088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88823-1340-CC85-E1F9-C6D34FC0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CECB-B5DE-CBD1-7356-5C2C7474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8AC6-600F-468D-A5FB-002F0A703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54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73DCE7-925F-5A20-C347-2CBAF80DC2D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759200" y="609600"/>
            <a:ext cx="8128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44FC5-9F0E-F47D-B328-59422527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F0252-03E1-C3BF-3E01-0A9F632E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7A408-4E0E-0F0D-6643-010C2870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2282E91-226D-4F48-9A0F-57DBFBE1B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9B99-BB2C-77E6-2BDA-6E9087E94479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1F7A-9F84-B840-EEE5-8A13D7DD27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59200" y="19812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1E8A8-8235-B320-C367-CF11B6D7008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7924800" y="19812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FB9E5D-037B-D954-F57C-40819958D08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759200" y="41148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35CFE-8EEC-BF28-1E55-D4F3F0F80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24800" y="41148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11E125-FACB-CD8B-E7FA-A2E8C66B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18818-6D6D-2C6C-3F96-801D31ED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F71CD-A0DE-81EF-6DC6-0E322357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ABB63DF-105F-404A-9CCC-7F34AAF5D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1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8EC-A8DB-ADA8-44B6-D3A19003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9D7CF-5425-9971-149D-FC24A3856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6671-8816-248F-24EC-EF94AEDE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931D-00E3-DA4D-237E-11F843E3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DB63-827A-A366-13AD-E54702E5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A4C10-5CC2-42E6-A3A4-05434F5A8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23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A2AB-C9AA-B3B1-BFD1-C950F702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C1CD6-780F-B2DB-D4A0-4F3D96720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C82B1-FE9C-BA6F-EABA-0DFAFCF5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6945-EBB7-88B8-A38C-B2B0DC2B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0EE7-CB73-D6A7-AED2-4988C44F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36829-692B-4A06-9A2E-8CCDF09C0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69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A77C-C617-DA24-9B8B-B4EF952A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3BB7-C221-18EA-E00E-51E59C67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398A7-E3BD-2886-7E4F-F0B4E1E27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F98AA-BEBE-017F-25FD-AE988465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D188C-2A43-62E0-4BD1-D276B344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F0783-8793-9431-5C93-19FB3A15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412F8-DD48-444A-AE14-AC36E6FB7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2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0129-27BA-2BF3-2D4B-75D5C8E4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713D6-1D7A-6B7A-933D-CB01EF7A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6476E-C00F-C0B0-F82D-D3A5E42BE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D539B9-4ED4-953D-3A80-0203E09B8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2F4E1-77B8-63E6-98B0-1ED4A6612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85EBD-B106-B0E2-E1B9-1386F65E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7C97B-DD8D-6E5C-6564-B56EA186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DD5CF-77BD-4E59-4750-26CC4894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4A0EB-8E90-4D14-AF90-A3CFE84EC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16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AF34-CE97-01CE-4A69-73DCDCC2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EC0EB-37D1-7FE0-144A-D13F3E68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3DF00-8FE8-3732-AA08-64286F3C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3D86C-8CDB-8D7E-1627-C3DC83DF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062ED-83F6-48A8-9F78-32224896F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9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41404-0362-1873-33AA-E7A2AC19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F05E9-3433-379C-1076-1EDFAEDD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DF6F7-9FED-E569-4904-D3533C3B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CE786-BA8F-4A2E-ABA6-E75668AC8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6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37E9-BE23-7176-EBE3-DF19E7CF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C144-BD62-5200-24AD-ADAC58C38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D8CB2-22AA-8CD0-2121-FF3C72957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425B4-BCD9-6443-E696-ED755DAB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5CC11-B5D9-6663-BAD2-ADE1753D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DCCDB-BA68-21ED-BF18-8E989248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7DDAF-AB75-4027-ADB8-A69C84F18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8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A11B-832F-EAC8-BB3B-CAB5C420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C39B0-7BE0-2F23-4C6E-4EE80F6DD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EA733-E358-064F-04E2-FBB71C1B5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7B9EA-8E09-00D4-550C-2C1FC63F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C4788-BDB4-0544-AABF-6E16894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08802-84B3-22D3-D4D3-60E2C38D2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07FA8-816D-48D2-AAED-03D50208A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1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>
            <a:extLst>
              <a:ext uri="{FF2B5EF4-FFF2-40B4-BE49-F238E27FC236}">
                <a16:creationId xmlns:a16="http://schemas.microsoft.com/office/drawing/2014/main" id="{95B59551-E136-471D-EE99-96191F96C38C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455F79-43FA-818C-33B0-27A365491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759200" y="609600"/>
            <a:ext cx="812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E2E019-793B-F045-27C1-3753441D9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59200" y="1981200"/>
            <a:ext cx="812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B911C2-0FF7-50DE-536F-7753A19BB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025928-FCA2-48C8-F53F-BD1431B8C9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075A1B9-70D5-6149-8831-37A8E29A98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14217F3C-53FF-4BDB-B919-C922F522D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80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958950-4B70-EA49-81A1-73BD74BCA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88761" y="152400"/>
            <a:ext cx="10148341" cy="1524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800" i="1" dirty="0"/>
              <a:t>Group Discussion </a:t>
            </a:r>
            <a:br>
              <a:rPr lang="en-US" altLang="en-US" sz="4800" i="1" dirty="0"/>
            </a:br>
            <a:r>
              <a:rPr lang="en-US" altLang="en-US" sz="3600" i="1" dirty="0"/>
              <a:t>Could We Have Won the War in Afghanistan 2001-2021?</a:t>
            </a:r>
            <a:endParaRPr lang="en-US" altLang="en-US" sz="32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FE662B-B4BB-9253-3398-E04BD47B8D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27420" y="1812560"/>
            <a:ext cx="4572000" cy="4513289"/>
          </a:xfrm>
          <a:noFill/>
          <a:ln/>
        </p:spPr>
        <p:txBody>
          <a:bodyPr/>
          <a:lstStyle/>
          <a:p>
            <a:endParaRPr lang="en-US" altLang="en-US" sz="2000" dirty="0"/>
          </a:p>
          <a:p>
            <a:r>
              <a:rPr lang="en-US" altLang="en-US" sz="1600" i="1" dirty="0"/>
              <a:t>The Dupuy Institute</a:t>
            </a:r>
            <a:endParaRPr lang="en-US" altLang="en-US" sz="1600" dirty="0"/>
          </a:p>
          <a:p>
            <a:r>
              <a:rPr lang="en-US" altLang="en-US" sz="1600" dirty="0"/>
              <a:t>8215 </a:t>
            </a:r>
            <a:r>
              <a:rPr lang="en-US" altLang="en-US" sz="1600" dirty="0" err="1"/>
              <a:t>Wolftrap</a:t>
            </a:r>
            <a:r>
              <a:rPr lang="en-US" altLang="en-US" sz="1600" dirty="0"/>
              <a:t> Road</a:t>
            </a:r>
          </a:p>
          <a:p>
            <a:r>
              <a:rPr lang="en-US" altLang="en-US" sz="1600" dirty="0"/>
              <a:t>Tysons Corner, VA 22003</a:t>
            </a:r>
          </a:p>
          <a:p>
            <a:r>
              <a:rPr lang="en-US" altLang="en-US" sz="1600" dirty="0"/>
              <a:t>(703) 289-0007</a:t>
            </a:r>
          </a:p>
          <a:p>
            <a:endParaRPr lang="en-US" altLang="en-US" sz="1600" dirty="0"/>
          </a:p>
          <a:p>
            <a:r>
              <a:rPr lang="en-US" altLang="en-US" sz="1600" i="1" dirty="0"/>
              <a:t>www.dupuyinstitute.org</a:t>
            </a:r>
          </a:p>
          <a:p>
            <a:endParaRPr lang="en-US" altLang="en-US" sz="1600" i="1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Notes by</a:t>
            </a:r>
          </a:p>
          <a:p>
            <a:r>
              <a:rPr lang="en-US" altLang="en-US" sz="2000" dirty="0"/>
              <a:t>Christopher A. Lawrence</a:t>
            </a:r>
          </a:p>
          <a:p>
            <a:r>
              <a:rPr lang="en-US" altLang="en-US" sz="1600" dirty="0"/>
              <a:t>28 September 2022</a:t>
            </a:r>
          </a:p>
          <a:p>
            <a:endParaRPr lang="en-US" altLang="en-US" sz="1600" dirty="0"/>
          </a:p>
          <a:p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189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A0A7-000F-E3DA-125F-4B5082C9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075" y="314793"/>
            <a:ext cx="10478125" cy="143780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Why was police prioritized and Army was not?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21756-D9FA-1DED-1A78-F3A97B2B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075" y="1981200"/>
            <a:ext cx="10478125" cy="4114800"/>
          </a:xfrm>
        </p:spPr>
        <p:txBody>
          <a:bodyPr/>
          <a:lstStyle/>
          <a:p>
            <a:r>
              <a:rPr lang="en-US" dirty="0"/>
              <a:t>We had near 200,000 Afghan National Police, we had 120,000 army?</a:t>
            </a:r>
          </a:p>
          <a:p>
            <a:endParaRPr lang="en-US" dirty="0"/>
          </a:p>
          <a:p>
            <a:r>
              <a:rPr lang="en-US" dirty="0"/>
              <a:t>Did we get our priorities crossed?</a:t>
            </a:r>
          </a:p>
        </p:txBody>
      </p:sp>
    </p:spTree>
    <p:extLst>
      <p:ext uri="{BB962C8B-B14F-4D97-AF65-F5344CB8AC3E}">
        <p14:creationId xmlns:p14="http://schemas.microsoft.com/office/powerpoint/2010/main" val="213740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831E-F941-1C65-1AA1-53D93361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243" y="609600"/>
            <a:ext cx="10732957" cy="1143000"/>
          </a:xfrm>
        </p:spPr>
        <p:txBody>
          <a:bodyPr/>
          <a:lstStyle/>
          <a:p>
            <a:r>
              <a:rPr lang="en-US" dirty="0"/>
              <a:t>So….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77F4-392D-6AE1-4BCD-F35734E9D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243" y="1981200"/>
            <a:ext cx="10732957" cy="4114800"/>
          </a:xfrm>
        </p:spPr>
        <p:txBody>
          <a:bodyPr/>
          <a:lstStyle/>
          <a:p>
            <a:r>
              <a:rPr lang="en-US" dirty="0"/>
              <a:t>With a properly developed Afghan Army…</a:t>
            </a:r>
          </a:p>
          <a:p>
            <a:r>
              <a:rPr lang="en-US" dirty="0"/>
              <a:t>And 20,000 or so supporting international forces…</a:t>
            </a:r>
          </a:p>
          <a:p>
            <a:r>
              <a:rPr lang="en-US" dirty="0"/>
              <a:t>Could we have held indefinitely?</a:t>
            </a:r>
          </a:p>
          <a:p>
            <a:endParaRPr lang="en-US" dirty="0"/>
          </a:p>
          <a:p>
            <a:r>
              <a:rPr lang="en-US" dirty="0"/>
              <a:t>If we could have held indefinitely, could we have then negotiated a favorable end to the war?</a:t>
            </a:r>
          </a:p>
        </p:txBody>
      </p:sp>
    </p:spTree>
    <p:extLst>
      <p:ext uri="{BB962C8B-B14F-4D97-AF65-F5344CB8AC3E}">
        <p14:creationId xmlns:p14="http://schemas.microsoft.com/office/powerpoint/2010/main" val="152368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11D7-760A-2013-9533-1C0C767C2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609600"/>
            <a:ext cx="10635916" cy="1143000"/>
          </a:xfrm>
        </p:spPr>
        <p:txBody>
          <a:bodyPr/>
          <a:lstStyle/>
          <a:p>
            <a:r>
              <a:rPr lang="en-US" dirty="0"/>
              <a:t>Note: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20CE-A3D8-7342-693B-6BE0D93E0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4" y="1981200"/>
            <a:ext cx="10635916" cy="4114800"/>
          </a:xfrm>
        </p:spPr>
        <p:txBody>
          <a:bodyPr/>
          <a:lstStyle/>
          <a:p>
            <a:r>
              <a:rPr lang="en-US" dirty="0"/>
              <a:t>This is a question of what we could have done, not necessarily what we should have done.</a:t>
            </a:r>
          </a:p>
        </p:txBody>
      </p:sp>
    </p:spTree>
    <p:extLst>
      <p:ext uri="{BB962C8B-B14F-4D97-AF65-F5344CB8AC3E}">
        <p14:creationId xmlns:p14="http://schemas.microsoft.com/office/powerpoint/2010/main" val="242931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958950-4B70-EA49-81A1-73BD74BCA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19400" y="152400"/>
            <a:ext cx="7543800" cy="1524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800" i="1"/>
              <a:t>The Dupuy Institute </a:t>
            </a:r>
            <a:br>
              <a:rPr lang="en-US" altLang="en-US" sz="4800" i="1"/>
            </a:br>
            <a:r>
              <a:rPr lang="en-US" altLang="en-US" sz="3600" i="1"/>
              <a:t>Iraq, Data, Hypotheses and Afghanistan</a:t>
            </a:r>
            <a:endParaRPr lang="en-US" altLang="en-US" sz="32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FE662B-B4BB-9253-3398-E04BD47B8D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1752600"/>
            <a:ext cx="4572000" cy="1752600"/>
          </a:xfrm>
          <a:noFill/>
          <a:ln/>
        </p:spPr>
        <p:txBody>
          <a:bodyPr/>
          <a:lstStyle/>
          <a:p>
            <a:endParaRPr lang="en-US" altLang="en-US" sz="2000"/>
          </a:p>
          <a:p>
            <a:r>
              <a:rPr lang="en-US" altLang="en-US" sz="1600" i="1"/>
              <a:t>The Dupuy Institute</a:t>
            </a:r>
            <a:endParaRPr lang="en-US" altLang="en-US" sz="1600"/>
          </a:p>
          <a:p>
            <a:r>
              <a:rPr lang="en-US" altLang="en-US" sz="1600"/>
              <a:t>3519 Beverly Drive</a:t>
            </a:r>
          </a:p>
          <a:p>
            <a:r>
              <a:rPr lang="en-US" altLang="en-US" sz="1600"/>
              <a:t>Annandale, VA 22003</a:t>
            </a:r>
          </a:p>
          <a:p>
            <a:r>
              <a:rPr lang="en-US" altLang="en-US" sz="1600"/>
              <a:t>(703) 289-0007</a:t>
            </a:r>
          </a:p>
          <a:p>
            <a:endParaRPr lang="en-US" altLang="en-US" sz="1600"/>
          </a:p>
          <a:p>
            <a:r>
              <a:rPr lang="en-US" altLang="en-US" sz="1600" i="1"/>
              <a:t>www.dupuyinstitute.org</a:t>
            </a:r>
          </a:p>
          <a:p>
            <a:endParaRPr lang="en-US" altLang="en-US" sz="1600" i="1"/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A Compilation by</a:t>
            </a:r>
          </a:p>
          <a:p>
            <a:r>
              <a:rPr lang="en-US" altLang="en-US" sz="2000"/>
              <a:t>Christopher A. Lawrence</a:t>
            </a:r>
          </a:p>
          <a:p>
            <a:r>
              <a:rPr lang="en-US" altLang="en-US" sz="1600"/>
              <a:t>5 December 2008</a:t>
            </a:r>
          </a:p>
          <a:p>
            <a:endParaRPr lang="en-US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77CC5D36-7DAC-1361-0E93-AAA5BAD2A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8305800" cy="1143000"/>
          </a:xfrm>
        </p:spPr>
        <p:txBody>
          <a:bodyPr/>
          <a:lstStyle/>
          <a:p>
            <a:r>
              <a:rPr lang="en-US" altLang="en-US"/>
              <a:t>As Applied to Afghanistan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430A6607-0EF1-4D1C-10E5-5BE6F1591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828800"/>
            <a:ext cx="8153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Force ratios are 7.64-to-1 or 10.47-to-1(with police counted)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110,790 Counterinsurgent forces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26,612 US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29,178 other International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55,000 Afghan Army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40,967 Police and auxiliary police (not counted?)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14,500 Insurgents ???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7,000 to 22,000 (ASAF 1 January 2008 estimate)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Probably 15,000 – 25,000 + (TDI back of the envelope check)</a:t>
            </a:r>
          </a:p>
          <a:p>
            <a:pPr lvl="2"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Four permutations tested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Limited with force ratio of 7.64-to-1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Limited with force ratio of 10.47-to-1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Central with force ratio of 7.64-to-1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Central with force ratio of 10.47-to-1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538" name="Picture 2">
            <a:extLst>
              <a:ext uri="{FF2B5EF4-FFF2-40B4-BE49-F238E27FC236}">
                <a16:creationId xmlns:a16="http://schemas.microsoft.com/office/drawing/2014/main" id="{2A213A8E-E022-21DB-A9B9-BBBA424F1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8153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9539" name="Line 3">
            <a:extLst>
              <a:ext uri="{FF2B5EF4-FFF2-40B4-BE49-F238E27FC236}">
                <a16:creationId xmlns:a16="http://schemas.microsoft.com/office/drawing/2014/main" id="{32079DA8-170A-17C3-0129-D8AC6019AD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14888" y="1590676"/>
            <a:ext cx="4762" cy="3724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0" name="Line 4">
            <a:extLst>
              <a:ext uri="{FF2B5EF4-FFF2-40B4-BE49-F238E27FC236}">
                <a16:creationId xmlns:a16="http://schemas.microsoft.com/office/drawing/2014/main" id="{8454E8B3-6EA3-E1B1-072B-3CB242275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8476" y="1590675"/>
            <a:ext cx="178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1" name="Line 5">
            <a:extLst>
              <a:ext uri="{FF2B5EF4-FFF2-40B4-BE49-F238E27FC236}">
                <a16:creationId xmlns:a16="http://schemas.microsoft.com/office/drawing/2014/main" id="{98215C76-9EFE-B978-4D88-F73D8601A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8476" y="4086225"/>
            <a:ext cx="178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2" name="Text Box 6">
            <a:extLst>
              <a:ext uri="{FF2B5EF4-FFF2-40B4-BE49-F238E27FC236}">
                <a16:creationId xmlns:a16="http://schemas.microsoft.com/office/drawing/2014/main" id="{6C5067FC-728F-D6D0-7699-77A233B00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5318126"/>
            <a:ext cx="40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000">
                <a:solidFill>
                  <a:srgbClr val="009999"/>
                </a:solidFill>
                <a:latin typeface="Times New Roman" panose="02020603050405020304" pitchFamily="18" charset="0"/>
              </a:rPr>
              <a:t>7.64</a:t>
            </a:r>
          </a:p>
        </p:txBody>
      </p:sp>
      <p:sp>
        <p:nvSpPr>
          <p:cNvPr id="449543" name="Line 7">
            <a:extLst>
              <a:ext uri="{FF2B5EF4-FFF2-40B4-BE49-F238E27FC236}">
                <a16:creationId xmlns:a16="http://schemas.microsoft.com/office/drawing/2014/main" id="{8657E856-122A-DA71-65DC-C91935E5BF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447801"/>
            <a:ext cx="0" cy="38576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4" name="Line 8">
            <a:extLst>
              <a:ext uri="{FF2B5EF4-FFF2-40B4-BE49-F238E27FC236}">
                <a16:creationId xmlns:a16="http://schemas.microsoft.com/office/drawing/2014/main" id="{D7EF5163-60FF-4297-2CC0-A101996ABE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8476" y="1447800"/>
            <a:ext cx="23717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5" name="Line 9">
            <a:extLst>
              <a:ext uri="{FF2B5EF4-FFF2-40B4-BE49-F238E27FC236}">
                <a16:creationId xmlns:a16="http://schemas.microsoft.com/office/drawing/2014/main" id="{CC5D80BF-EBDA-F2D5-4A98-2B88DB11F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8476" y="3343275"/>
            <a:ext cx="23717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99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6" name="Text Box 10">
            <a:extLst>
              <a:ext uri="{FF2B5EF4-FFF2-40B4-BE49-F238E27FC236}">
                <a16:creationId xmlns:a16="http://schemas.microsoft.com/office/drawing/2014/main" id="{DC7EBC69-5C11-28FF-B38D-1393327A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5318126"/>
            <a:ext cx="469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000">
                <a:solidFill>
                  <a:srgbClr val="FF9900"/>
                </a:solidFill>
                <a:latin typeface="Times New Roman" panose="02020603050405020304" pitchFamily="18" charset="0"/>
              </a:rPr>
              <a:t>10.47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>
            <a:extLst>
              <a:ext uri="{FF2B5EF4-FFF2-40B4-BE49-F238E27FC236}">
                <a16:creationId xmlns:a16="http://schemas.microsoft.com/office/drawing/2014/main" id="{A7AEF524-FC42-B2D4-3C84-E1D5EB36D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229600" cy="1143000"/>
          </a:xfrm>
        </p:spPr>
        <p:txBody>
          <a:bodyPr/>
          <a:lstStyle/>
          <a:p>
            <a:r>
              <a:rPr lang="en-US" altLang="en-US"/>
              <a:t>Good News and Bad News</a:t>
            </a:r>
          </a:p>
        </p:txBody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7DE79BB9-88C2-9D9B-B0E3-E432BCB18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1981200"/>
            <a:ext cx="7924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Limited political concept with force ratio of 7.64-to-1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Outcome is Blue (Counterinsurgent) Win (91.26%)</a:t>
            </a:r>
          </a:p>
          <a:p>
            <a:pPr lvl="1">
              <a:lnSpc>
                <a:spcPct val="80000"/>
              </a:lnSpc>
            </a:pP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400"/>
              <a:t>Limited political concept with force ratio of 10.47-to-1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Outcome is Blue Win (95.58%)</a:t>
            </a:r>
          </a:p>
          <a:p>
            <a:pPr lvl="1">
              <a:lnSpc>
                <a:spcPct val="80000"/>
              </a:lnSpc>
            </a:pP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400"/>
              <a:t>Central political idea with force ratio of 7.64-to-1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Outcome is Red (Insurgent) Win (29.23%)</a:t>
            </a:r>
          </a:p>
          <a:p>
            <a:pPr lvl="1">
              <a:lnSpc>
                <a:spcPct val="80000"/>
              </a:lnSpc>
            </a:pP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400"/>
              <a:t>Central political idea with force ratio of 10.47-to-1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Outcome is Red Win (48.41%)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CBCEDC84-EB84-809A-9C25-2029C3A18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8077200" cy="990600"/>
          </a:xfrm>
        </p:spPr>
        <p:txBody>
          <a:bodyPr/>
          <a:lstStyle/>
          <a:p>
            <a:r>
              <a:rPr lang="en-US" altLang="en-US"/>
              <a:t>Levels of Violence</a:t>
            </a:r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5D872576-0C0F-A146-21BF-629ED8291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 general, we established a trend that as the level of violence goes up, it favors insurgency victory. 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This is particularly true of intervening force losses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Intervening Force levels of commitment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Indigenous Government levels of commitment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Insurgent levels of commitment </a:t>
            </a:r>
          </a:p>
          <a:p>
            <a:pPr lvl="1"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400"/>
              <a:t>Right now we are bumping into some of those thresholds</a:t>
            </a:r>
          </a:p>
          <a:p>
            <a:pPr lvl="1">
              <a:lnSpc>
                <a:spcPct val="90000"/>
              </a:lnSpc>
            </a:pPr>
            <a:endParaRPr lang="en-US" altLang="en-US" sz="2200"/>
          </a:p>
          <a:p>
            <a:pPr>
              <a:lnSpc>
                <a:spcPct val="90000"/>
              </a:lnSpc>
            </a:pPr>
            <a:r>
              <a:rPr lang="en-US" altLang="en-US" sz="2400"/>
              <a:t>See CAA Task 11 Report: “Examine Measurement of Popular Support”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7BD872FF-769C-F2C7-9910-4ADFE62B0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8229600" cy="838200"/>
          </a:xfrm>
        </p:spPr>
        <p:txBody>
          <a:bodyPr/>
          <a:lstStyle/>
          <a:p>
            <a:r>
              <a:rPr lang="en-US" altLang="en-US" sz="4400"/>
              <a:t>Some Thresholds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6C4246C3-5CEF-CE68-9CEA-2C3DEF81A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80772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IV.A.1.</a:t>
            </a:r>
            <a:r>
              <a:rPr lang="en-US" altLang="en-US" sz="1200" b="1"/>
              <a:t> It appears that when the average intervening forces killed exceeds more the 0.0001% of the population of the intervening country (more than 0.12 per 100,000 home population), then the counterinsurgency, intervention or peacekeeping operation fails in over two-thirds of the cases.</a:t>
            </a:r>
          </a:p>
          <a:p>
            <a:pPr>
              <a:lnSpc>
                <a:spcPct val="80000"/>
              </a:lnSpc>
            </a:pPr>
            <a:endParaRPr lang="en-US" altLang="en-US" sz="1200" b="1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Furthermore, it appears that if the average intervening forces killed exceeds more than 0.00001% of the population of the intervening country (more than 0.01 per 100,000 home population) that the chances of failure rises to around 50%.</a:t>
            </a:r>
            <a:endParaRPr lang="en-US" altLang="en-US" sz="12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(p-value = .0006)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The average intervening forces killed data basically falls into three groupings: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				Gray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			Blue Wins	Results	Red Wins</a:t>
            </a:r>
            <a:endParaRPr lang="en-US" altLang="en-US" sz="12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0 		18 cases	16	0	  2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0.01 – 0.09	17 cases	  8	2	  7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0.12 – 4.08	14 cases	  3	1	10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			----	----	----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			27	3	19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Or, to put in another format: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			Percent	Percent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			Blue Wins	Red Wins</a:t>
            </a:r>
            <a:endParaRPr lang="en-US" altLang="en-US" sz="12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Low intensity cases	89%	11%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Medium intensity cases	47%	41%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/>
              <a:t>High intensity cases	21%	71%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8CBFDBDA-D7D7-A0BA-344C-9FF4E13E6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8229600" cy="990600"/>
          </a:xfrm>
        </p:spPr>
        <p:txBody>
          <a:bodyPr/>
          <a:lstStyle/>
          <a:p>
            <a:r>
              <a:rPr lang="en-US" altLang="en-US" sz="4400"/>
              <a:t>Thresholds Applied</a:t>
            </a:r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4358A6E5-0FEF-01B4-9333-D1300EB94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8077200" cy="495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400"/>
              <a:t>The Situation Currently</a:t>
            </a:r>
          </a:p>
          <a:p>
            <a:r>
              <a:rPr lang="en-US" altLang="en-US" sz="2000"/>
              <a:t>The US peak in Vietnam was over 7 killed per 100,000 population (1968)</a:t>
            </a:r>
          </a:p>
          <a:p>
            <a:endParaRPr lang="en-US" altLang="en-US" sz="2000"/>
          </a:p>
          <a:p>
            <a:r>
              <a:rPr lang="en-US" altLang="en-US" sz="2000"/>
              <a:t>The US in Iraq during 2004-2007 was between 0.22 to 0.25 killed (KIA) per 100,000 population. </a:t>
            </a:r>
          </a:p>
          <a:p>
            <a:endParaRPr lang="en-US" altLang="en-US" sz="2000"/>
          </a:p>
          <a:p>
            <a:r>
              <a:rPr lang="en-US" altLang="en-US" sz="2000"/>
              <a:t>The US in Afghanistan in 2008 was 0.10 killed (KIA) per 100,000 population</a:t>
            </a:r>
          </a:p>
          <a:p>
            <a:endParaRPr lang="en-US" altLang="en-US" sz="2000"/>
          </a:p>
          <a:p>
            <a:r>
              <a:rPr lang="en-US" altLang="en-US" sz="2000"/>
              <a:t>US population of 300,000,000 means thresholds of:</a:t>
            </a:r>
          </a:p>
          <a:p>
            <a:pPr lvl="1"/>
            <a:r>
              <a:rPr lang="en-US" altLang="en-US" sz="1600"/>
              <a:t>360 killed a year (.12 per 100,000) and</a:t>
            </a:r>
          </a:p>
          <a:p>
            <a:pPr lvl="1"/>
            <a:r>
              <a:rPr lang="en-US" altLang="en-US" sz="1600"/>
              <a:t>30 killed per year (.01 per 100,000)</a:t>
            </a:r>
          </a:p>
          <a:p>
            <a:pPr lvl="1"/>
            <a:r>
              <a:rPr lang="en-US" altLang="en-US" sz="1600"/>
              <a:t>This applies to Afghanistan and Iraq combined</a:t>
            </a:r>
          </a:p>
          <a:p>
            <a:pPr lvl="1"/>
            <a:endParaRPr lang="en-US" altLang="en-US" sz="1600"/>
          </a:p>
          <a:p>
            <a:pPr>
              <a:buFont typeface="Monotype Sorts" pitchFamily="2" charset="2"/>
              <a:buNone/>
            </a:pPr>
            <a:endParaRPr lang="en-US" altLang="en-US" sz="1600"/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CB35-24BB-38E4-E72C-50637576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1" y="427220"/>
            <a:ext cx="10867869" cy="1143000"/>
          </a:xfrm>
        </p:spPr>
        <p:txBody>
          <a:bodyPr/>
          <a:lstStyle/>
          <a:p>
            <a:r>
              <a:rPr lang="en-US" dirty="0"/>
              <a:t>The Afghan Army – new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1F5E1-80C9-C6CF-2D23-B0CBA96B8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330" y="1570220"/>
            <a:ext cx="10867869" cy="4449580"/>
          </a:xfrm>
        </p:spPr>
        <p:txBody>
          <a:bodyPr/>
          <a:lstStyle/>
          <a:p>
            <a:r>
              <a:rPr lang="en-US" dirty="0"/>
              <a:t>Afghanistan has a population of 40,218,234 (2021)</a:t>
            </a:r>
          </a:p>
          <a:p>
            <a:pPr lvl="1"/>
            <a:r>
              <a:rPr lang="en-US" dirty="0"/>
              <a:t>About the same as Ukraine</a:t>
            </a:r>
          </a:p>
          <a:p>
            <a:endParaRPr lang="en-US" dirty="0"/>
          </a:p>
          <a:p>
            <a:r>
              <a:rPr lang="en-US" dirty="0"/>
              <a:t>The Afghan Army was only around 120,000</a:t>
            </a:r>
          </a:p>
          <a:p>
            <a:endParaRPr lang="en-US" dirty="0"/>
          </a:p>
          <a:p>
            <a:r>
              <a:rPr lang="en-US" dirty="0"/>
              <a:t>This is 0.3% of the population</a:t>
            </a:r>
          </a:p>
          <a:p>
            <a:pPr lvl="1"/>
            <a:r>
              <a:rPr lang="en-US" dirty="0"/>
              <a:t>1% would have been 402,182.</a:t>
            </a:r>
          </a:p>
          <a:p>
            <a:endParaRPr lang="en-US" dirty="0"/>
          </a:p>
          <a:p>
            <a:r>
              <a:rPr lang="en-US" dirty="0"/>
              <a:t>What was the estimated insurgent strength?</a:t>
            </a:r>
          </a:p>
          <a:p>
            <a:pPr lvl="1"/>
            <a:r>
              <a:rPr lang="en-US" dirty="0"/>
              <a:t>I tend to say 60,000.</a:t>
            </a:r>
          </a:p>
        </p:txBody>
      </p:sp>
    </p:spTree>
    <p:extLst>
      <p:ext uri="{BB962C8B-B14F-4D97-AF65-F5344CB8AC3E}">
        <p14:creationId xmlns:p14="http://schemas.microsoft.com/office/powerpoint/2010/main" val="2419181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787</Words>
  <Application>Microsoft Office PowerPoint</Application>
  <PresentationFormat>Widescreen</PresentationFormat>
  <Paragraphs>131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Monotype Sorts</vt:lpstr>
      <vt:lpstr>Times New Roman</vt:lpstr>
      <vt:lpstr>Default Design</vt:lpstr>
      <vt:lpstr>Group Discussion  Could We Have Won the War in Afghanistan 2001-2021?</vt:lpstr>
      <vt:lpstr>The Dupuy Institute  Iraq, Data, Hypotheses and Afghanistan</vt:lpstr>
      <vt:lpstr>As Applied to Afghanistan</vt:lpstr>
      <vt:lpstr>PowerPoint Presentation</vt:lpstr>
      <vt:lpstr>Good News and Bad News</vt:lpstr>
      <vt:lpstr>Levels of Violence</vt:lpstr>
      <vt:lpstr>Some Thresholds</vt:lpstr>
      <vt:lpstr>Thresholds Applied</vt:lpstr>
      <vt:lpstr>The Afghan Army – new slides</vt:lpstr>
      <vt:lpstr> Why was police prioritized and Army was not? </vt:lpstr>
      <vt:lpstr>So…. </vt:lpstr>
      <vt:lpstr>Note: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Dupuy Institute  Iraq, Data, Hypotheses and Afghanistan</dc:title>
  <dc:creator>Chris Lawrence</dc:creator>
  <cp:lastModifiedBy>Chris Lawrence</cp:lastModifiedBy>
  <cp:revision>5</cp:revision>
  <dcterms:created xsi:type="dcterms:W3CDTF">2022-09-06T20:08:21Z</dcterms:created>
  <dcterms:modified xsi:type="dcterms:W3CDTF">2022-09-21T19:15:10Z</dcterms:modified>
</cp:coreProperties>
</file>