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95" r:id="rId3"/>
    <p:sldId id="265" r:id="rId4"/>
    <p:sldId id="266" r:id="rId5"/>
    <p:sldId id="267" r:id="rId6"/>
    <p:sldId id="268" r:id="rId7"/>
    <p:sldId id="269" r:id="rId8"/>
    <p:sldId id="278" r:id="rId9"/>
    <p:sldId id="279" r:id="rId10"/>
    <p:sldId id="270" r:id="rId11"/>
    <p:sldId id="297" r:id="rId12"/>
    <p:sldId id="257" r:id="rId13"/>
    <p:sldId id="258" r:id="rId14"/>
    <p:sldId id="261" r:id="rId15"/>
    <p:sldId id="296" r:id="rId16"/>
    <p:sldId id="260" r:id="rId17"/>
    <p:sldId id="262" r:id="rId18"/>
    <p:sldId id="263" r:id="rId19"/>
    <p:sldId id="275" r:id="rId20"/>
    <p:sldId id="276" r:id="rId21"/>
    <p:sldId id="277" r:id="rId22"/>
    <p:sldId id="282" r:id="rId23"/>
    <p:sldId id="281" r:id="rId24"/>
    <p:sldId id="283" r:id="rId25"/>
    <p:sldId id="320" r:id="rId26"/>
    <p:sldId id="298" r:id="rId27"/>
    <p:sldId id="294" r:id="rId28"/>
    <p:sldId id="290" r:id="rId29"/>
    <p:sldId id="287" r:id="rId30"/>
    <p:sldId id="315" r:id="rId31"/>
    <p:sldId id="286" r:id="rId32"/>
    <p:sldId id="289" r:id="rId33"/>
    <p:sldId id="288" r:id="rId34"/>
    <p:sldId id="293" r:id="rId35"/>
    <p:sldId id="300" r:id="rId36"/>
    <p:sldId id="284" r:id="rId37"/>
    <p:sldId id="285" r:id="rId38"/>
    <p:sldId id="321" r:id="rId39"/>
    <p:sldId id="322" r:id="rId40"/>
    <p:sldId id="323" r:id="rId41"/>
    <p:sldId id="291" r:id="rId42"/>
    <p:sldId id="273" r:id="rId43"/>
    <p:sldId id="272" r:id="rId44"/>
    <p:sldId id="274" r:id="rId45"/>
    <p:sldId id="292" r:id="rId46"/>
    <p:sldId id="301" r:id="rId47"/>
    <p:sldId id="314" r:id="rId48"/>
    <p:sldId id="309" r:id="rId49"/>
    <p:sldId id="303" r:id="rId50"/>
    <p:sldId id="307" r:id="rId51"/>
    <p:sldId id="306" r:id="rId52"/>
    <p:sldId id="305" r:id="rId53"/>
    <p:sldId id="304" r:id="rId54"/>
    <p:sldId id="302" r:id="rId55"/>
    <p:sldId id="308" r:id="rId56"/>
    <p:sldId id="310" r:id="rId57"/>
    <p:sldId id="311" r:id="rId58"/>
    <p:sldId id="319" r:id="rId59"/>
    <p:sldId id="313" r:id="rId60"/>
    <p:sldId id="317" r:id="rId61"/>
    <p:sldId id="312" r:id="rId62"/>
    <p:sldId id="324" r:id="rId63"/>
    <p:sldId id="299" r:id="rId64"/>
    <p:sldId id="31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5"/>
    <p:restoredTop sz="94694"/>
  </p:normalViewPr>
  <p:slideViewPr>
    <p:cSldViewPr snapToGrid="0">
      <p:cViewPr varScale="1">
        <p:scale>
          <a:sx n="56" d="100"/>
          <a:sy n="56" d="100"/>
        </p:scale>
        <p:origin x="102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B5A03-9D7E-9C42-B953-1D884AA9B9E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EBC9-DFD0-6149-8007-BAD5A91B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3EBC9-DFD0-6149-8007-BAD5A91B10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3EBC9-DFD0-6149-8007-BAD5A91B10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3FC3-0D6F-94BF-7620-D03E51B02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B5A76-6937-0079-A44C-B64EE50F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8967-5D1C-365D-6F8F-F4CA7A53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37512-D564-0321-54FF-AC745749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6049-EE7F-1F43-4CFF-77228811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A8D8-6489-3698-CABE-3C91D96A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49260-6968-5473-EBC4-7FFC08D61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0944B-2E53-A4E3-841B-632397D4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9D1C4-5F35-4DCD-6D15-B0FA5224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C2F6-A2B7-E61A-0BB5-6F6FFBC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74C55-466B-D9DC-71F6-904BBBE06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EFA97-17D6-7BEB-3883-E5AA8CE7B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FFB9-E561-3DA7-E962-48B3A124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1EBE-9E7F-04FD-E9C2-77826959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28C71-8721-FBD9-3DFC-E54E027B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5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2D6E-5B90-86BC-A805-DB5959E2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19E53-335F-075E-43B7-541B417F8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489A-0349-27AD-FB74-E96740E4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B40D4-EE0A-68DA-979D-3CD4977E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EDA4-2B22-B039-511E-05DA7D90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5AA2-D29A-6759-6B44-CD98D9BC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2A33-53C6-ABA5-6B7C-288A67F48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C82D1-A4FD-E921-DAEA-C445C838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8330B-3E56-131C-A63E-64EDFEF4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9290-BB2C-3847-6268-4D6EAE3B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495F-B680-4273-1821-67F0852F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2C2C-33D5-9E57-8098-8F16A562A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32CB5-CCE5-3A72-BDAC-7CF1C372A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69AB-9106-D254-DC6C-98FA5E5E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ACF16-F262-6F2B-65B5-B8F30EB0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2A8A1-741D-DCF2-D268-EE9FDC1B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DE86-8905-60FB-2F12-9CEFC105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987B-DEB6-A90E-2BA4-89C019326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92EF5-4EA8-1964-C73E-5D6CAC47A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C5F85-6363-4FEF-00EF-B68DE9615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3C69F-22D3-EFEE-89DA-AFC2C7A89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7C8CE-C5BA-295B-E0BE-1B15DD01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C48B8-AB5B-2E4A-1781-09190476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CEA6F-303E-D8F6-5394-64CAF228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696B-A4A7-5EDA-D670-8933B126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ABADD-5E9C-1E15-DAB7-9E6FFEE8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26146-93A5-525E-96F5-C413E4EF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443EF-45AC-E313-90A0-9017BEF7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309C5-CA59-D73C-D76A-82F75E32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AE08C-024E-FEE3-B44A-E97E8DE7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61045-A8BB-5EF8-9E8C-F3B207E0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0894-ACC8-1319-AA18-197DBCAB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23CE5-A497-B764-8926-236423F9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9D65B-197C-DFBC-48BB-1CCD94D6B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FAAF3-09C0-A41F-FD86-E6AD245C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06F17-FA10-0361-400E-5FAEEA9A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E0A92-B4A8-8419-0388-BEA81302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4E67-2C90-B233-5480-1D479FC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D6A03-317C-54EE-B707-B4AB0F718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9F800-3FCA-CF3F-6C65-97D2EA14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E2C86-0A50-040F-74BE-8BCF0035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45EDB-B21D-8AA3-FD0D-82C789C2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9A57C-01F5-1229-2C42-04000C88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8D70-8340-3DC0-FD86-043EE777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6573A-512F-A86B-47B5-0EE34236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C394-C65C-9935-683E-B51050103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5F5F-D3B1-904B-BBA5-C2B2E954BFE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340F-943F-F221-0428-020BF1E9E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C7116-E966-EC8B-4DB3-F82649144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D851-33CD-1A42-A4AE-7001573F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6A0AB-AB54-E7BD-7F9C-51B9FD3CC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654" y="2457621"/>
            <a:ext cx="2916194" cy="1088768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Midway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4DC87B4-BEEE-A081-9452-65A7F058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66F56-FE7E-E28E-0458-58E09F7B609F}"/>
              </a:ext>
            </a:extLst>
          </p:cNvPr>
          <p:cNvSpPr txBox="1"/>
          <p:nvPr/>
        </p:nvSpPr>
        <p:spPr>
          <a:xfrm>
            <a:off x="9738655" y="6125811"/>
            <a:ext cx="218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Mike Johnson</a:t>
            </a:r>
          </a:p>
        </p:txBody>
      </p:sp>
    </p:spTree>
    <p:extLst>
      <p:ext uri="{BB962C8B-B14F-4D97-AF65-F5344CB8AC3E}">
        <p14:creationId xmlns:p14="http://schemas.microsoft.com/office/powerpoint/2010/main" val="38263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F9B12A-46CA-542A-ED43-89FB0DBD0194}"/>
              </a:ext>
            </a:extLst>
          </p:cNvPr>
          <p:cNvSpPr/>
          <p:nvPr/>
        </p:nvSpPr>
        <p:spPr>
          <a:xfrm>
            <a:off x="432486" y="210065"/>
            <a:ext cx="5663514" cy="5966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31EA3-AC88-97E6-DFB6-FF3FE739AE27}"/>
              </a:ext>
            </a:extLst>
          </p:cNvPr>
          <p:cNvSpPr/>
          <p:nvPr/>
        </p:nvSpPr>
        <p:spPr>
          <a:xfrm>
            <a:off x="6182497" y="210065"/>
            <a:ext cx="5663514" cy="59668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3198C-5284-B258-ED7E-62C6727E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62849" cy="1325563"/>
          </a:xfrm>
        </p:spPr>
        <p:txBody>
          <a:bodyPr/>
          <a:lstStyle/>
          <a:p>
            <a:pPr algn="ctr"/>
            <a:r>
              <a:rPr lang="en-US" i="1" dirty="0"/>
              <a:t>Daiichi </a:t>
            </a:r>
            <a:r>
              <a:rPr lang="en-US" i="1" dirty="0" err="1"/>
              <a:t>Kōkū</a:t>
            </a:r>
            <a:r>
              <a:rPr lang="en-US" i="1" dirty="0"/>
              <a:t> </a:t>
            </a:r>
            <a:r>
              <a:rPr lang="en-US" i="1" dirty="0" err="1"/>
              <a:t>Kantai</a:t>
            </a:r>
            <a:r>
              <a:rPr lang="en-US" i="1" dirty="0"/>
              <a:t> </a:t>
            </a:r>
            <a:r>
              <a:rPr lang="en-US" sz="3600" i="1" dirty="0"/>
              <a:t>1</a:t>
            </a:r>
            <a:r>
              <a:rPr lang="en-US" sz="3600" i="1" baseline="30000" dirty="0"/>
              <a:t>st</a:t>
            </a:r>
            <a:r>
              <a:rPr lang="en-US" sz="3600" i="1" dirty="0"/>
              <a:t> Air </a:t>
            </a:r>
            <a:r>
              <a:rPr lang="en-US" sz="3600" i="1" dirty="0" err="1"/>
              <a:t>Kantai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AA59-224D-DC1A-D78B-0C4AD308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221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Created on 10 April 1941</a:t>
            </a:r>
          </a:p>
          <a:p>
            <a:pPr lvl="1"/>
            <a:r>
              <a:rPr lang="en-US" b="1" u="sng" dirty="0"/>
              <a:t>1</a:t>
            </a:r>
            <a:r>
              <a:rPr lang="en-US" b="1" u="sng" baseline="30000" dirty="0"/>
              <a:t>st</a:t>
            </a:r>
            <a:r>
              <a:rPr lang="en-US" b="1" u="sng" dirty="0"/>
              <a:t> Air </a:t>
            </a:r>
            <a:r>
              <a:rPr lang="en-US" b="1" u="sng" dirty="0" err="1"/>
              <a:t>Sentai</a:t>
            </a:r>
            <a:endParaRPr lang="en-US" b="1" u="sng" dirty="0"/>
          </a:p>
          <a:p>
            <a:pPr lvl="2"/>
            <a:r>
              <a:rPr lang="en-US" dirty="0"/>
              <a:t>Akagi</a:t>
            </a:r>
          </a:p>
          <a:p>
            <a:pPr lvl="2"/>
            <a:r>
              <a:rPr lang="en-US" dirty="0" err="1"/>
              <a:t>Kaga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Air </a:t>
            </a:r>
            <a:r>
              <a:rPr lang="en-US" dirty="0" err="1"/>
              <a:t>Sentai</a:t>
            </a:r>
            <a:endParaRPr lang="en-US" dirty="0"/>
          </a:p>
          <a:p>
            <a:pPr lvl="2"/>
            <a:r>
              <a:rPr lang="en-US" dirty="0"/>
              <a:t>Soryu</a:t>
            </a:r>
          </a:p>
          <a:p>
            <a:pPr lvl="2"/>
            <a:r>
              <a:rPr lang="en-US" dirty="0" err="1"/>
              <a:t>Hiryu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Air </a:t>
            </a:r>
            <a:r>
              <a:rPr lang="en-US" dirty="0" err="1"/>
              <a:t>Sentai</a:t>
            </a:r>
            <a:endParaRPr lang="en-US" dirty="0"/>
          </a:p>
          <a:p>
            <a:pPr lvl="2"/>
            <a:r>
              <a:rPr lang="en-US" dirty="0" err="1"/>
              <a:t>Ryujo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Remaining in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Kantai</a:t>
            </a:r>
            <a:endParaRPr lang="en-US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Air </a:t>
            </a:r>
            <a:r>
              <a:rPr lang="en-US" dirty="0" err="1"/>
              <a:t>Sentai</a:t>
            </a:r>
            <a:endParaRPr lang="en-US" dirty="0"/>
          </a:p>
          <a:p>
            <a:pPr lvl="2"/>
            <a:r>
              <a:rPr lang="en-US" dirty="0" err="1"/>
              <a:t>Hosho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617ECB-060C-B3A8-C553-EF88B250B010}"/>
              </a:ext>
            </a:extLst>
          </p:cNvPr>
          <p:cNvSpPr txBox="1">
            <a:spLocks/>
          </p:cNvSpPr>
          <p:nvPr/>
        </p:nvSpPr>
        <p:spPr>
          <a:xfrm>
            <a:off x="6526428" y="365124"/>
            <a:ext cx="4462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Commander, Aircraft, Battle Force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6B17D-CBD3-2CC2-3BCD-DA752325028C}"/>
              </a:ext>
            </a:extLst>
          </p:cNvPr>
          <p:cNvSpPr txBox="1">
            <a:spLocks/>
          </p:cNvSpPr>
          <p:nvPr/>
        </p:nvSpPr>
        <p:spPr>
          <a:xfrm>
            <a:off x="6687066" y="1825625"/>
            <a:ext cx="43022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Carrier Division ONE</a:t>
            </a:r>
          </a:p>
          <a:p>
            <a:pPr lvl="2"/>
            <a:r>
              <a:rPr lang="en-US" dirty="0"/>
              <a:t>Lexington</a:t>
            </a:r>
          </a:p>
          <a:p>
            <a:pPr lvl="2"/>
            <a:r>
              <a:rPr lang="en-US" dirty="0"/>
              <a:t>Saratoga</a:t>
            </a:r>
          </a:p>
          <a:p>
            <a:pPr lvl="1"/>
            <a:r>
              <a:rPr lang="en-US" b="1" u="sng" dirty="0"/>
              <a:t>Carrier Division TWO</a:t>
            </a:r>
          </a:p>
          <a:p>
            <a:pPr lvl="2"/>
            <a:r>
              <a:rPr lang="en-US" dirty="0"/>
              <a:t>Yorktown</a:t>
            </a:r>
          </a:p>
          <a:p>
            <a:pPr lvl="2"/>
            <a:r>
              <a:rPr lang="en-US" dirty="0"/>
              <a:t>Enterprise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In Atlantic Fleet</a:t>
            </a:r>
          </a:p>
          <a:p>
            <a:pPr lvl="2"/>
            <a:r>
              <a:rPr lang="en-US" dirty="0"/>
              <a:t>Carrier Division THREE</a:t>
            </a:r>
          </a:p>
          <a:p>
            <a:pPr lvl="3"/>
            <a:r>
              <a:rPr lang="en-US" dirty="0"/>
              <a:t>Ranger</a:t>
            </a:r>
          </a:p>
          <a:p>
            <a:pPr lvl="3"/>
            <a:r>
              <a:rPr lang="en-US" dirty="0"/>
              <a:t>Wasp</a:t>
            </a:r>
          </a:p>
        </p:txBody>
      </p:sp>
    </p:spTree>
    <p:extLst>
      <p:ext uri="{BB962C8B-B14F-4D97-AF65-F5344CB8AC3E}">
        <p14:creationId xmlns:p14="http://schemas.microsoft.com/office/powerpoint/2010/main" val="132244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ADBB-A3C2-EDA4-5438-1685E10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E1EF-BC53-A320-BB76-46950820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IJN organization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(”ship group” or Fleet and “battle group”)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Battle; Amphibious; Mobile Striking; Land-based Air; Submarines; Geographic</a:t>
            </a:r>
          </a:p>
          <a:p>
            <a:r>
              <a:rPr lang="en-US" b="1" dirty="0"/>
              <a:t>USN organization</a:t>
            </a:r>
          </a:p>
          <a:p>
            <a:pPr lvl="1"/>
            <a:r>
              <a:rPr lang="en-US" b="1" dirty="0"/>
              <a:t>Pacific Fleet in 1941-42</a:t>
            </a:r>
          </a:p>
          <a:p>
            <a:pPr lvl="1"/>
            <a:r>
              <a:rPr lang="en-US" b="1" dirty="0"/>
              <a:t>Battle (Cover); Scouting (Amphibious); Scouting and Raiding; Maritime Patrol; Submarines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Midway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Roles of the “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12F8-B4F2-FC3A-CA7C-F5B10F6B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Fleet, Force, Squadron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9AA0-BA0D-0BC3-F59B-7315417AC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Order No. 218 of 5 June 1916:</a:t>
            </a:r>
          </a:p>
          <a:p>
            <a:pPr lvl="1"/>
            <a:r>
              <a:rPr lang="en-US" dirty="0"/>
              <a:t>A Fleet is an organized body of ships under the command of a Commander-in-Chief.</a:t>
            </a:r>
          </a:p>
          <a:p>
            <a:pPr lvl="1"/>
            <a:r>
              <a:rPr lang="en-US" dirty="0"/>
              <a:t>A Force is the major subdivision of a Fleet.</a:t>
            </a:r>
          </a:p>
          <a:p>
            <a:pPr lvl="1"/>
            <a:r>
              <a:rPr lang="en-US" dirty="0"/>
              <a:t>A Squadron is the major subdivision of a Force.</a:t>
            </a:r>
          </a:p>
          <a:p>
            <a:r>
              <a:rPr lang="en-US" dirty="0"/>
              <a:t>General Order No. 30 of 5 January 1921:</a:t>
            </a:r>
          </a:p>
          <a:p>
            <a:pPr lvl="1"/>
            <a:r>
              <a:rPr lang="en-US" dirty="0"/>
              <a:t>A force is a command composed of a number of vessels or larger units, organized for a specific task. In the peace organization of the fleets, </a:t>
            </a:r>
            <a:r>
              <a:rPr lang="en-US" dirty="0">
                <a:solidFill>
                  <a:srgbClr val="0432FF"/>
                </a:solidFill>
              </a:rPr>
              <a:t>vessels of the same type</a:t>
            </a:r>
            <a:r>
              <a:rPr lang="en-US" dirty="0"/>
              <a:t> with the </a:t>
            </a:r>
            <a:r>
              <a:rPr lang="en-US" dirty="0">
                <a:solidFill>
                  <a:srgbClr val="0432FF"/>
                </a:solidFill>
              </a:rPr>
              <a:t>additional flagships and tenders </a:t>
            </a:r>
            <a:r>
              <a:rPr lang="en-US" dirty="0"/>
              <a:t>assigned thereto, in each fleet, constitute a force; the specific task of such force being the training of similar type units for war. During war operations, forces will be organized to perform tasks assigned by their immediate superior.</a:t>
            </a:r>
          </a:p>
        </p:txBody>
      </p:sp>
    </p:spTree>
    <p:extLst>
      <p:ext uri="{BB962C8B-B14F-4D97-AF65-F5344CB8AC3E}">
        <p14:creationId xmlns:p14="http://schemas.microsoft.com/office/powerpoint/2010/main" val="404952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0483-5489-34A8-CC48-A3237817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Order No. 94 of 6 December 1922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7C58-1135-6653-CCD1-F4E1061F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Atlantic and Pacific Fleets replaced by United States Fleet: </a:t>
            </a:r>
          </a:p>
          <a:p>
            <a:pPr lvl="2"/>
            <a:r>
              <a:rPr lang="en-US" dirty="0"/>
              <a:t>"the principal naval force of the United States,”</a:t>
            </a:r>
          </a:p>
          <a:p>
            <a:pPr lvl="1"/>
            <a:r>
              <a:rPr lang="en-US" dirty="0"/>
              <a:t>(a) Battle Fleet</a:t>
            </a:r>
          </a:p>
          <a:p>
            <a:pPr lvl="1"/>
            <a:r>
              <a:rPr lang="en-US" dirty="0"/>
              <a:t>(b) Scouting Fleet</a:t>
            </a:r>
          </a:p>
          <a:p>
            <a:pPr lvl="1"/>
            <a:r>
              <a:rPr lang="en-US" dirty="0"/>
              <a:t>(c) Control Force</a:t>
            </a:r>
          </a:p>
          <a:p>
            <a:pPr lvl="1"/>
            <a:r>
              <a:rPr lang="en-US" dirty="0"/>
              <a:t>(d) Fleet Base Force.</a:t>
            </a:r>
          </a:p>
          <a:p>
            <a:r>
              <a:rPr lang="en-US" dirty="0"/>
              <a:t>Forces Not Assigned to the United States Fleet: </a:t>
            </a:r>
          </a:p>
          <a:p>
            <a:pPr lvl="1"/>
            <a:r>
              <a:rPr lang="en-US" dirty="0"/>
              <a:t>(a) Asiatic Fleet</a:t>
            </a:r>
          </a:p>
          <a:p>
            <a:pPr lvl="1"/>
            <a:r>
              <a:rPr lang="en-US" dirty="0"/>
              <a:t>(b) Naval Forces, Europe</a:t>
            </a:r>
          </a:p>
          <a:p>
            <a:pPr lvl="1"/>
            <a:r>
              <a:rPr lang="en-US" dirty="0"/>
              <a:t>(c) Special Service Squadrons</a:t>
            </a:r>
          </a:p>
          <a:p>
            <a:pPr lvl="1"/>
            <a:r>
              <a:rPr lang="en-US" dirty="0"/>
              <a:t>(d) Submarine Divisions, Atlantic</a:t>
            </a:r>
          </a:p>
          <a:p>
            <a:pPr lvl="1"/>
            <a:r>
              <a:rPr lang="en-US" dirty="0"/>
              <a:t>(e) Submarine Divisions, Pacific</a:t>
            </a:r>
          </a:p>
          <a:p>
            <a:pPr lvl="1"/>
            <a:r>
              <a:rPr lang="en-US" dirty="0"/>
              <a:t>(f) Naval District Forces</a:t>
            </a:r>
          </a:p>
        </p:txBody>
      </p:sp>
    </p:spTree>
    <p:extLst>
      <p:ext uri="{BB962C8B-B14F-4D97-AF65-F5344CB8AC3E}">
        <p14:creationId xmlns:p14="http://schemas.microsoft.com/office/powerpoint/2010/main" val="342087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0483-5489-34A8-CC48-A3237817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General Order No. </a:t>
            </a:r>
            <a:r>
              <a:rPr lang="en-US" strike="sngStrike" dirty="0">
                <a:solidFill>
                  <a:srgbClr val="FF0000"/>
                </a:solidFill>
              </a:rPr>
              <a:t>94 of 6 December 1922</a:t>
            </a:r>
            <a:br>
              <a:rPr lang="en-US" dirty="0"/>
            </a:br>
            <a:r>
              <a:rPr lang="en-US" u="sng" dirty="0">
                <a:solidFill>
                  <a:srgbClr val="0070C0"/>
                </a:solidFill>
              </a:rPr>
              <a:t>211 of 10 December 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7C58-1135-6653-CCD1-F4E1061F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United States Fleet: </a:t>
            </a:r>
          </a:p>
          <a:p>
            <a:pPr lvl="2"/>
            <a:r>
              <a:rPr lang="en-US" dirty="0"/>
              <a:t>"the principal naval force of the United States,”</a:t>
            </a:r>
          </a:p>
          <a:p>
            <a:pPr lvl="1"/>
            <a:r>
              <a:rPr lang="en-US" dirty="0"/>
              <a:t>(a) the Battle </a:t>
            </a:r>
            <a:r>
              <a:rPr lang="en-US" strike="sngStrike" dirty="0">
                <a:solidFill>
                  <a:srgbClr val="FF0000"/>
                </a:solidFill>
              </a:rPr>
              <a:t>Fleet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u="sng" dirty="0">
                <a:solidFill>
                  <a:srgbClr val="0432FF"/>
                </a:solidFill>
              </a:rPr>
              <a:t>Force</a:t>
            </a:r>
          </a:p>
          <a:p>
            <a:pPr lvl="1"/>
            <a:r>
              <a:rPr lang="en-US" dirty="0"/>
              <a:t>(b) the Scouting </a:t>
            </a:r>
            <a:r>
              <a:rPr lang="en-US" strike="sngStrike" dirty="0">
                <a:solidFill>
                  <a:srgbClr val="FF0000"/>
                </a:solidFill>
              </a:rPr>
              <a:t>Fleet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u="sng" dirty="0">
                <a:solidFill>
                  <a:srgbClr val="0432FF"/>
                </a:solidFill>
              </a:rPr>
              <a:t>Force</a:t>
            </a:r>
          </a:p>
          <a:p>
            <a:pPr lvl="1"/>
            <a:r>
              <a:rPr lang="en-US" dirty="0"/>
              <a:t>(c) the </a:t>
            </a:r>
            <a:r>
              <a:rPr lang="en-US" strike="sngStrike" dirty="0">
                <a:solidFill>
                  <a:srgbClr val="FF0000"/>
                </a:solidFill>
              </a:rPr>
              <a:t>Control Force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u="sng" dirty="0">
                <a:solidFill>
                  <a:srgbClr val="0432FF"/>
                </a:solidFill>
              </a:rPr>
              <a:t>Submarine Force</a:t>
            </a:r>
            <a:endParaRPr lang="en-US" u="sng" strike="sngStrike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(d) the Fleet Base Force.</a:t>
            </a:r>
          </a:p>
          <a:p>
            <a:r>
              <a:rPr lang="en-US" dirty="0"/>
              <a:t>Forces Not Assigned to the United States Fleet: 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(a) </a:t>
            </a:r>
            <a:r>
              <a:rPr lang="en-US" dirty="0"/>
              <a:t>Asiatic Fleet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(b) Naval Forces, Europe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(c) </a:t>
            </a:r>
            <a:r>
              <a:rPr lang="en-US" dirty="0"/>
              <a:t>Special Service Squadrons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(d) Submarine Divisions, Atlantic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(e) Submarine Divisions, Pacific</a:t>
            </a:r>
          </a:p>
          <a:p>
            <a:pPr lvl="1"/>
            <a:r>
              <a:rPr lang="en-US" strike="sngStrike" dirty="0">
                <a:solidFill>
                  <a:srgbClr val="FF0000"/>
                </a:solidFill>
              </a:rPr>
              <a:t>(f) </a:t>
            </a:r>
            <a:r>
              <a:rPr lang="en-US" dirty="0"/>
              <a:t>Naval District Forces</a:t>
            </a:r>
          </a:p>
          <a:p>
            <a:pPr lvl="1"/>
            <a:r>
              <a:rPr lang="en-US" b="1" u="sng" dirty="0">
                <a:solidFill>
                  <a:srgbClr val="0432FF"/>
                </a:solidFill>
              </a:rPr>
              <a:t>Naval Transportation Service</a:t>
            </a:r>
          </a:p>
        </p:txBody>
      </p:sp>
    </p:spTree>
    <p:extLst>
      <p:ext uri="{BB962C8B-B14F-4D97-AF65-F5344CB8AC3E}">
        <p14:creationId xmlns:p14="http://schemas.microsoft.com/office/powerpoint/2010/main" val="227098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33210-CCD3-FA4C-4493-E913E42A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71500"/>
            <a:ext cx="77724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8DC5F-3F73-2058-2794-FBE36C6DFC1F}"/>
              </a:ext>
            </a:extLst>
          </p:cNvPr>
          <p:cNvSpPr txBox="1"/>
          <p:nvPr/>
        </p:nvSpPr>
        <p:spPr>
          <a:xfrm>
            <a:off x="10083114" y="3991233"/>
            <a:ext cx="138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16 at time of Midway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01AE3E-C766-94DB-5BE5-F70E518F7B8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9069859" y="3917092"/>
            <a:ext cx="1013255" cy="39730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32FFEB-94FF-BB93-0A72-D6ABB0E9B0BD}"/>
              </a:ext>
            </a:extLst>
          </p:cNvPr>
          <p:cNvSpPr txBox="1"/>
          <p:nvPr/>
        </p:nvSpPr>
        <p:spPr>
          <a:xfrm>
            <a:off x="4164227" y="4129047"/>
            <a:ext cx="33682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3 for WW1 and interwar years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(Act of 22 May 1917)</a:t>
            </a:r>
          </a:p>
        </p:txBody>
      </p:sp>
    </p:spTree>
    <p:extLst>
      <p:ext uri="{BB962C8B-B14F-4D97-AF65-F5344CB8AC3E}">
        <p14:creationId xmlns:p14="http://schemas.microsoft.com/office/powerpoint/2010/main" val="135158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C5E13-68D8-9B02-FEF4-C2C90CEF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06" y="273269"/>
            <a:ext cx="10694745" cy="6411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581AF9-325D-EC58-C132-BA43FF0A7E61}"/>
              </a:ext>
            </a:extLst>
          </p:cNvPr>
          <p:cNvSpPr/>
          <p:nvPr/>
        </p:nvSpPr>
        <p:spPr>
          <a:xfrm>
            <a:off x="7805565" y="273269"/>
            <a:ext cx="3766325" cy="1019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4-stars and 3 3-stars authorized to command fleets and major subdivisions (Act of 22 May 1917)</a:t>
            </a:r>
          </a:p>
        </p:txBody>
      </p:sp>
    </p:spTree>
    <p:extLst>
      <p:ext uri="{BB962C8B-B14F-4D97-AF65-F5344CB8AC3E}">
        <p14:creationId xmlns:p14="http://schemas.microsoft.com/office/powerpoint/2010/main" val="130447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7574E0-69B2-0FC9-BD92-1EEAAF2571CC}"/>
              </a:ext>
            </a:extLst>
          </p:cNvPr>
          <p:cNvGraphicFramePr>
            <a:graphicFrameLocks noGrp="1"/>
          </p:cNvGraphicFramePr>
          <p:nvPr/>
        </p:nvGraphicFramePr>
        <p:xfrm>
          <a:off x="5651716" y="363967"/>
          <a:ext cx="6198414" cy="553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730">
                  <a:extLst>
                    <a:ext uri="{9D8B030D-6E8A-4147-A177-3AD203B41FA5}">
                      <a16:colId xmlns:a16="http://schemas.microsoft.com/office/drawing/2014/main" val="2356206943"/>
                    </a:ext>
                  </a:extLst>
                </a:gridCol>
                <a:gridCol w="980477">
                  <a:extLst>
                    <a:ext uri="{9D8B030D-6E8A-4147-A177-3AD203B41FA5}">
                      <a16:colId xmlns:a16="http://schemas.microsoft.com/office/drawing/2014/main" val="4024180871"/>
                    </a:ext>
                  </a:extLst>
                </a:gridCol>
                <a:gridCol w="2389207">
                  <a:extLst>
                    <a:ext uri="{9D8B030D-6E8A-4147-A177-3AD203B41FA5}">
                      <a16:colId xmlns:a16="http://schemas.microsoft.com/office/drawing/2014/main" val="1392565911"/>
                    </a:ext>
                  </a:extLst>
                </a:gridCol>
              </a:tblGrid>
              <a:tr h="1803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Battle Force, Pacific Fleet</a:t>
                      </a: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69067940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Carrier Division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48024195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Pennsylvania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Lexington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5988721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Arizona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Saratoga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184352061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Nevada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Carrier Division 2 </a:t>
                      </a:r>
                      <a:r>
                        <a:rPr lang="en-US" sz="1400" b="1" u="none" strike="noStrike" dirty="0">
                          <a:solidFill>
                            <a:srgbClr val="0432FF"/>
                          </a:solidFill>
                          <a:effectLst/>
                        </a:rPr>
                        <a:t>(Commander, Aircraft, Battle Force)</a:t>
                      </a:r>
                      <a:endParaRPr lang="en-US" sz="1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79133788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475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Tennessee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Yorktown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65852723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California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Enterprise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2282490705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Oklahoma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2986652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612529038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New Mexico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09998550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Mississippi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35156710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Idaho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644005541"/>
                  </a:ext>
                </a:extLst>
              </a:tr>
              <a:tr h="383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4 </a:t>
                      </a:r>
                      <a:r>
                        <a:rPr lang="en-US" sz="1400" b="1" u="none" strike="noStrike" dirty="0">
                          <a:solidFill>
                            <a:srgbClr val="0432FF"/>
                          </a:solidFill>
                          <a:effectLst/>
                        </a:rPr>
                        <a:t>(Commander, Battleships, Battle Force)</a:t>
                      </a:r>
                      <a:endParaRPr lang="en-US" sz="1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5774856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Colorado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61703488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Maryland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5645283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West Virginia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22187226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040979739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572981754"/>
                  </a:ext>
                </a:extLst>
              </a:tr>
              <a:tr h="1803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Atlantic Fleet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63362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Battleship Division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Carrier Division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12440205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New York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Ranger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146971844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Texas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Wasp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2157818377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Arkansas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2817025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B0F5608-1A47-62F6-0A0E-6C39EFCF19FA}"/>
              </a:ext>
            </a:extLst>
          </p:cNvPr>
          <p:cNvSpPr/>
          <p:nvPr/>
        </p:nvSpPr>
        <p:spPr>
          <a:xfrm>
            <a:off x="86497" y="80319"/>
            <a:ext cx="5474043" cy="669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1 Feb 1941, US Atlantic Fleet was reestablished as a 4-star command.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4-star billet came from downgrading the Commander, Battle Force from 4 to 3 stars.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That would have raised the number of 3-star billets to 4.  So, a 3-star billet had to drop to 2-stars.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Choices were Commander, Battleships, Battle Force then commanding 4 divisions of 12 battleships or Commander, Aircraft, Battle Force, then commanding 2 divisions of 4 carriers.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More than 10 months before Pearl Harbor, Commander, Aircraft was retained as a 3-star, while Commander, Battleships was downgraded to 2-stars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3A942-9014-6E93-98AD-1742F1A751CD}"/>
              </a:ext>
            </a:extLst>
          </p:cNvPr>
          <p:cNvSpPr txBox="1"/>
          <p:nvPr/>
        </p:nvSpPr>
        <p:spPr>
          <a:xfrm>
            <a:off x="6096000" y="6178378"/>
            <a:ext cx="140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525,000 tons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B95EC-CF2F-3A07-0D22-C7D64565239A}"/>
              </a:ext>
            </a:extLst>
          </p:cNvPr>
          <p:cNvSpPr txBox="1"/>
          <p:nvPr/>
        </p:nvSpPr>
        <p:spPr>
          <a:xfrm>
            <a:off x="9761837" y="6178378"/>
            <a:ext cx="140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135,000 tons</a:t>
            </a:r>
          </a:p>
        </p:txBody>
      </p:sp>
    </p:spTree>
    <p:extLst>
      <p:ext uri="{BB962C8B-B14F-4D97-AF65-F5344CB8AC3E}">
        <p14:creationId xmlns:p14="http://schemas.microsoft.com/office/powerpoint/2010/main" val="52415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0B8C9-AE2A-374F-A982-52593A8A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1" y="42733"/>
            <a:ext cx="5664509" cy="681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22F54-57F3-3B4F-AF93-70BB02C1C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53" y="163469"/>
            <a:ext cx="5822265" cy="65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D0B70-3974-339D-4657-CF94502E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7" y="2248329"/>
            <a:ext cx="10168485" cy="33745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1FC0D8-581D-F97A-9E67-519445B0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ONE: VADM Pye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D2F2C-5B01-A596-B26D-6C8599F8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41" y="365124"/>
            <a:ext cx="3558910" cy="1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ADBB-A3C2-EDA4-5438-1685E10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E1EF-BC53-A320-BB76-46950820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IJN organization</a:t>
            </a:r>
          </a:p>
          <a:p>
            <a:pPr lvl="1"/>
            <a:r>
              <a:rPr lang="en-US" dirty="0" err="1"/>
              <a:t>Kantai</a:t>
            </a:r>
            <a:r>
              <a:rPr lang="en-US" dirty="0"/>
              <a:t> and </a:t>
            </a:r>
            <a:r>
              <a:rPr lang="en-US" dirty="0" err="1"/>
              <a:t>Sentai</a:t>
            </a:r>
            <a:r>
              <a:rPr lang="en-US" dirty="0"/>
              <a:t>  (”ship group” or Fleet and “battle group”)</a:t>
            </a:r>
          </a:p>
          <a:p>
            <a:pPr lvl="1"/>
            <a:r>
              <a:rPr lang="en-US" dirty="0"/>
              <a:t>Battle; Amphibious; Mobile Striking; Land-based Air; Submarines; Geographic</a:t>
            </a:r>
          </a:p>
          <a:p>
            <a:r>
              <a:rPr lang="en-US" dirty="0"/>
              <a:t>USN organization</a:t>
            </a:r>
          </a:p>
          <a:p>
            <a:pPr lvl="1"/>
            <a:r>
              <a:rPr lang="en-US" dirty="0"/>
              <a:t>Pacific Fleet in 1941-42</a:t>
            </a:r>
          </a:p>
          <a:p>
            <a:pPr lvl="1"/>
            <a:r>
              <a:rPr lang="en-US" dirty="0"/>
              <a:t>Battle (Cover); Scouting (Amphibious); Scouting and Raiding; Maritime Patrol; Submarines</a:t>
            </a:r>
          </a:p>
          <a:p>
            <a:r>
              <a:rPr lang="en-US" dirty="0"/>
              <a:t>Midway</a:t>
            </a:r>
          </a:p>
          <a:p>
            <a:pPr lvl="1"/>
            <a:r>
              <a:rPr lang="en-US" dirty="0"/>
              <a:t>Roles of the “</a:t>
            </a:r>
            <a:r>
              <a:rPr lang="en-US" dirty="0" err="1"/>
              <a:t>Kantai</a:t>
            </a:r>
            <a:r>
              <a:rPr lang="en-US" dirty="0"/>
              <a:t>”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4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65C2-D90D-D102-5F55-D53908C3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TWO: VADM Halsey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0B800-601A-4A18-D9FB-12D49AD8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5" y="1887666"/>
            <a:ext cx="10647662" cy="3759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79A9D-99DE-2208-8BF0-7843B5100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41" y="365124"/>
            <a:ext cx="3558910" cy="1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7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765EC-CB54-4D71-534B-7BDB7BC6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27" y="2990335"/>
            <a:ext cx="9610542" cy="3217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E4165-8D43-BE04-22EF-109F2334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THREE: VADM Brown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C0102-35EF-7C3A-946E-47C7B3F3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6544"/>
            <a:ext cx="9734796" cy="1679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B8C7B-C4EA-5363-D8FE-78BF931A1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41" y="365124"/>
            <a:ext cx="3558910" cy="1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7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FC9D0-FBC7-D157-99BE-573F18C0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66750"/>
            <a:ext cx="5486400" cy="55245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F2D38A-6524-BDA9-DB0A-260A1AE7A254}"/>
              </a:ext>
            </a:extLst>
          </p:cNvPr>
          <p:cNvGraphicFramePr>
            <a:graphicFrameLocks noGrp="1"/>
          </p:cNvGraphicFramePr>
          <p:nvPr/>
        </p:nvGraphicFramePr>
        <p:xfrm>
          <a:off x="622300" y="123052"/>
          <a:ext cx="5473700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3700">
                  <a:extLst>
                    <a:ext uri="{9D8B030D-6E8A-4147-A177-3AD203B41FA5}">
                      <a16:colId xmlns:a16="http://schemas.microsoft.com/office/drawing/2014/main" val="36523205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31-Oct-41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81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28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5E97-A7BC-FB1C-A8BE-24450C29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45" y="224652"/>
            <a:ext cx="5486400" cy="6235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9D0-FBC7-D157-99BE-573F18C0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6750"/>
            <a:ext cx="5486400" cy="55245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F2D38A-6524-BDA9-DB0A-260A1AE7A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30909"/>
              </p:ext>
            </p:extLst>
          </p:nvPr>
        </p:nvGraphicFramePr>
        <p:xfrm>
          <a:off x="622300" y="123052"/>
          <a:ext cx="5473700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3700">
                  <a:extLst>
                    <a:ext uri="{9D8B030D-6E8A-4147-A177-3AD203B41FA5}">
                      <a16:colId xmlns:a16="http://schemas.microsoft.com/office/drawing/2014/main" val="36523205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31-Oct-41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281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4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1FA59-6182-3880-D2CA-40D8CA77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39" y="948553"/>
            <a:ext cx="11134921" cy="4055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EC0B5-9D31-43DF-81B4-C0D22F18B5B0}"/>
              </a:ext>
            </a:extLst>
          </p:cNvPr>
          <p:cNvSpPr txBox="1"/>
          <p:nvPr/>
        </p:nvSpPr>
        <p:spPr>
          <a:xfrm>
            <a:off x="1253552" y="5386227"/>
            <a:ext cx="9684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Comparison isn’t perfect—reflects similar maritime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1647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3137-F88F-388A-7C17-9C5B9F05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USN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CE4D-AC2B-FF57-4D2F-929323FF9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put battleships, carriers, and cruisers in TF 1, 2, and 3?</a:t>
            </a:r>
          </a:p>
          <a:p>
            <a:pPr lvl="1"/>
            <a:r>
              <a:rPr lang="en-US" dirty="0"/>
              <a:t>These TFs had very different roles, but the ships were divided among them.</a:t>
            </a:r>
          </a:p>
          <a:p>
            <a:pPr lvl="1"/>
            <a:r>
              <a:rPr lang="en-US" dirty="0"/>
              <a:t>Japan was centralizing carriers just as the US was distributing them.</a:t>
            </a:r>
          </a:p>
          <a:p>
            <a:pPr lvl="1"/>
            <a:r>
              <a:rPr lang="en-US" dirty="0"/>
              <a:t>But, at the time, 12 new carriers were under construction or funded, as were 8 fast battleships and plenty of cruisers.  The point of the TFs was to prepare and each was able to experiment with a range of ships to facilitate distribution when more assets arrived.</a:t>
            </a:r>
          </a:p>
          <a:p>
            <a:r>
              <a:rPr lang="en-US" dirty="0"/>
              <a:t>Battleships had already been displaced by carriers well before Pearl Harbor.</a:t>
            </a:r>
          </a:p>
          <a:p>
            <a:r>
              <a:rPr lang="en-US" dirty="0"/>
              <a:t>USN and IJN had similar roles for subordinate forces.</a:t>
            </a:r>
          </a:p>
        </p:txBody>
      </p:sp>
    </p:spTree>
    <p:extLst>
      <p:ext uri="{BB962C8B-B14F-4D97-AF65-F5344CB8AC3E}">
        <p14:creationId xmlns:p14="http://schemas.microsoft.com/office/powerpoint/2010/main" val="125553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ADBB-A3C2-EDA4-5438-1685E10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E1EF-BC53-A320-BB76-46950820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IJN organization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(”ship group” or Fleet and “battle group”)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Battle; Amphibious; Mobile Striking; Land-based Air; Submarines; Geographic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USN organization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Pacific Fleet in 1941-42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Battle (Cover); Scouting (Amphibious); Scouting and Raiding; Maritime Patrol; Submarines</a:t>
            </a:r>
          </a:p>
          <a:p>
            <a:r>
              <a:rPr lang="en-US" b="1" dirty="0"/>
              <a:t>Midway</a:t>
            </a:r>
          </a:p>
          <a:p>
            <a:pPr lvl="1"/>
            <a:r>
              <a:rPr lang="en-US" b="1" dirty="0"/>
              <a:t>Roles of the “</a:t>
            </a:r>
            <a:r>
              <a:rPr lang="en-US" b="1" dirty="0" err="1"/>
              <a:t>Kantai</a:t>
            </a:r>
            <a:r>
              <a:rPr lang="en-US" b="1" dirty="0"/>
              <a:t>”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8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55B4-0489-7BB7-576E-E52F35D7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11F3-1965-1C10-0A5E-A17B81540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39 </a:t>
            </a:r>
            <a:r>
              <a:rPr lang="en-US" sz="3200" dirty="0" err="1"/>
              <a:t>Kantai</a:t>
            </a:r>
            <a:r>
              <a:rPr lang="en-US" sz="3200" dirty="0"/>
              <a:t> and </a:t>
            </a:r>
            <a:r>
              <a:rPr lang="en-US" sz="3200" dirty="0" err="1"/>
              <a:t>Sentai</a:t>
            </a:r>
            <a:r>
              <a:rPr lang="en-US" sz="3200" dirty="0"/>
              <a:t> commanders at time of Midway</a:t>
            </a:r>
          </a:p>
          <a:p>
            <a:pPr lvl="1"/>
            <a:r>
              <a:rPr lang="en-US" sz="3200" dirty="0"/>
              <a:t>All commanded by flag officers</a:t>
            </a:r>
            <a:endParaRPr lang="en-US" sz="2800" dirty="0"/>
          </a:p>
          <a:p>
            <a:pPr lvl="1"/>
            <a:r>
              <a:rPr lang="en-US" sz="3200" dirty="0"/>
              <a:t>36 were in the Combined Fleet (Rengo </a:t>
            </a:r>
            <a:r>
              <a:rPr lang="en-US" sz="3200" dirty="0" err="1"/>
              <a:t>Kantai</a:t>
            </a:r>
            <a:r>
              <a:rPr lang="en-US" sz="3200" dirty="0"/>
              <a:t>)</a:t>
            </a:r>
          </a:p>
          <a:p>
            <a:pPr lvl="2"/>
            <a:r>
              <a:rPr lang="en-US" sz="3200" dirty="0"/>
              <a:t>27 are on many Midway OOBs</a:t>
            </a:r>
          </a:p>
          <a:p>
            <a:r>
              <a:rPr lang="en-US" sz="3200" dirty="0"/>
              <a:t>Appears complex, but</a:t>
            </a:r>
          </a:p>
          <a:p>
            <a:pPr lvl="1"/>
            <a:r>
              <a:rPr lang="en-US" sz="2800" dirty="0"/>
              <a:t>4 in Mobile Striking Group (1</a:t>
            </a:r>
            <a:r>
              <a:rPr lang="en-US" sz="2800" baseline="30000" dirty="0"/>
              <a:t>st</a:t>
            </a:r>
            <a:r>
              <a:rPr lang="en-US" sz="2800" dirty="0"/>
              <a:t> Air </a:t>
            </a:r>
            <a:r>
              <a:rPr lang="en-US" sz="2800" dirty="0" err="1"/>
              <a:t>Kantai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7 in Amphibious Force (2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 err="1"/>
              <a:t>Kantai</a:t>
            </a:r>
            <a:r>
              <a:rPr lang="en-US" sz="2800" dirty="0"/>
              <a:t>)</a:t>
            </a:r>
          </a:p>
          <a:p>
            <a:pPr lvl="2"/>
            <a:r>
              <a:rPr lang="en-US" sz="2400" dirty="0"/>
              <a:t>(these 11 include 3 destroyer </a:t>
            </a:r>
            <a:r>
              <a:rPr lang="en-US" sz="2400" dirty="0" err="1"/>
              <a:t>Sentai</a:t>
            </a:r>
            <a:r>
              <a:rPr lang="en-US" sz="2400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35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7D0F26E-8CA4-2620-E54A-E5B5ABAF2530}"/>
              </a:ext>
            </a:extLst>
          </p:cNvPr>
          <p:cNvSpPr/>
          <p:nvPr/>
        </p:nvSpPr>
        <p:spPr>
          <a:xfrm>
            <a:off x="7315200" y="1495168"/>
            <a:ext cx="2977978" cy="224892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Fletcher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Carrier Task Forces 16 &amp; 17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6D211D-45DD-04BA-F5BB-08DDA1618BEA}"/>
              </a:ext>
            </a:extLst>
          </p:cNvPr>
          <p:cNvSpPr/>
          <p:nvPr/>
        </p:nvSpPr>
        <p:spPr>
          <a:xfrm>
            <a:off x="4876801" y="3744097"/>
            <a:ext cx="2263345" cy="224892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Midway Defenses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TG 4.1, 9.1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1D92AB-4D80-284E-6538-46EE7A005092}"/>
              </a:ext>
            </a:extLst>
          </p:cNvPr>
          <p:cNvSpPr/>
          <p:nvPr/>
        </p:nvSpPr>
        <p:spPr>
          <a:xfrm>
            <a:off x="1210962" y="2619632"/>
            <a:ext cx="2621692" cy="22489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Kondo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Kantai</a:t>
            </a:r>
            <a:r>
              <a:rPr lang="en-US" sz="2400" dirty="0">
                <a:solidFill>
                  <a:schemeClr val="tx1"/>
                </a:solidFill>
              </a:rPr>
              <a:t> (Amphibious Force)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F48A0B-E991-7901-D239-C98301E6774A}"/>
              </a:ext>
            </a:extLst>
          </p:cNvPr>
          <p:cNvSpPr/>
          <p:nvPr/>
        </p:nvSpPr>
        <p:spPr>
          <a:xfrm>
            <a:off x="3789406" y="407773"/>
            <a:ext cx="2785419" cy="22489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Nagumo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Kantai</a:t>
            </a:r>
            <a:r>
              <a:rPr lang="en-US" sz="2400" dirty="0">
                <a:solidFill>
                  <a:schemeClr val="tx1"/>
                </a:solidFill>
              </a:rPr>
              <a:t> (Carrier Strike Force)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357AA-6FF3-4058-6F8F-2D95BB2B0954}"/>
              </a:ext>
            </a:extLst>
          </p:cNvPr>
          <p:cNvSpPr txBox="1"/>
          <p:nvPr/>
        </p:nvSpPr>
        <p:spPr>
          <a:xfrm>
            <a:off x="8402595" y="222422"/>
            <a:ext cx="3459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Main Participants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483AE-8562-7AEC-4225-1F04AB97886F}"/>
              </a:ext>
            </a:extLst>
          </p:cNvPr>
          <p:cNvSpPr txBox="1"/>
          <p:nvPr/>
        </p:nvSpPr>
        <p:spPr>
          <a:xfrm>
            <a:off x="8513805" y="4868561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+individual submarines</a:t>
            </a:r>
          </a:p>
          <a:p>
            <a:r>
              <a:rPr lang="en-US" sz="2400" dirty="0"/>
              <a:t>+US maritime patrol</a:t>
            </a:r>
          </a:p>
        </p:txBody>
      </p:sp>
    </p:spTree>
    <p:extLst>
      <p:ext uri="{BB962C8B-B14F-4D97-AF65-F5344CB8AC3E}">
        <p14:creationId xmlns:p14="http://schemas.microsoft.com/office/powerpoint/2010/main" val="3076569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9D6E-07C2-F33A-675A-00E09905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striking Forces</a:t>
            </a:r>
          </a:p>
        </p:txBody>
      </p:sp>
      <p:pic>
        <p:nvPicPr>
          <p:cNvPr id="3" name="Picture 2" descr="NH 63423 Vice Admiral Chuichi Nagumo">
            <a:extLst>
              <a:ext uri="{FF2B5EF4-FFF2-40B4-BE49-F238E27FC236}">
                <a16:creationId xmlns:a16="http://schemas.microsoft.com/office/drawing/2014/main" id="{D9B45D72-AA1C-3447-A48A-4F8EC7A2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7" y="1408670"/>
            <a:ext cx="1976801" cy="24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BA77FF-6A5B-2D12-9B7E-EBA9183D6C26}"/>
              </a:ext>
            </a:extLst>
          </p:cNvPr>
          <p:cNvSpPr txBox="1"/>
          <p:nvPr/>
        </p:nvSpPr>
        <p:spPr>
          <a:xfrm>
            <a:off x="2675329" y="1558402"/>
            <a:ext cx="5270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Conflicting vs single focus mission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Integrated vs distributed multi-carrier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 who strikes first wins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Hornet air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Non-aviator admirals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19DB3DB-067C-1E97-7786-2C0D9E4B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3" y="4365706"/>
            <a:ext cx="1426887" cy="19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047F6C1F-BC98-3D0A-9661-A44AA1C1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156" y="3616882"/>
            <a:ext cx="1563816" cy="19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21B71-8093-CAC0-4159-145C49554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393" y="1329467"/>
            <a:ext cx="3963685" cy="1823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D4ACAA-769C-6031-9DC7-3713DD17B082}"/>
              </a:ext>
            </a:extLst>
          </p:cNvPr>
          <p:cNvSpPr txBox="1"/>
          <p:nvPr/>
        </p:nvSpPr>
        <p:spPr>
          <a:xfrm>
            <a:off x="8428204" y="3200399"/>
            <a:ext cx="29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Halsey                         Spruance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B9178-A488-34AD-E68A-1DAB6EB97FA5}"/>
              </a:ext>
            </a:extLst>
          </p:cNvPr>
          <p:cNvSpPr txBox="1"/>
          <p:nvPr/>
        </p:nvSpPr>
        <p:spPr>
          <a:xfrm>
            <a:off x="10479407" y="5641114"/>
            <a:ext cx="94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Fletcher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976C6-E176-7F77-D470-C5FCD9CF4D6E}"/>
              </a:ext>
            </a:extLst>
          </p:cNvPr>
          <p:cNvSpPr txBox="1"/>
          <p:nvPr/>
        </p:nvSpPr>
        <p:spPr>
          <a:xfrm>
            <a:off x="838200" y="6308209"/>
            <a:ext cx="119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Yamaguchi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CCDCE-EF50-59AA-1BB0-EFB367913BE7}"/>
              </a:ext>
            </a:extLst>
          </p:cNvPr>
          <p:cNvSpPr txBox="1"/>
          <p:nvPr/>
        </p:nvSpPr>
        <p:spPr>
          <a:xfrm>
            <a:off x="737007" y="38676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Nagumo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6659DCC-DDDC-FF58-7BF3-C15C9D9E9010}"/>
              </a:ext>
            </a:extLst>
          </p:cNvPr>
          <p:cNvSpPr/>
          <p:nvPr/>
        </p:nvSpPr>
        <p:spPr>
          <a:xfrm>
            <a:off x="5092856" y="4290543"/>
            <a:ext cx="3171568" cy="20176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Decisive Operations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A62C8-5643-5BCF-F0A5-1C1EFAFF05C6}"/>
              </a:ext>
            </a:extLst>
          </p:cNvPr>
          <p:cNvSpPr txBox="1"/>
          <p:nvPr/>
        </p:nvSpPr>
        <p:spPr>
          <a:xfrm>
            <a:off x="8852707" y="1680794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BA29-DEC8-39C8-FC02-4355F5B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/>
          <a:lstStyle/>
          <a:p>
            <a:r>
              <a:rPr lang="en-US" dirty="0" err="1"/>
              <a:t>Sentai</a:t>
            </a:r>
            <a:r>
              <a:rPr lang="en-US" dirty="0"/>
              <a:t> and </a:t>
            </a:r>
            <a:r>
              <a:rPr lang="en-US" dirty="0" err="1"/>
              <a:t>Kantai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56834F-85D2-2A8F-08E7-C81E9240B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53850"/>
              </p:ext>
            </p:extLst>
          </p:nvPr>
        </p:nvGraphicFramePr>
        <p:xfrm>
          <a:off x="838200" y="1492980"/>
          <a:ext cx="6679171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869">
                  <a:extLst>
                    <a:ext uri="{9D8B030D-6E8A-4147-A177-3AD203B41FA5}">
                      <a16:colId xmlns:a16="http://schemas.microsoft.com/office/drawing/2014/main" val="1774807725"/>
                    </a:ext>
                  </a:extLst>
                </a:gridCol>
                <a:gridCol w="1750735">
                  <a:extLst>
                    <a:ext uri="{9D8B030D-6E8A-4147-A177-3AD203B41FA5}">
                      <a16:colId xmlns:a16="http://schemas.microsoft.com/office/drawing/2014/main" val="172531972"/>
                    </a:ext>
                  </a:extLst>
                </a:gridCol>
                <a:gridCol w="3363567">
                  <a:extLst>
                    <a:ext uri="{9D8B030D-6E8A-4147-A177-3AD203B41FA5}">
                      <a16:colId xmlns:a16="http://schemas.microsoft.com/office/drawing/2014/main" val="2143882417"/>
                    </a:ext>
                  </a:extLst>
                </a:gridCol>
              </a:tblGrid>
              <a:tr h="110313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</a:rPr>
                        <a:t>戦隊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Sentai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battleship division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cruiser division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minelayer division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auxiliary raider division</a:t>
                      </a:r>
                      <a:br>
                        <a:rPr lang="en-US" sz="2000" u="none" strike="noStrike">
                          <a:effectLst/>
                        </a:rPr>
                      </a:br>
                      <a:r>
                        <a:rPr lang="en-US" sz="2000" u="none" strike="noStrike">
                          <a:effectLst/>
                        </a:rPr>
                        <a:t>coast defense division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24698"/>
                  </a:ext>
                </a:extLst>
              </a:tr>
              <a:tr h="237718">
                <a:tc>
                  <a:txBody>
                    <a:bodyPr/>
                    <a:lstStyle/>
                    <a:p>
                      <a:pPr lvl="1" algn="l" fontAlgn="b"/>
                      <a:r>
                        <a:rPr lang="ja-JP" altLang="en-US" sz="2000" u="none" strike="noStrike">
                          <a:effectLst/>
                        </a:rPr>
                        <a:t>戦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u="none" strike="noStrike" dirty="0" err="1">
                          <a:effectLst/>
                        </a:rPr>
                        <a:t>sen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war, battle, fight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47948"/>
                  </a:ext>
                </a:extLst>
              </a:tr>
              <a:tr h="237718">
                <a:tc>
                  <a:txBody>
                    <a:bodyPr/>
                    <a:lstStyle/>
                    <a:p>
                      <a:pPr lvl="1" algn="l" fontAlgn="b"/>
                      <a:r>
                        <a:rPr lang="ja-JP" altLang="en-US" sz="2000" u="none" strike="noStrike">
                          <a:effectLst/>
                        </a:rPr>
                        <a:t>隊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u="none" strike="noStrike" dirty="0">
                          <a:effectLst/>
                        </a:rPr>
                        <a:t>tai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military unit (corps, group)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316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63B10B-178F-8119-6E2C-1D13B4225624}"/>
              </a:ext>
            </a:extLst>
          </p:cNvPr>
          <p:cNvSpPr txBox="1"/>
          <p:nvPr/>
        </p:nvSpPr>
        <p:spPr>
          <a:xfrm>
            <a:off x="8143103" y="2335427"/>
            <a:ext cx="369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Sentai</a:t>
            </a:r>
            <a:r>
              <a:rPr lang="en-US" dirty="0"/>
              <a:t> = battle group or unit of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1B967-4C22-C08A-471F-E227AC02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4" y="3954459"/>
            <a:ext cx="10958430" cy="1618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491D5-2F98-C3F9-4354-BE55C920BCE5}"/>
              </a:ext>
            </a:extLst>
          </p:cNvPr>
          <p:cNvSpPr txBox="1"/>
          <p:nvPr/>
        </p:nvSpPr>
        <p:spPr>
          <a:xfrm>
            <a:off x="8635284" y="6123543"/>
            <a:ext cx="32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Kantai</a:t>
            </a:r>
            <a:r>
              <a:rPr lang="en-US" dirty="0"/>
              <a:t> is the unit of employment</a:t>
            </a:r>
          </a:p>
        </p:txBody>
      </p:sp>
    </p:spTree>
    <p:extLst>
      <p:ext uri="{BB962C8B-B14F-4D97-AF65-F5344CB8AC3E}">
        <p14:creationId xmlns:p14="http://schemas.microsoft.com/office/powerpoint/2010/main" val="36694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05D5B9-3D5E-A290-8AD4-B69837F5350B}"/>
              </a:ext>
            </a:extLst>
          </p:cNvPr>
          <p:cNvSpPr txBox="1"/>
          <p:nvPr/>
        </p:nvSpPr>
        <p:spPr>
          <a:xfrm>
            <a:off x="3286897" y="271846"/>
            <a:ext cx="505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USN Aviator Admirals on 30 June 1942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C9793-6665-6C7D-DAF0-48A57ACC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76" y="1030588"/>
            <a:ext cx="9966583" cy="54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38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8F72B-63B4-A0D6-EAEA-88F04B6E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8" y="1225559"/>
            <a:ext cx="2314642" cy="3717144"/>
          </a:xfrm>
          <a:prstGeom prst="rect">
            <a:avLst/>
          </a:prstGeom>
        </p:spPr>
      </p:pic>
      <p:pic>
        <p:nvPicPr>
          <p:cNvPr id="3" name="Picture 2" descr="file">
            <a:extLst>
              <a:ext uri="{FF2B5EF4-FFF2-40B4-BE49-F238E27FC236}">
                <a16:creationId xmlns:a16="http://schemas.microsoft.com/office/drawing/2014/main" id="{AB00DAA3-65B7-9A85-B5FF-6194DB7B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90" y="1225560"/>
            <a:ext cx="2364818" cy="33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1F0259-369D-E005-100D-005AF8042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0387"/>
              </p:ext>
            </p:extLst>
          </p:nvPr>
        </p:nvGraphicFramePr>
        <p:xfrm>
          <a:off x="488628" y="4536303"/>
          <a:ext cx="2588207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207">
                  <a:extLst>
                    <a:ext uri="{9D8B030D-6E8A-4147-A177-3AD203B41FA5}">
                      <a16:colId xmlns:a16="http://schemas.microsoft.com/office/drawing/2014/main" val="219062158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Admiral </a:t>
                      </a:r>
                      <a:r>
                        <a:rPr lang="en-US" sz="1200" u="none" strike="noStrike" dirty="0" err="1">
                          <a:effectLst/>
                        </a:rPr>
                        <a:t>Isoroku</a:t>
                      </a:r>
                      <a:r>
                        <a:rPr lang="en-US" sz="1200" u="none" strike="noStrike" dirty="0">
                          <a:effectLst/>
                        </a:rPr>
                        <a:t> Yamamoto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1768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Naval History and Heritage Command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30740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00E60A-7343-626D-09C1-E7E279130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26784"/>
              </p:ext>
            </p:extLst>
          </p:nvPr>
        </p:nvGraphicFramePr>
        <p:xfrm>
          <a:off x="9117700" y="4536303"/>
          <a:ext cx="2675797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797">
                  <a:extLst>
                    <a:ext uri="{9D8B030D-6E8A-4147-A177-3AD203B41FA5}">
                      <a16:colId xmlns:a16="http://schemas.microsoft.com/office/drawing/2014/main" val="135507281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Admiral Chester W. Nimitz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9131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Naval History and Heritage Command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71610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CC09288-103C-B0C4-334C-1553DD22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08" y="365125"/>
            <a:ext cx="10515600" cy="1068257"/>
          </a:xfrm>
        </p:spPr>
        <p:txBody>
          <a:bodyPr/>
          <a:lstStyle/>
          <a:p>
            <a:r>
              <a:rPr lang="en-US" dirty="0"/>
              <a:t>Fleet Commanders-in-Chief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3E23A-0D6B-0DA5-06B6-F4CA3F6A4FEA}"/>
              </a:ext>
            </a:extLst>
          </p:cNvPr>
          <p:cNvSpPr txBox="1"/>
          <p:nvPr/>
        </p:nvSpPr>
        <p:spPr>
          <a:xfrm>
            <a:off x="3113715" y="1225559"/>
            <a:ext cx="59596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sea (radio silence) vs in a building at Pearl Harbor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Note, CINCPACFLT moved into building because of 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Cryptology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Submarines/Land-based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Reconnaissance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Overconfidence vs. growing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Nimitz had two objectives--defend Hawaii and defend SLOC to Australia.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AC2C88-A209-42E8-DC43-0CEE970B3980}"/>
              </a:ext>
            </a:extLst>
          </p:cNvPr>
          <p:cNvSpPr/>
          <p:nvPr/>
        </p:nvSpPr>
        <p:spPr>
          <a:xfrm>
            <a:off x="2840150" y="5396739"/>
            <a:ext cx="6474940" cy="1167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Nimitz won the information fight enabling the physical battle</a:t>
            </a:r>
          </a:p>
        </p:txBody>
      </p:sp>
    </p:spTree>
    <p:extLst>
      <p:ext uri="{BB962C8B-B14F-4D97-AF65-F5344CB8AC3E}">
        <p14:creationId xmlns:p14="http://schemas.microsoft.com/office/powerpoint/2010/main" val="336248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F2E6-DF5D-8338-27E1-AFB63729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Submarines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5B75A-43AF-8839-37F0-AC5485C0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1439586"/>
            <a:ext cx="1532238" cy="2218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BCAAD-A5F3-C753-9E78-F3A5FC32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831" y="1439584"/>
            <a:ext cx="1772738" cy="2218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B18B4-1203-A417-168C-37ACDD2CFDBE}"/>
              </a:ext>
            </a:extLst>
          </p:cNvPr>
          <p:cNvSpPr txBox="1"/>
          <p:nvPr/>
        </p:nvSpPr>
        <p:spPr>
          <a:xfrm>
            <a:off x="465718" y="3658040"/>
            <a:ext cx="1070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Komatsu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Kantai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4A978-C840-6ADA-0918-2F55350F7E81}"/>
              </a:ext>
            </a:extLst>
          </p:cNvPr>
          <p:cNvSpPr txBox="1"/>
          <p:nvPr/>
        </p:nvSpPr>
        <p:spPr>
          <a:xfrm>
            <a:off x="10435095" y="3658039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English</a:t>
            </a:r>
          </a:p>
          <a:p>
            <a:pPr algn="ctr"/>
            <a:r>
              <a:rPr lang="en-US" dirty="0"/>
              <a:t>TF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F10E4-9F8F-3319-FA26-89123425C1F9}"/>
              </a:ext>
            </a:extLst>
          </p:cNvPr>
          <p:cNvSpPr txBox="1"/>
          <p:nvPr/>
        </p:nvSpPr>
        <p:spPr>
          <a:xfrm>
            <a:off x="2026508" y="1690688"/>
            <a:ext cx="7554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18 IJN and 20 USN submarines participated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Submarine Cordon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DD vs sub fight led to Enterprise SBDs finding 1</a:t>
            </a:r>
            <a:r>
              <a:rPr lang="en-US" sz="2800" baseline="30000" dirty="0"/>
              <a:t>st</a:t>
            </a:r>
            <a:r>
              <a:rPr lang="en-US" sz="2800" dirty="0"/>
              <a:t> Air </a:t>
            </a:r>
            <a:r>
              <a:rPr lang="en-US" sz="2800" dirty="0" err="1"/>
              <a:t>Kantai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Sentai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Yorktown</a:t>
            </a:r>
          </a:p>
        </p:txBody>
      </p:sp>
    </p:spTree>
    <p:extLst>
      <p:ext uri="{BB962C8B-B14F-4D97-AF65-F5344CB8AC3E}">
        <p14:creationId xmlns:p14="http://schemas.microsoft.com/office/powerpoint/2010/main" val="3489597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7987-B581-2AC7-9FAF-DE9F78DE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Shore-based 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D3A71-72DB-EAC3-E3EC-B4FD07AE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2" y="1398545"/>
            <a:ext cx="1918651" cy="2429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17117-C512-6E38-C62A-AF8E4E830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21" y="391264"/>
            <a:ext cx="1939798" cy="2429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68D7E5-E9BD-54FB-746D-CBE67E1D28A7}"/>
              </a:ext>
            </a:extLst>
          </p:cNvPr>
          <p:cNvSpPr txBox="1"/>
          <p:nvPr/>
        </p:nvSpPr>
        <p:spPr>
          <a:xfrm>
            <a:off x="456565" y="3821859"/>
            <a:ext cx="156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Tsukahara</a:t>
            </a:r>
          </a:p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Air </a:t>
            </a:r>
            <a:r>
              <a:rPr lang="en-US" dirty="0" err="1"/>
              <a:t>Kantai</a:t>
            </a:r>
            <a:r>
              <a:rPr lang="en-US" i="1" dirty="0"/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B6075-F8D4-A6B7-A061-B3B9400FDAC7}"/>
              </a:ext>
            </a:extLst>
          </p:cNvPr>
          <p:cNvSpPr txBox="1"/>
          <p:nvPr/>
        </p:nvSpPr>
        <p:spPr>
          <a:xfrm>
            <a:off x="9436856" y="2869924"/>
            <a:ext cx="2298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Bellinger Patrol Wing TWO, Task Force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98D75-5221-DFE3-242A-1148ADA468FB}"/>
              </a:ext>
            </a:extLst>
          </p:cNvPr>
          <p:cNvSpPr txBox="1"/>
          <p:nvPr/>
        </p:nvSpPr>
        <p:spPr>
          <a:xfrm>
            <a:off x="2520779" y="1690688"/>
            <a:ext cx="6864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Japanese Air </a:t>
            </a:r>
            <a:r>
              <a:rPr lang="en-US" sz="2400" dirty="0" err="1"/>
              <a:t>Kantai</a:t>
            </a:r>
            <a:r>
              <a:rPr lang="en-US" sz="2400" dirty="0"/>
              <a:t> and one Air </a:t>
            </a:r>
            <a:r>
              <a:rPr lang="en-US" sz="2400" dirty="0" err="1"/>
              <a:t>Sentai</a:t>
            </a:r>
            <a:r>
              <a:rPr lang="en-US" sz="2400" dirty="0"/>
              <a:t> usually listed in OOBs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only two flying boats (and potentially the fighters in the carrier hangars) had any means of impacting the battle.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 shore-based air only counted if at Midway, but many assets in Hawaii could have an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French Frigate Shores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534A9E-BE83-AB3D-2C39-F03501918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246" y="3597537"/>
            <a:ext cx="1939798" cy="24869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466E9-18B1-CF75-AB46-AA72E63F4EF8}"/>
              </a:ext>
            </a:extLst>
          </p:cNvPr>
          <p:cNvSpPr txBox="1"/>
          <p:nvPr/>
        </p:nvSpPr>
        <p:spPr>
          <a:xfrm>
            <a:off x="9566525" y="6097404"/>
            <a:ext cx="198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Tinker, 7</a:t>
            </a:r>
            <a:r>
              <a:rPr lang="en-US" baseline="30000" dirty="0"/>
              <a:t>th</a:t>
            </a:r>
            <a:r>
              <a:rPr lang="en-US" dirty="0"/>
              <a:t> Air Force</a:t>
            </a:r>
          </a:p>
        </p:txBody>
      </p:sp>
    </p:spTree>
    <p:extLst>
      <p:ext uri="{BB962C8B-B14F-4D97-AF65-F5344CB8AC3E}">
        <p14:creationId xmlns:p14="http://schemas.microsoft.com/office/powerpoint/2010/main" val="2521235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0272F-C9B2-9411-023C-CB1587F1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54" y="0"/>
            <a:ext cx="732608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871DA-8ECE-E97E-4138-8CF35D34B015}"/>
              </a:ext>
            </a:extLst>
          </p:cNvPr>
          <p:cNvSpPr txBox="1"/>
          <p:nvPr/>
        </p:nvSpPr>
        <p:spPr>
          <a:xfrm>
            <a:off x="9588844" y="3150973"/>
            <a:ext cx="19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reach fight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A77783-F5B4-E54C-A30E-B8344FCE32A6}"/>
              </a:ext>
            </a:extLst>
          </p:cNvPr>
          <p:cNvCxnSpPr/>
          <p:nvPr/>
        </p:nvCxnSpPr>
        <p:spPr>
          <a:xfrm flipH="1">
            <a:off x="8909222" y="3311611"/>
            <a:ext cx="56841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DDD693-DE1A-EC71-7838-F4D5CCBF91C5}"/>
              </a:ext>
            </a:extLst>
          </p:cNvPr>
          <p:cNvCxnSpPr>
            <a:cxnSpLocks/>
          </p:cNvCxnSpPr>
          <p:nvPr/>
        </p:nvCxnSpPr>
        <p:spPr>
          <a:xfrm flipH="1">
            <a:off x="8859797" y="3429000"/>
            <a:ext cx="617835" cy="3954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54D0F8-4881-7693-912C-275E3CE637AC}"/>
              </a:ext>
            </a:extLst>
          </p:cNvPr>
          <p:cNvSpPr txBox="1"/>
          <p:nvPr/>
        </p:nvSpPr>
        <p:spPr>
          <a:xfrm>
            <a:off x="186986" y="3557370"/>
            <a:ext cx="19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reach fight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F467E1-623B-D458-6E25-E7B999CE228A}"/>
              </a:ext>
            </a:extLst>
          </p:cNvPr>
          <p:cNvCxnSpPr>
            <a:cxnSpLocks/>
          </p:cNvCxnSpPr>
          <p:nvPr/>
        </p:nvCxnSpPr>
        <p:spPr>
          <a:xfrm>
            <a:off x="1235676" y="3926702"/>
            <a:ext cx="1359243" cy="17079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342D14-9F6F-E61B-C4B1-B18150D73D46}"/>
              </a:ext>
            </a:extLst>
          </p:cNvPr>
          <p:cNvCxnSpPr>
            <a:cxnSpLocks/>
          </p:cNvCxnSpPr>
          <p:nvPr/>
        </p:nvCxnSpPr>
        <p:spPr>
          <a:xfrm>
            <a:off x="1235676" y="3926702"/>
            <a:ext cx="1359243" cy="229458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2A36D-31E6-CE92-7C5A-912CF4C4B6E6}"/>
              </a:ext>
            </a:extLst>
          </p:cNvPr>
          <p:cNvSpPr/>
          <p:nvPr/>
        </p:nvSpPr>
        <p:spPr>
          <a:xfrm>
            <a:off x="5820031" y="2582562"/>
            <a:ext cx="2520779" cy="444843"/>
          </a:xfrm>
          <a:prstGeom prst="rect">
            <a:avLst/>
          </a:prstGeom>
          <a:solidFill>
            <a:srgbClr val="FFC000">
              <a:alpha val="1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39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30" y="184144"/>
            <a:ext cx="8441119" cy="40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4EE9083B-618F-C69D-0AEF-3AF7A489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4271120"/>
            <a:ext cx="5951838" cy="25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34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1781D-0F06-3036-A360-606C613671EE}"/>
              </a:ext>
            </a:extLst>
          </p:cNvPr>
          <p:cNvSpPr/>
          <p:nvPr/>
        </p:nvSpPr>
        <p:spPr>
          <a:xfrm>
            <a:off x="2668513" y="3398384"/>
            <a:ext cx="6858000" cy="1717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623C8-FF93-FC6E-4C9B-6FAA8FE9B6E3}"/>
              </a:ext>
            </a:extLst>
          </p:cNvPr>
          <p:cNvSpPr/>
          <p:nvPr/>
        </p:nvSpPr>
        <p:spPr>
          <a:xfrm>
            <a:off x="2667000" y="1626555"/>
            <a:ext cx="6858000" cy="1767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0C657-BE87-9279-0E7E-8D572334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721"/>
          </a:xfrm>
        </p:spPr>
        <p:txBody>
          <a:bodyPr>
            <a:normAutofit fontScale="90000"/>
          </a:bodyPr>
          <a:lstStyle/>
          <a:p>
            <a:r>
              <a:rPr lang="en-US" dirty="0"/>
              <a:t>Amphibious Forces - different focus and geography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478A2-95C4-F5A2-D5D6-40AD8AEE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9" y="1437846"/>
            <a:ext cx="2029987" cy="2479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CBA38-84CD-4030-D60A-CC6B2C44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24" y="1437847"/>
            <a:ext cx="2029987" cy="2488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70779-887A-1170-B0BF-DFD06E574D0F}"/>
              </a:ext>
            </a:extLst>
          </p:cNvPr>
          <p:cNvSpPr txBox="1"/>
          <p:nvPr/>
        </p:nvSpPr>
        <p:spPr>
          <a:xfrm>
            <a:off x="941564" y="3917092"/>
            <a:ext cx="78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Kondo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51306-0BD3-4DCA-72C0-3D5814FA5D1A}"/>
              </a:ext>
            </a:extLst>
          </p:cNvPr>
          <p:cNvSpPr txBox="1"/>
          <p:nvPr/>
        </p:nvSpPr>
        <p:spPr>
          <a:xfrm>
            <a:off x="10529914" y="3917092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4BFD7-FCFF-D1D9-3623-A5545ECF455B}"/>
              </a:ext>
            </a:extLst>
          </p:cNvPr>
          <p:cNvSpPr txBox="1"/>
          <p:nvPr/>
        </p:nvSpPr>
        <p:spPr>
          <a:xfrm>
            <a:off x="2522348" y="1145655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Complicated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Kondo (2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Kantai</a:t>
            </a:r>
            <a:r>
              <a:rPr lang="en-US" dirty="0"/>
              <a:t>) commanded the amphibious force at Midway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 </a:t>
            </a:r>
            <a:r>
              <a:rPr lang="en-US" dirty="0" err="1"/>
              <a:t>Sentai</a:t>
            </a:r>
            <a:r>
              <a:rPr lang="en-US" dirty="0"/>
              <a:t> (3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,  2</a:t>
            </a:r>
            <a:r>
              <a:rPr lang="en-US" baseline="30000" dirty="0"/>
              <a:t>nd</a:t>
            </a:r>
            <a:r>
              <a:rPr lang="en-US" dirty="0"/>
              <a:t> destroyer, 4</a:t>
            </a:r>
            <a:r>
              <a:rPr lang="en-US" baseline="30000" dirty="0"/>
              <a:t>th</a:t>
            </a:r>
            <a:r>
              <a:rPr lang="en-US" dirty="0"/>
              <a:t> destroyer, 11</a:t>
            </a:r>
            <a:r>
              <a:rPr lang="en-US" baseline="30000" dirty="0"/>
              <a:t>th</a:t>
            </a:r>
            <a:r>
              <a:rPr lang="en-US" dirty="0"/>
              <a:t> air)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Amphibious ships (12 AP, 3 APD)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 Naval Landing Forces and </a:t>
            </a:r>
            <a:r>
              <a:rPr lang="en-US" dirty="0" err="1"/>
              <a:t>Ichiki</a:t>
            </a:r>
            <a:r>
              <a:rPr lang="en-US" dirty="0"/>
              <a:t> 28</a:t>
            </a:r>
            <a:r>
              <a:rPr lang="en-US" baseline="30000" dirty="0"/>
              <a:t>th</a:t>
            </a:r>
            <a:r>
              <a:rPr lang="en-US" dirty="0"/>
              <a:t> Regiment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Primary opponents were the task groups at Midway from TG 4.1, 7.1, and 9.1 and the carrier forces (CTF 16, 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Brown (Commander, Amphibious Force, Pacific Fleet) was not sent to Midway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Employed in moving forces to the South Pacific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Keeping SLOC to Australia Open (Pacific Fleet’s #2 priority)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Primary opponent was 4th </a:t>
            </a:r>
            <a:r>
              <a:rPr lang="en-US" dirty="0" err="1"/>
              <a:t>Kantai</a:t>
            </a:r>
            <a:endParaRPr lang="en-US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61C1F97D-7031-E109-3B88-A890BE66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4" y="4286424"/>
            <a:ext cx="1437013" cy="1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DAF2D7-A9F8-2F8A-98CE-7C36C0B5179B}"/>
              </a:ext>
            </a:extLst>
          </p:cNvPr>
          <p:cNvSpPr txBox="1"/>
          <p:nvPr/>
        </p:nvSpPr>
        <p:spPr>
          <a:xfrm>
            <a:off x="267008" y="6367162"/>
            <a:ext cx="20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Captain </a:t>
            </a:r>
            <a:r>
              <a:rPr lang="en-US" i="1" dirty="0" err="1"/>
              <a:t>Ōta</a:t>
            </a:r>
            <a:r>
              <a:rPr lang="en-US" i="1" dirty="0"/>
              <a:t> Minoru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A55C1B-F500-DF8E-7C6D-D0A9D3A8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192" y="4286424"/>
            <a:ext cx="1589772" cy="19660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2C71DF-D4B5-8884-D427-014FA4FB84D5}"/>
              </a:ext>
            </a:extLst>
          </p:cNvPr>
          <p:cNvSpPr txBox="1"/>
          <p:nvPr/>
        </p:nvSpPr>
        <p:spPr>
          <a:xfrm>
            <a:off x="10461778" y="6242892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Vandegrift</a:t>
            </a:r>
          </a:p>
        </p:txBody>
      </p:sp>
    </p:spTree>
    <p:extLst>
      <p:ext uri="{BB962C8B-B14F-4D97-AF65-F5344CB8AC3E}">
        <p14:creationId xmlns:p14="http://schemas.microsoft.com/office/powerpoint/2010/main" val="2844830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0730-CF3E-FCCD-E5C3-D18C5F81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Forces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90CCD-CCA9-B725-B4DC-192B8993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1" y="1519881"/>
            <a:ext cx="1864236" cy="2382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21493-0FFE-DDB9-93C7-301C44DD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566" y="1456247"/>
            <a:ext cx="2186203" cy="2680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893E8-B37D-3018-5AA1-A22581FEF72E}"/>
              </a:ext>
            </a:extLst>
          </p:cNvPr>
          <p:cNvSpPr txBox="1"/>
          <p:nvPr/>
        </p:nvSpPr>
        <p:spPr>
          <a:xfrm>
            <a:off x="724285" y="3902207"/>
            <a:ext cx="10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Takasu</a:t>
            </a:r>
            <a:endParaRPr lang="en-US" dirty="0"/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Kantai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5096D-05EF-1C37-2E15-6AB8E9059E8E}"/>
              </a:ext>
            </a:extLst>
          </p:cNvPr>
          <p:cNvSpPr txBox="1"/>
          <p:nvPr/>
        </p:nvSpPr>
        <p:spPr>
          <a:xfrm>
            <a:off x="9968668" y="4086872"/>
            <a:ext cx="149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Pye</a:t>
            </a:r>
          </a:p>
          <a:p>
            <a:pPr algn="ctr"/>
            <a:r>
              <a:rPr lang="en-US" dirty="0"/>
              <a:t>Battle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06822-2D33-0A9C-E8F2-2EC32D07C7C7}"/>
              </a:ext>
            </a:extLst>
          </p:cNvPr>
          <p:cNvSpPr txBox="1"/>
          <p:nvPr/>
        </p:nvSpPr>
        <p:spPr>
          <a:xfrm>
            <a:off x="2557499" y="1455383"/>
            <a:ext cx="7068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Least relevant of the major forces on each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Generally counted on the Japanese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4 fast battleships (2 each in 1</a:t>
            </a:r>
            <a:r>
              <a:rPr lang="en-US" sz="2400" baseline="30000" dirty="0"/>
              <a:t>st</a:t>
            </a:r>
            <a:r>
              <a:rPr lang="en-US" sz="2400" dirty="0"/>
              <a:t> Air </a:t>
            </a:r>
            <a:r>
              <a:rPr lang="en-US" sz="2400" dirty="0" err="1"/>
              <a:t>Kantai</a:t>
            </a:r>
            <a:r>
              <a:rPr lang="en-US" sz="2400" dirty="0"/>
              <a:t> and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Kantai</a:t>
            </a:r>
            <a:r>
              <a:rPr lang="en-US" sz="2400" dirty="0"/>
              <a:t>) were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Generally, to the rear in case enemy gets behind the fleet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  <a:r>
              <a:rPr lang="en-US" sz="2400" dirty="0" err="1"/>
              <a:t>Kantai</a:t>
            </a:r>
            <a:r>
              <a:rPr lang="en-US" sz="2400" dirty="0"/>
              <a:t> not used prior to Midway in the War, awaiting the opportunity for a climatic naval battle.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Deployed in Midway campaign in the hopes of that battle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Myth that Pearl Harbor forced USN to rely on aircraft carriers vice battleships—very quickly US had seven available long before Midway, but generally not used anyway.</a:t>
            </a:r>
          </a:p>
        </p:txBody>
      </p:sp>
    </p:spTree>
    <p:extLst>
      <p:ext uri="{BB962C8B-B14F-4D97-AF65-F5344CB8AC3E}">
        <p14:creationId xmlns:p14="http://schemas.microsoft.com/office/powerpoint/2010/main" val="2634843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33210-CCD3-FA4C-4493-E913E42A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71500"/>
            <a:ext cx="77724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8DC5F-3F73-2058-2794-FBE36C6DFC1F}"/>
              </a:ext>
            </a:extLst>
          </p:cNvPr>
          <p:cNvSpPr txBox="1"/>
          <p:nvPr/>
        </p:nvSpPr>
        <p:spPr>
          <a:xfrm>
            <a:off x="10083114" y="3991233"/>
            <a:ext cx="138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16 at time of Midway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01AE3E-C766-94DB-5BE5-F70E518F7B8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9069859" y="3917092"/>
            <a:ext cx="1013255" cy="39730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32FFEB-94FF-BB93-0A72-D6ABB0E9B0BD}"/>
              </a:ext>
            </a:extLst>
          </p:cNvPr>
          <p:cNvSpPr txBox="1"/>
          <p:nvPr/>
        </p:nvSpPr>
        <p:spPr>
          <a:xfrm>
            <a:off x="4164227" y="4129047"/>
            <a:ext cx="33682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3 for WW1 and interwar years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(Act of 22 May 1917)</a:t>
            </a:r>
          </a:p>
        </p:txBody>
      </p:sp>
    </p:spTree>
    <p:extLst>
      <p:ext uri="{BB962C8B-B14F-4D97-AF65-F5344CB8AC3E}">
        <p14:creationId xmlns:p14="http://schemas.microsoft.com/office/powerpoint/2010/main" val="846430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C5E13-68D8-9B02-FEF4-C2C90CEF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06" y="273269"/>
            <a:ext cx="10694745" cy="6411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581AF9-325D-EC58-C132-BA43FF0A7E61}"/>
              </a:ext>
            </a:extLst>
          </p:cNvPr>
          <p:cNvSpPr/>
          <p:nvPr/>
        </p:nvSpPr>
        <p:spPr>
          <a:xfrm>
            <a:off x="7805565" y="273269"/>
            <a:ext cx="3766325" cy="1019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4-stars and 3 3-stars authorized to command fleets and major subdivisions (Act of 22 May 1917)</a:t>
            </a:r>
          </a:p>
        </p:txBody>
      </p:sp>
    </p:spTree>
    <p:extLst>
      <p:ext uri="{BB962C8B-B14F-4D97-AF65-F5344CB8AC3E}">
        <p14:creationId xmlns:p14="http://schemas.microsoft.com/office/powerpoint/2010/main" val="291464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F4FD-856B-ED3C-F86F-5B6B691D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</a:t>
            </a:r>
            <a:r>
              <a:rPr lang="en-US" dirty="0" err="1"/>
              <a:t>Sentai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10E9DB-CC56-4AD9-8C65-E3FD5AC4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7578"/>
              </p:ext>
            </p:extLst>
          </p:nvPr>
        </p:nvGraphicFramePr>
        <p:xfrm>
          <a:off x="492210" y="1690688"/>
          <a:ext cx="8268731" cy="459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666">
                  <a:extLst>
                    <a:ext uri="{9D8B030D-6E8A-4147-A177-3AD203B41FA5}">
                      <a16:colId xmlns:a16="http://schemas.microsoft.com/office/drawing/2014/main" val="2220667834"/>
                    </a:ext>
                  </a:extLst>
                </a:gridCol>
                <a:gridCol w="1495167">
                  <a:extLst>
                    <a:ext uri="{9D8B030D-6E8A-4147-A177-3AD203B41FA5}">
                      <a16:colId xmlns:a16="http://schemas.microsoft.com/office/drawing/2014/main" val="3849342899"/>
                    </a:ext>
                  </a:extLst>
                </a:gridCol>
                <a:gridCol w="5572898">
                  <a:extLst>
                    <a:ext uri="{9D8B030D-6E8A-4147-A177-3AD203B41FA5}">
                      <a16:colId xmlns:a16="http://schemas.microsoft.com/office/drawing/2014/main" val="3881099866"/>
                    </a:ext>
                  </a:extLst>
                </a:gridCol>
              </a:tblGrid>
              <a:tr h="62002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航空戦隊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Kōkū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Sentai</a:t>
                      </a:r>
                      <a:r>
                        <a:rPr lang="en-US" sz="1800" u="none" strike="noStrike" dirty="0">
                          <a:effectLst/>
                        </a:rPr>
                        <a:t>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Carrier Division or Air Flotilla: comprising two or more aircraft carriers, seaplane tenders or air groups.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22864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航空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66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Kōkū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aviation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53943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航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31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Kō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navigation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50549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空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31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sky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40323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50739"/>
                  </a:ext>
                </a:extLst>
              </a:tr>
              <a:tr h="5708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水雷戦隊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Suirai Sentai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Destroyer Squadron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9392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水雷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66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Suirai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Torpedo or mine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21558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31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Mizu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57856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31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Kaminari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thunder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54890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89071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潜水戦隊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Sensui </a:t>
                      </a:r>
                      <a:r>
                        <a:rPr lang="en-US" sz="1800" u="none" strike="noStrike" dirty="0" err="1">
                          <a:effectLst/>
                        </a:rPr>
                        <a:t>Sentai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Submarine Squadron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70405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潜水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66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Sensui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diving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44320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潜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31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submarine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00326"/>
                  </a:ext>
                </a:extLst>
              </a:tr>
              <a:tr h="19784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u="none" strike="noStrike">
                          <a:effectLst/>
                        </a:rPr>
                        <a:t>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31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mizu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400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372139-6ACD-A0CB-4FFB-D5E35715F4FA}"/>
              </a:ext>
            </a:extLst>
          </p:cNvPr>
          <p:cNvSpPr txBox="1"/>
          <p:nvPr/>
        </p:nvSpPr>
        <p:spPr>
          <a:xfrm>
            <a:off x="9156357" y="2162432"/>
            <a:ext cx="18147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</a:t>
            </a:r>
            <a:r>
              <a:rPr lang="en-US" dirty="0" err="1"/>
              <a:t>sentai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Destroyer </a:t>
            </a:r>
            <a:r>
              <a:rPr lang="en-US" dirty="0" err="1"/>
              <a:t>sentai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Submarine </a:t>
            </a:r>
            <a:r>
              <a:rPr lang="en-US" dirty="0" err="1"/>
              <a:t>sentai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71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7574E0-69B2-0FC9-BD92-1EEAAF2571CC}"/>
              </a:ext>
            </a:extLst>
          </p:cNvPr>
          <p:cNvGraphicFramePr>
            <a:graphicFrameLocks noGrp="1"/>
          </p:cNvGraphicFramePr>
          <p:nvPr/>
        </p:nvGraphicFramePr>
        <p:xfrm>
          <a:off x="5651716" y="363967"/>
          <a:ext cx="6198414" cy="553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730">
                  <a:extLst>
                    <a:ext uri="{9D8B030D-6E8A-4147-A177-3AD203B41FA5}">
                      <a16:colId xmlns:a16="http://schemas.microsoft.com/office/drawing/2014/main" val="2356206943"/>
                    </a:ext>
                  </a:extLst>
                </a:gridCol>
                <a:gridCol w="980477">
                  <a:extLst>
                    <a:ext uri="{9D8B030D-6E8A-4147-A177-3AD203B41FA5}">
                      <a16:colId xmlns:a16="http://schemas.microsoft.com/office/drawing/2014/main" val="4024180871"/>
                    </a:ext>
                  </a:extLst>
                </a:gridCol>
                <a:gridCol w="2389207">
                  <a:extLst>
                    <a:ext uri="{9D8B030D-6E8A-4147-A177-3AD203B41FA5}">
                      <a16:colId xmlns:a16="http://schemas.microsoft.com/office/drawing/2014/main" val="1392565911"/>
                    </a:ext>
                  </a:extLst>
                </a:gridCol>
              </a:tblGrid>
              <a:tr h="1803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Battle Force, Pacific Fleet</a:t>
                      </a: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69067940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Carrier Division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48024195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Pennsylvania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Lexington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5988721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Arizona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Saratoga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184352061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Nevada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Carrier Division 2 </a:t>
                      </a:r>
                      <a:r>
                        <a:rPr lang="en-US" sz="1400" b="1" u="none" strike="noStrike" dirty="0">
                          <a:solidFill>
                            <a:srgbClr val="0432FF"/>
                          </a:solidFill>
                          <a:effectLst/>
                        </a:rPr>
                        <a:t>(Commander, Aircraft, Battle Force)</a:t>
                      </a:r>
                      <a:endParaRPr lang="en-US" sz="1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79133788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475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Tennessee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Yorktown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658527233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California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Enterprise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2282490705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Oklahoma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2986652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612529038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New Mexico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09998550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Mississippi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35156710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Idaho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644005541"/>
                  </a:ext>
                </a:extLst>
              </a:tr>
              <a:tr h="383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Battleship Division 4 </a:t>
                      </a:r>
                      <a:r>
                        <a:rPr lang="en-US" sz="1400" b="1" u="none" strike="noStrike" dirty="0">
                          <a:solidFill>
                            <a:srgbClr val="0432FF"/>
                          </a:solidFill>
                          <a:effectLst/>
                        </a:rPr>
                        <a:t>(Commander, Battleships, Battle Force)</a:t>
                      </a:r>
                      <a:endParaRPr lang="en-US" sz="1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5774856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Colorado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61703488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Maryland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56452834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West Virginia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22187226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040979739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572981754"/>
                  </a:ext>
                </a:extLst>
              </a:tr>
              <a:tr h="1803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Atlantic Fleet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633621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Battleship Division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Carrier Division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12440205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New York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Ranger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1469718440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Texas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Wasp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extLst>
                  <a:ext uri="{0D108BD9-81ED-4DB2-BD59-A6C34878D82A}">
                    <a16:rowId xmlns:a16="http://schemas.microsoft.com/office/drawing/2014/main" val="2157818377"/>
                  </a:ext>
                </a:extLst>
              </a:tr>
              <a:tr h="18036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u="none" strike="noStrike" dirty="0">
                          <a:effectLst/>
                        </a:rPr>
                        <a:t>USS Arkansas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2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2817025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B0F5608-1A47-62F6-0A0E-6C39EFCF19FA}"/>
              </a:ext>
            </a:extLst>
          </p:cNvPr>
          <p:cNvSpPr/>
          <p:nvPr/>
        </p:nvSpPr>
        <p:spPr>
          <a:xfrm>
            <a:off x="86497" y="80319"/>
            <a:ext cx="5474043" cy="669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1 Feb 1941, US Atlantic Fleet was reestablished as a 4-star command.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4-star billet came from downgrading the Commander, Battle Force from 4 to 3 stars.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That would have raised the number of 3-star billets to 4.  So, a 3-star billet had to drop to 2-stars.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Choices were Commander, Battleships, Battle Force then commanding 4 divisions of 12 battleships or Commander, Aircraft, Battle Force, then commanding 2 divisions of 4 carriers.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More than 10 months before Pearl Harbor, Commander, Aircraft was retained as a 3-star, while Commander, Battleships was downgraded to 2-stars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3A942-9014-6E93-98AD-1742F1A751CD}"/>
              </a:ext>
            </a:extLst>
          </p:cNvPr>
          <p:cNvSpPr txBox="1"/>
          <p:nvPr/>
        </p:nvSpPr>
        <p:spPr>
          <a:xfrm>
            <a:off x="6096000" y="6178378"/>
            <a:ext cx="140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525,000 tons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B95EC-CF2F-3A07-0D22-C7D64565239A}"/>
              </a:ext>
            </a:extLst>
          </p:cNvPr>
          <p:cNvSpPr txBox="1"/>
          <p:nvPr/>
        </p:nvSpPr>
        <p:spPr>
          <a:xfrm>
            <a:off x="9761837" y="6178378"/>
            <a:ext cx="140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135,000 tons</a:t>
            </a:r>
          </a:p>
        </p:txBody>
      </p:sp>
    </p:spTree>
    <p:extLst>
      <p:ext uri="{BB962C8B-B14F-4D97-AF65-F5344CB8AC3E}">
        <p14:creationId xmlns:p14="http://schemas.microsoft.com/office/powerpoint/2010/main" val="606044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467E-AF4E-4DE6-6DD0-F654ED3D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Japan’s geographic </a:t>
            </a:r>
            <a:r>
              <a:rPr lang="en-US" dirty="0" err="1"/>
              <a:t>Kantai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6771-4080-02F8-DD43-6C3B31C9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Southwest Area </a:t>
            </a:r>
            <a:r>
              <a:rPr lang="en-US" dirty="0" err="1"/>
              <a:t>Kantai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Southern Expeditionary </a:t>
            </a:r>
            <a:r>
              <a:rPr lang="en-US" dirty="0" err="1"/>
              <a:t>Kantai</a:t>
            </a:r>
            <a:r>
              <a:rPr lang="en-US" dirty="0"/>
              <a:t> (Singapore)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Southern Expeditionary </a:t>
            </a:r>
            <a:r>
              <a:rPr lang="en-US" dirty="0" err="1"/>
              <a:t>Kantai</a:t>
            </a:r>
            <a:r>
              <a:rPr lang="en-US" dirty="0"/>
              <a:t> (Surabaya)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Southern Expeditionary </a:t>
            </a:r>
            <a:r>
              <a:rPr lang="en-US" dirty="0" err="1"/>
              <a:t>Kantai</a:t>
            </a:r>
            <a:r>
              <a:rPr lang="en-US" dirty="0"/>
              <a:t> (Manila)</a:t>
            </a:r>
          </a:p>
          <a:p>
            <a:r>
              <a:rPr lang="en-US" dirty="0"/>
              <a:t>4th </a:t>
            </a:r>
            <a:r>
              <a:rPr lang="en-US" dirty="0" err="1"/>
              <a:t>Kantai</a:t>
            </a:r>
            <a:r>
              <a:rPr lang="en-US" dirty="0"/>
              <a:t> in the Mandates (</a:t>
            </a:r>
            <a:r>
              <a:rPr lang="en-US" dirty="0" err="1"/>
              <a:t>Truk</a:t>
            </a:r>
            <a:r>
              <a:rPr lang="en-US" dirty="0"/>
              <a:t>, Palau, Marshalls, Gilberts, Marianas, Wake, New Britain) focused on approaching Australia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Kantai</a:t>
            </a:r>
            <a:r>
              <a:rPr lang="en-US" dirty="0"/>
              <a:t> (Northern Force)—usually included in the Midway OOB and significantly reinforced for Aleutian operations</a:t>
            </a:r>
          </a:p>
        </p:txBody>
      </p:sp>
    </p:spTree>
    <p:extLst>
      <p:ext uri="{BB962C8B-B14F-4D97-AF65-F5344CB8AC3E}">
        <p14:creationId xmlns:p14="http://schemas.microsoft.com/office/powerpoint/2010/main" val="1823302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4EE8-396D-916B-3E05-81A39442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traditional Midway OOBs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1295A2-7F69-0A01-C316-A947EFFE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33883"/>
              </p:ext>
            </p:extLst>
          </p:nvPr>
        </p:nvGraphicFramePr>
        <p:xfrm>
          <a:off x="838200" y="2108887"/>
          <a:ext cx="9912177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2525">
                  <a:extLst>
                    <a:ext uri="{9D8B030D-6E8A-4147-A177-3AD203B41FA5}">
                      <a16:colId xmlns:a16="http://schemas.microsoft.com/office/drawing/2014/main" val="154844242"/>
                    </a:ext>
                  </a:extLst>
                </a:gridCol>
                <a:gridCol w="2449884">
                  <a:extLst>
                    <a:ext uri="{9D8B030D-6E8A-4147-A177-3AD203B41FA5}">
                      <a16:colId xmlns:a16="http://schemas.microsoft.com/office/drawing/2014/main" val="2931080406"/>
                    </a:ext>
                  </a:extLst>
                </a:gridCol>
                <a:gridCol w="2449884">
                  <a:extLst>
                    <a:ext uri="{9D8B030D-6E8A-4147-A177-3AD203B41FA5}">
                      <a16:colId xmlns:a16="http://schemas.microsoft.com/office/drawing/2014/main" val="1790257904"/>
                    </a:ext>
                  </a:extLst>
                </a:gridCol>
                <a:gridCol w="2449884">
                  <a:extLst>
                    <a:ext uri="{9D8B030D-6E8A-4147-A177-3AD203B41FA5}">
                      <a16:colId xmlns:a16="http://schemas.microsoft.com/office/drawing/2014/main" val="40868495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Total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Midway OOB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Elsewhere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743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Battleships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5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Heavy Cruiser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41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Light Cruiser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3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316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3130B1-7367-629F-6546-23753D93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58" y="1178357"/>
            <a:ext cx="6412642" cy="5037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49CFE-A324-6938-58FC-CBBF8D7CC3A9}"/>
              </a:ext>
            </a:extLst>
          </p:cNvPr>
          <p:cNvSpPr txBox="1"/>
          <p:nvPr/>
        </p:nvSpPr>
        <p:spPr>
          <a:xfrm>
            <a:off x="7556158" y="1655805"/>
            <a:ext cx="4120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font = on traditional Midway OOB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yellow shade = dry docked during Midway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D6E16-49C1-E1AB-5EC5-C16E568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32"/>
          </a:xfrm>
        </p:spPr>
        <p:txBody>
          <a:bodyPr/>
          <a:lstStyle/>
          <a:p>
            <a:r>
              <a:rPr lang="en-US" dirty="0"/>
              <a:t>Japanese heavy cruisers</a:t>
            </a:r>
          </a:p>
        </p:txBody>
      </p:sp>
    </p:spTree>
    <p:extLst>
      <p:ext uri="{BB962C8B-B14F-4D97-AF65-F5344CB8AC3E}">
        <p14:creationId xmlns:p14="http://schemas.microsoft.com/office/powerpoint/2010/main" val="4263165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A49CFE-A324-6938-58FC-CBBF8D7CC3A9}"/>
              </a:ext>
            </a:extLst>
          </p:cNvPr>
          <p:cNvSpPr txBox="1"/>
          <p:nvPr/>
        </p:nvSpPr>
        <p:spPr>
          <a:xfrm>
            <a:off x="6923904" y="771742"/>
            <a:ext cx="442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font = on traditional Midway OOB</a:t>
            </a:r>
          </a:p>
          <a:p>
            <a:endParaRPr lang="en-US" dirty="0"/>
          </a:p>
          <a:p>
            <a:r>
              <a:rPr lang="en-US" dirty="0"/>
              <a:t>yellow shade = dry docked during Midway</a:t>
            </a:r>
          </a:p>
          <a:p>
            <a:br>
              <a:rPr lang="en-US" dirty="0"/>
            </a:br>
            <a:r>
              <a:rPr lang="en-US" dirty="0"/>
              <a:t>green shade = listed as guard ship at a harbor</a:t>
            </a:r>
          </a:p>
          <a:p>
            <a:endParaRPr lang="en-US" dirty="0"/>
          </a:p>
          <a:p>
            <a:r>
              <a:rPr lang="en-US" dirty="0"/>
              <a:t>blue shade = active (Natori and Isuzu in 16</a:t>
            </a:r>
            <a:r>
              <a:rPr lang="en-US" baseline="30000" dirty="0"/>
              <a:t>th</a:t>
            </a:r>
            <a:r>
              <a:rPr lang="en-US" dirty="0"/>
              <a:t> Sendai in the 2</a:t>
            </a:r>
            <a:r>
              <a:rPr lang="en-US" baseline="30000" dirty="0"/>
              <a:t>nd</a:t>
            </a:r>
            <a:r>
              <a:rPr lang="en-US" dirty="0"/>
              <a:t> Southern </a:t>
            </a:r>
            <a:r>
              <a:rPr lang="en-US" dirty="0" err="1"/>
              <a:t>Kantai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D6E16-49C1-E1AB-5EC5-C16E568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32"/>
          </a:xfrm>
        </p:spPr>
        <p:txBody>
          <a:bodyPr/>
          <a:lstStyle/>
          <a:p>
            <a:r>
              <a:rPr lang="en-US" dirty="0"/>
              <a:t>Japanese light cruisers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2CE8B-1EBE-888A-82EF-3ED40154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3" y="1178358"/>
            <a:ext cx="6231755" cy="5436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B99ABD-8D17-CB93-AEC9-734AFCA3433D}"/>
              </a:ext>
            </a:extLst>
          </p:cNvPr>
          <p:cNvSpPr txBox="1"/>
          <p:nvPr/>
        </p:nvSpPr>
        <p:spPr>
          <a:xfrm>
            <a:off x="8533679" y="5792085"/>
            <a:ext cx="1210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Takahashi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42446C-C0FC-54C8-3D43-30EDF3FE0CA1}"/>
              </a:ext>
            </a:extLst>
          </p:cNvPr>
          <p:cNvSpPr/>
          <p:nvPr/>
        </p:nvSpPr>
        <p:spPr>
          <a:xfrm>
            <a:off x="8052951" y="3355414"/>
            <a:ext cx="1989438" cy="273084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FBAAEF-7DBA-426E-86BB-9CF6BD0B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165" y="3483760"/>
            <a:ext cx="1671010" cy="23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6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F2E6-DF5D-8338-27E1-AFB63729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r>
              <a:rPr lang="en-US" dirty="0"/>
              <a:t>North Pacific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18B4-1203-A417-168C-37ACDD2CFDBE}"/>
              </a:ext>
            </a:extLst>
          </p:cNvPr>
          <p:cNvSpPr txBox="1"/>
          <p:nvPr/>
        </p:nvSpPr>
        <p:spPr>
          <a:xfrm>
            <a:off x="571499" y="3655547"/>
            <a:ext cx="113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Hosogaya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Kantai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4A978-C840-6ADA-0918-2F55350F7E81}"/>
              </a:ext>
            </a:extLst>
          </p:cNvPr>
          <p:cNvSpPr txBox="1"/>
          <p:nvPr/>
        </p:nvSpPr>
        <p:spPr>
          <a:xfrm>
            <a:off x="9938479" y="3460847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Theobald</a:t>
            </a:r>
          </a:p>
          <a:p>
            <a:pPr algn="ctr"/>
            <a:r>
              <a:rPr lang="en-US" dirty="0"/>
              <a:t>TF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F10E4-9F8F-3319-FA26-89123425C1F9}"/>
              </a:ext>
            </a:extLst>
          </p:cNvPr>
          <p:cNvSpPr txBox="1"/>
          <p:nvPr/>
        </p:nvSpPr>
        <p:spPr>
          <a:xfrm>
            <a:off x="2026508" y="1690688"/>
            <a:ext cx="4707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Kantai</a:t>
            </a:r>
            <a:r>
              <a:rPr lang="en-US" sz="2800" dirty="0"/>
              <a:t> reinforced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 err="1"/>
              <a:t>Sentai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22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 err="1"/>
              <a:t>Sentai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reinforcements: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Air </a:t>
            </a:r>
            <a:r>
              <a:rPr lang="en-US" sz="2800" dirty="0" err="1"/>
              <a:t>Sentai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</a:t>
            </a:r>
            <a:r>
              <a:rPr lang="en-US" sz="2800" baseline="30000" dirty="0"/>
              <a:t>st </a:t>
            </a:r>
            <a:r>
              <a:rPr lang="en-US" sz="2800" dirty="0"/>
              <a:t>Destroyer </a:t>
            </a:r>
            <a:r>
              <a:rPr lang="en-US" sz="2800" dirty="0" err="1"/>
              <a:t>Sentai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Submarine </a:t>
            </a:r>
            <a:r>
              <a:rPr lang="en-US" sz="2800" dirty="0" err="1"/>
              <a:t>Sentai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Cruisers Nachi, Maya, Takao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 APs; SNLF, Army, Laborers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B6810-BCA1-89D3-4DBA-66571F58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0" y="1312707"/>
            <a:ext cx="1772398" cy="2360512"/>
          </a:xfrm>
          <a:prstGeom prst="rect">
            <a:avLst/>
          </a:prstGeom>
        </p:spPr>
      </p:pic>
      <p:pic>
        <p:nvPicPr>
          <p:cNvPr id="9" name="Picture 8" descr="Robert Alfred “Fuzzy” Theobald (1884-1957) - Find a Grave Memorial">
            <a:extLst>
              <a:ext uri="{FF2B5EF4-FFF2-40B4-BE49-F238E27FC236}">
                <a16:creationId xmlns:a16="http://schemas.microsoft.com/office/drawing/2014/main" id="{A43CDEA0-39DB-3D77-7D2B-DE403054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610" y="1100335"/>
            <a:ext cx="1766850" cy="23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12AA43-7008-1455-1604-5F8A2DAD3868}"/>
              </a:ext>
            </a:extLst>
          </p:cNvPr>
          <p:cNvSpPr txBox="1"/>
          <p:nvPr/>
        </p:nvSpPr>
        <p:spPr>
          <a:xfrm>
            <a:off x="6336130" y="1642912"/>
            <a:ext cx="3173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Cruisers: Indianapolis, Louisville, Nashville, Honolulu, St. Louis</a:t>
            </a:r>
          </a:p>
          <a:p>
            <a:r>
              <a:rPr lang="en-US" sz="2000" b="1" dirty="0"/>
              <a:t>13 destroyers</a:t>
            </a:r>
          </a:p>
          <a:p>
            <a:r>
              <a:rPr lang="en-US" sz="2000" b="1" dirty="0"/>
              <a:t>PG-51 Charleston</a:t>
            </a:r>
          </a:p>
          <a:p>
            <a:endParaRPr lang="en-US" sz="2000" b="1" dirty="0"/>
          </a:p>
          <a:p>
            <a:r>
              <a:rPr lang="en-US" sz="2000" b="1" dirty="0"/>
              <a:t>6 submarines</a:t>
            </a:r>
          </a:p>
          <a:p>
            <a:endParaRPr lang="en-US" sz="2000" b="1" dirty="0"/>
          </a:p>
          <a:p>
            <a:r>
              <a:rPr lang="en-US" sz="2000" b="1" dirty="0"/>
              <a:t>PATWING 4 (40 PBY)</a:t>
            </a:r>
          </a:p>
          <a:p>
            <a:endParaRPr lang="en-US" sz="2000" b="1" dirty="0"/>
          </a:p>
          <a:p>
            <a:r>
              <a:rPr lang="en-US" sz="2000" b="1" dirty="0"/>
              <a:t>Army Air Forces</a:t>
            </a:r>
          </a:p>
          <a:p>
            <a:r>
              <a:rPr lang="en-US" sz="2000" b="1" dirty="0"/>
              <a:t>3 BS; 7 PS</a:t>
            </a:r>
          </a:p>
        </p:txBody>
      </p:sp>
      <p:pic>
        <p:nvPicPr>
          <p:cNvPr id="36866" name="Picture 2" descr="Simon Bolivar Buckner, Jr. | United States general | Britannica">
            <a:extLst>
              <a:ext uri="{FF2B5EF4-FFF2-40B4-BE49-F238E27FC236}">
                <a16:creationId xmlns:a16="http://schemas.microsoft.com/office/drawing/2014/main" id="{A67BE07D-7CE6-33D1-5353-D3A4CDE5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07" y="4196057"/>
            <a:ext cx="1596255" cy="19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11BA67-D75B-09D8-A15A-ED25F7D3B257}"/>
              </a:ext>
            </a:extLst>
          </p:cNvPr>
          <p:cNvSpPr txBox="1"/>
          <p:nvPr/>
        </p:nvSpPr>
        <p:spPr>
          <a:xfrm>
            <a:off x="9994583" y="6246207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Buckner</a:t>
            </a:r>
          </a:p>
        </p:txBody>
      </p:sp>
    </p:spTree>
    <p:extLst>
      <p:ext uri="{BB962C8B-B14F-4D97-AF65-F5344CB8AC3E}">
        <p14:creationId xmlns:p14="http://schemas.microsoft.com/office/powerpoint/2010/main" val="2050663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A389-01A1-53C0-FEB4-7BA97049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Kantai</a:t>
            </a:r>
            <a:r>
              <a:rPr lang="en-US" dirty="0"/>
              <a:t> into the Aleutians?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89F0-46F5-BD56-68F3-EB3EC486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Diversion?</a:t>
            </a:r>
          </a:p>
          <a:p>
            <a:r>
              <a:rPr lang="en-US" sz="4000" dirty="0"/>
              <a:t>Take Islands?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08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2FF0CF-A719-86A9-19E7-50FEB13ED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81633"/>
              </p:ext>
            </p:extLst>
          </p:nvPr>
        </p:nvGraphicFramePr>
        <p:xfrm>
          <a:off x="1416161" y="394140"/>
          <a:ext cx="8202581" cy="606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092">
                  <a:extLst>
                    <a:ext uri="{9D8B030D-6E8A-4147-A177-3AD203B41FA5}">
                      <a16:colId xmlns:a16="http://schemas.microsoft.com/office/drawing/2014/main" val="3921111879"/>
                    </a:ext>
                  </a:extLst>
                </a:gridCol>
                <a:gridCol w="992670">
                  <a:extLst>
                    <a:ext uri="{9D8B030D-6E8A-4147-A177-3AD203B41FA5}">
                      <a16:colId xmlns:a16="http://schemas.microsoft.com/office/drawing/2014/main" val="1242305830"/>
                    </a:ext>
                  </a:extLst>
                </a:gridCol>
                <a:gridCol w="1306144">
                  <a:extLst>
                    <a:ext uri="{9D8B030D-6E8A-4147-A177-3AD203B41FA5}">
                      <a16:colId xmlns:a16="http://schemas.microsoft.com/office/drawing/2014/main" val="3025924246"/>
                    </a:ext>
                  </a:extLst>
                </a:gridCol>
                <a:gridCol w="927361">
                  <a:extLst>
                    <a:ext uri="{9D8B030D-6E8A-4147-A177-3AD203B41FA5}">
                      <a16:colId xmlns:a16="http://schemas.microsoft.com/office/drawing/2014/main" val="431113934"/>
                    </a:ext>
                  </a:extLst>
                </a:gridCol>
                <a:gridCol w="1188592">
                  <a:extLst>
                    <a:ext uri="{9D8B030D-6E8A-4147-A177-3AD203B41FA5}">
                      <a16:colId xmlns:a16="http://schemas.microsoft.com/office/drawing/2014/main" val="3645790830"/>
                    </a:ext>
                  </a:extLst>
                </a:gridCol>
                <a:gridCol w="927361">
                  <a:extLst>
                    <a:ext uri="{9D8B030D-6E8A-4147-A177-3AD203B41FA5}">
                      <a16:colId xmlns:a16="http://schemas.microsoft.com/office/drawing/2014/main" val="1707677083"/>
                    </a:ext>
                  </a:extLst>
                </a:gridCol>
                <a:gridCol w="927361">
                  <a:extLst>
                    <a:ext uri="{9D8B030D-6E8A-4147-A177-3AD203B41FA5}">
                      <a16:colId xmlns:a16="http://schemas.microsoft.com/office/drawing/2014/main" val="1513870671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Midway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Dutch Harbor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Kure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Pearl Harbor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French Frigate Shoals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29623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Kure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2,568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2,775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3,700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3,230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6561932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Guam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2,290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3,333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1,413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3,299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2,847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97222080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Tokyo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2,216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2,465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359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3,345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2,877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00637515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Yokosuka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2,215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2,480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356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3,345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2,877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86129968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Tinian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2,200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3,225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1,353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3,223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2,767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12048421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Saipan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2,189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3,212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1,347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3,214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2,757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977456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Ominato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2,166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2,192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3,271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2,818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597613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Marcus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1,556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2,501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1,266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2,652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2,178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0005538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Jaluit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1,524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3,098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2,655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2,100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1,760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07959428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Kwajalein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1,441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2,980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2,467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2,122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1,749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96194162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Aur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1,369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2,948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2,631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1,961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1,610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80486190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Wotje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1,332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2,895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2,537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1,981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1,613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58308235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Wake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1,026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2,415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2,021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1,992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1,540</a:t>
                      </a:r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35129512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C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81139707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Midway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1,613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2,568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1,134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64152233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Dutch Harbor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1,613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2,775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1,992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74512402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6534703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French Frigate Shoals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662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1,809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3,230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477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55113140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Pearl Harbor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1,134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1,992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3,700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38397860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 Francisco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2,784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2,039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4,794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2,082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10896189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 Diego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3,084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2,435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5,183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2,268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07875272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Seattle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2,784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1,691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4,459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2,328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25965973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Kodiak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2,060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529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3,231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2,200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04553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505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503C-11A2-8346-BA3D-EF577B1C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Aleutians (Pearl Harbor to Dutch Harbor)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4B283-A082-2782-5534-9F59EF11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8" y="2983445"/>
            <a:ext cx="10538780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DB9E5-DA21-ADCF-3C52-D8D855E50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76001"/>
            <a:ext cx="3652371" cy="9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1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C74-CE87-3A27-7784-AF778B9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diversion?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E357-A150-8756-8352-7245E794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attack on Dutch Harbor:	3-Jun-1942 07:00</a:t>
            </a:r>
          </a:p>
          <a:p>
            <a:r>
              <a:rPr lang="en-US" dirty="0"/>
              <a:t>time to build steam:	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speed to Dutch Harbor: 18 kts</a:t>
            </a:r>
          </a:p>
          <a:p>
            <a:r>
              <a:rPr lang="en-US" dirty="0"/>
              <a:t>attack on Midway:	4-Jun-1942 07:00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E0537-D7C9-95A3-0E20-C98EBBA14737}"/>
              </a:ext>
            </a:extLst>
          </p:cNvPr>
          <p:cNvSpPr txBox="1"/>
          <p:nvPr/>
        </p:nvSpPr>
        <p:spPr>
          <a:xfrm>
            <a:off x="8623631" y="2051222"/>
            <a:ext cx="232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Started with assumptions</a:t>
            </a:r>
          </a:p>
        </p:txBody>
      </p:sp>
    </p:spTree>
    <p:extLst>
      <p:ext uri="{BB962C8B-B14F-4D97-AF65-F5344CB8AC3E}">
        <p14:creationId xmlns:p14="http://schemas.microsoft.com/office/powerpoint/2010/main" val="52348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E9AF-9170-3B58-8855-6411F476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Kantai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DC53AE-6D60-8C03-9AA5-75E77539B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69748"/>
              </p:ext>
            </p:extLst>
          </p:nvPr>
        </p:nvGraphicFramePr>
        <p:xfrm>
          <a:off x="1019089" y="1927860"/>
          <a:ext cx="6790382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595">
                  <a:extLst>
                    <a:ext uri="{9D8B030D-6E8A-4147-A177-3AD203B41FA5}">
                      <a16:colId xmlns:a16="http://schemas.microsoft.com/office/drawing/2014/main" val="3921860545"/>
                    </a:ext>
                  </a:extLst>
                </a:gridCol>
                <a:gridCol w="1967215">
                  <a:extLst>
                    <a:ext uri="{9D8B030D-6E8A-4147-A177-3AD203B41FA5}">
                      <a16:colId xmlns:a16="http://schemas.microsoft.com/office/drawing/2014/main" val="2558496966"/>
                    </a:ext>
                  </a:extLst>
                </a:gridCol>
                <a:gridCol w="3419572">
                  <a:extLst>
                    <a:ext uri="{9D8B030D-6E8A-4147-A177-3AD203B41FA5}">
                      <a16:colId xmlns:a16="http://schemas.microsoft.com/office/drawing/2014/main" val="320975917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艦隊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Kantai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“fleet”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783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艦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136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隊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tai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military unit (corps, group)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32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102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聯合艦隊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Rengō </a:t>
                      </a:r>
                      <a:r>
                        <a:rPr lang="en-US" sz="2400" u="none" strike="noStrike" dirty="0" err="1">
                          <a:effectLst/>
                        </a:rPr>
                        <a:t>Kantai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Combined Fleet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074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聯合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Rengō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union, combination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266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聯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together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263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合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Gō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combination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066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6C090-A3A9-8C19-7623-1C891F4293A2}"/>
              </a:ext>
            </a:extLst>
          </p:cNvPr>
          <p:cNvSpPr txBox="1"/>
          <p:nvPr/>
        </p:nvSpPr>
        <p:spPr>
          <a:xfrm>
            <a:off x="8118389" y="2068090"/>
            <a:ext cx="344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basically, a group of ships.</a:t>
            </a:r>
          </a:p>
          <a:p>
            <a:r>
              <a:rPr lang="en-US" dirty="0"/>
              <a:t>Normally translated fleet, but more akin to a USN Force or Task 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9BF41-C8F9-F6A4-483B-AD6FFEEB3235}"/>
              </a:ext>
            </a:extLst>
          </p:cNvPr>
          <p:cNvSpPr txBox="1"/>
          <p:nvPr/>
        </p:nvSpPr>
        <p:spPr>
          <a:xfrm>
            <a:off x="8118389" y="3744097"/>
            <a:ext cx="376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integrated fleet, with a full range of capabilities.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CF072-E47F-CBC6-8E1B-199A0A83090B}"/>
              </a:ext>
            </a:extLst>
          </p:cNvPr>
          <p:cNvSpPr txBox="1"/>
          <p:nvPr/>
        </p:nvSpPr>
        <p:spPr>
          <a:xfrm>
            <a:off x="8635284" y="6123543"/>
            <a:ext cx="32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Kantai</a:t>
            </a:r>
            <a:r>
              <a:rPr lang="en-US" dirty="0"/>
              <a:t> is the unit of employment</a:t>
            </a:r>
          </a:p>
        </p:txBody>
      </p:sp>
    </p:spTree>
    <p:extLst>
      <p:ext uri="{BB962C8B-B14F-4D97-AF65-F5344CB8AC3E}">
        <p14:creationId xmlns:p14="http://schemas.microsoft.com/office/powerpoint/2010/main" val="1539471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C74-CE87-3A27-7784-AF778B9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diversion?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E357-A150-8756-8352-7245E794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attack on Dutch Harbor:	3-Jun-1942 07:00</a:t>
            </a:r>
          </a:p>
          <a:p>
            <a:r>
              <a:rPr lang="en-US" dirty="0"/>
              <a:t>time to build steam:	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speed to Dutch Harbor:	18 kts</a:t>
            </a:r>
          </a:p>
          <a:p>
            <a:r>
              <a:rPr lang="en-US" dirty="0"/>
              <a:t>attack on Midway:	4-Jun-1942 07:00</a:t>
            </a:r>
          </a:p>
          <a:p>
            <a:r>
              <a:rPr lang="en-US" dirty="0"/>
              <a:t>distance from Midway:	</a:t>
            </a:r>
            <a:r>
              <a:rPr lang="en-US" b="1" dirty="0">
                <a:solidFill>
                  <a:srgbClr val="0432FF"/>
                </a:solidFill>
              </a:rPr>
              <a:t>360 </a:t>
            </a:r>
            <a:r>
              <a:rPr lang="en-US" b="1" dirty="0" err="1">
                <a:solidFill>
                  <a:srgbClr val="0432FF"/>
                </a:solidFill>
              </a:rPr>
              <a:t>nmi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DBB02-EE52-E8DE-6B9F-195F004351C1}"/>
              </a:ext>
            </a:extLst>
          </p:cNvPr>
          <p:cNvSpPr txBox="1"/>
          <p:nvPr/>
        </p:nvSpPr>
        <p:spPr>
          <a:xfrm>
            <a:off x="7747686" y="3793524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is the task force now?</a:t>
            </a:r>
          </a:p>
        </p:txBody>
      </p:sp>
    </p:spTree>
    <p:extLst>
      <p:ext uri="{BB962C8B-B14F-4D97-AF65-F5344CB8AC3E}">
        <p14:creationId xmlns:p14="http://schemas.microsoft.com/office/powerpoint/2010/main" val="3539950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C74-CE87-3A27-7784-AF778B9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diversion?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E357-A150-8756-8352-7245E794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attack on Dutch Harbor:	3-Jun-1942 07:00</a:t>
            </a:r>
          </a:p>
          <a:p>
            <a:r>
              <a:rPr lang="en-US" dirty="0"/>
              <a:t>time to build steam:	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speed to Dutch Harbor:	18 kts</a:t>
            </a:r>
          </a:p>
          <a:p>
            <a:r>
              <a:rPr lang="en-US" dirty="0"/>
              <a:t>attack on Midway:	4-Jun-1942 07:00</a:t>
            </a:r>
          </a:p>
          <a:p>
            <a:r>
              <a:rPr lang="en-US" dirty="0"/>
              <a:t>distance from Midway:	360 </a:t>
            </a:r>
            <a:r>
              <a:rPr lang="en-US" dirty="0" err="1"/>
              <a:t>nmi</a:t>
            </a:r>
            <a:endParaRPr lang="en-US" dirty="0"/>
          </a:p>
          <a:p>
            <a:r>
              <a:rPr lang="en-US" dirty="0"/>
              <a:t>new speed:	</a:t>
            </a:r>
            <a:r>
              <a:rPr lang="en-US" b="1" dirty="0">
                <a:solidFill>
                  <a:srgbClr val="0432FF"/>
                </a:solidFill>
              </a:rPr>
              <a:t>20 kts</a:t>
            </a:r>
          </a:p>
        </p:txBody>
      </p:sp>
    </p:spTree>
    <p:extLst>
      <p:ext uri="{BB962C8B-B14F-4D97-AF65-F5344CB8AC3E}">
        <p14:creationId xmlns:p14="http://schemas.microsoft.com/office/powerpoint/2010/main" val="1274250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C74-CE87-3A27-7784-AF778B9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diversion?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E357-A150-8756-8352-7245E794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attack on Dutch Harbor:	3-Jun-1942 07:00</a:t>
            </a:r>
          </a:p>
          <a:p>
            <a:r>
              <a:rPr lang="en-US" dirty="0"/>
              <a:t>time to build steam:	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speed to Dutch Harbor:	18 kts</a:t>
            </a:r>
          </a:p>
          <a:p>
            <a:r>
              <a:rPr lang="en-US" dirty="0"/>
              <a:t>attack on Midway:	4-Jun-1942 07:00</a:t>
            </a:r>
          </a:p>
          <a:p>
            <a:r>
              <a:rPr lang="en-US" dirty="0"/>
              <a:t>distance from Midway:	360 </a:t>
            </a:r>
            <a:r>
              <a:rPr lang="en-US" dirty="0" err="1"/>
              <a:t>nmi</a:t>
            </a:r>
            <a:endParaRPr lang="en-US" dirty="0"/>
          </a:p>
          <a:p>
            <a:r>
              <a:rPr lang="en-US" dirty="0"/>
              <a:t>new speed:	20 kts</a:t>
            </a:r>
          </a:p>
          <a:p>
            <a:r>
              <a:rPr lang="en-US" dirty="0"/>
              <a:t>time:	</a:t>
            </a:r>
            <a:r>
              <a:rPr lang="en-US" b="1" dirty="0">
                <a:solidFill>
                  <a:srgbClr val="0432FF"/>
                </a:solidFill>
              </a:rPr>
              <a:t>11.9 </a:t>
            </a:r>
            <a:r>
              <a:rPr lang="en-US" b="1" dirty="0" err="1">
                <a:solidFill>
                  <a:srgbClr val="0432FF"/>
                </a:solidFill>
              </a:rPr>
              <a:t>hrs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36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C74-CE87-3A27-7784-AF778B9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diversion?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E357-A150-8756-8352-7245E794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attack on Dutch Harbor:	3-Jun-1942 07:00</a:t>
            </a:r>
          </a:p>
          <a:p>
            <a:r>
              <a:rPr lang="en-US" dirty="0"/>
              <a:t>time to build steam:	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speed to Dutch Harbor:	18 kts</a:t>
            </a:r>
          </a:p>
          <a:p>
            <a:r>
              <a:rPr lang="en-US" dirty="0"/>
              <a:t>attack on Midway:	4-Jun-1942 07:00</a:t>
            </a:r>
          </a:p>
          <a:p>
            <a:r>
              <a:rPr lang="en-US" dirty="0"/>
              <a:t>distance from Midway:	360 </a:t>
            </a:r>
            <a:r>
              <a:rPr lang="en-US" dirty="0" err="1"/>
              <a:t>nmi</a:t>
            </a:r>
            <a:endParaRPr lang="en-US" dirty="0"/>
          </a:p>
          <a:p>
            <a:r>
              <a:rPr lang="en-US" dirty="0"/>
              <a:t>new speed:	20 kts</a:t>
            </a:r>
          </a:p>
          <a:p>
            <a:r>
              <a:rPr lang="en-US" dirty="0"/>
              <a:t>time:	11.9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time to Midway from attack on Dutch Harbor:	</a:t>
            </a:r>
            <a:r>
              <a:rPr lang="en-US" dirty="0">
                <a:solidFill>
                  <a:srgbClr val="0432FF"/>
                </a:solidFill>
              </a:rPr>
              <a:t>48.8 </a:t>
            </a:r>
            <a:r>
              <a:rPr lang="en-US" dirty="0" err="1">
                <a:solidFill>
                  <a:srgbClr val="0432FF"/>
                </a:solidFill>
              </a:rPr>
              <a:t>hrs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47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C74-CE87-3A27-7784-AF778B9C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diversion?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E357-A150-8756-8352-7245E7945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attack on Dutch Harbor:	3-Jun-1942 07:00</a:t>
            </a:r>
          </a:p>
          <a:p>
            <a:r>
              <a:rPr lang="en-US" dirty="0"/>
              <a:t>time to build steam:	4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speed to Dutch Harbor:	18 kts</a:t>
            </a:r>
          </a:p>
          <a:p>
            <a:r>
              <a:rPr lang="en-US" dirty="0"/>
              <a:t>attack on Midway:	4-Jun-1942 07:00</a:t>
            </a:r>
          </a:p>
          <a:p>
            <a:r>
              <a:rPr lang="en-US" dirty="0"/>
              <a:t>distance from Midway:	360 </a:t>
            </a:r>
            <a:r>
              <a:rPr lang="en-US" dirty="0" err="1"/>
              <a:t>nmi</a:t>
            </a:r>
            <a:endParaRPr lang="en-US" dirty="0"/>
          </a:p>
          <a:p>
            <a:r>
              <a:rPr lang="en-US" dirty="0"/>
              <a:t>new speed:	20 kts</a:t>
            </a:r>
          </a:p>
          <a:p>
            <a:r>
              <a:rPr lang="en-US" dirty="0"/>
              <a:t>time:	11.9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time to Midway from attack on Dutch Harbor:	48.8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arrival at Midway:	</a:t>
            </a:r>
            <a:r>
              <a:rPr lang="en-US" b="1" dirty="0">
                <a:solidFill>
                  <a:srgbClr val="0432FF"/>
                </a:solidFill>
              </a:rPr>
              <a:t>6-Jun 07:45    (11.9 hours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9F47D-7574-EDA4-3D7F-D5D6A198DBF0}"/>
              </a:ext>
            </a:extLst>
          </p:cNvPr>
          <p:cNvSpPr txBox="1"/>
          <p:nvPr/>
        </p:nvSpPr>
        <p:spPr>
          <a:xfrm>
            <a:off x="2928551" y="6017741"/>
            <a:ext cx="660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Right in the middle of the planned landings</a:t>
            </a:r>
          </a:p>
        </p:txBody>
      </p:sp>
    </p:spTree>
    <p:extLst>
      <p:ext uri="{BB962C8B-B14F-4D97-AF65-F5344CB8AC3E}">
        <p14:creationId xmlns:p14="http://schemas.microsoft.com/office/powerpoint/2010/main" val="899605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8A62-2BB5-75AC-CB71-45887799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34"/>
            <a:ext cx="10515600" cy="635772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Parameterizing the assumptions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FFD7E-5796-81FA-45AB-A382562B5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31110"/>
              </p:ext>
            </p:extLst>
          </p:nvPr>
        </p:nvGraphicFramePr>
        <p:xfrm>
          <a:off x="494267" y="741406"/>
          <a:ext cx="10859535" cy="575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021">
                  <a:extLst>
                    <a:ext uri="{9D8B030D-6E8A-4147-A177-3AD203B41FA5}">
                      <a16:colId xmlns:a16="http://schemas.microsoft.com/office/drawing/2014/main" val="4110966240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3429253211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135380032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3498183348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4293244812"/>
                    </a:ext>
                  </a:extLst>
                </a:gridCol>
                <a:gridCol w="1189325">
                  <a:extLst>
                    <a:ext uri="{9D8B030D-6E8A-4147-A177-3AD203B41FA5}">
                      <a16:colId xmlns:a16="http://schemas.microsoft.com/office/drawing/2014/main" val="2085656705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211378667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244548896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3507156954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2119834561"/>
                    </a:ext>
                  </a:extLst>
                </a:gridCol>
                <a:gridCol w="967021">
                  <a:extLst>
                    <a:ext uri="{9D8B030D-6E8A-4147-A177-3AD203B41FA5}">
                      <a16:colId xmlns:a16="http://schemas.microsoft.com/office/drawing/2014/main" val="2267825784"/>
                    </a:ext>
                  </a:extLst>
                </a:gridCol>
              </a:tblGrid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Build steam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knots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dist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new lat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new lon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dist to Midway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567360675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713608366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432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905497193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514454734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939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510347346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-159.73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933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442348210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352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281361279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965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225469468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427806575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59.1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398069488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58.7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176548919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-158.90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12555429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18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360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highlight>
                            <a:srgbClr val="00FF00"/>
                          </a:highlight>
                        </a:rPr>
                        <a:t>27.26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-159.03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975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60.9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54.2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48.8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893698785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400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-159.15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537732778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53.0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739410311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480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529790635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-158.80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55.5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822649403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324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-158.91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49.3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695563666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975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008177752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965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924615389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432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47.8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745024262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256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-158.70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1,011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852718997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288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-158.80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102061948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320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-158.90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955623065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352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44.4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898832056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384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-159.10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44.0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40.3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411384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47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B5622E-8B9A-438B-A118-8EF00A9D9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84759"/>
              </p:ext>
            </p:extLst>
          </p:nvPr>
        </p:nvGraphicFramePr>
        <p:xfrm>
          <a:off x="176556" y="118617"/>
          <a:ext cx="11550011" cy="619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001">
                  <a:extLst>
                    <a:ext uri="{9D8B030D-6E8A-4147-A177-3AD203B41FA5}">
                      <a16:colId xmlns:a16="http://schemas.microsoft.com/office/drawing/2014/main" val="1353995798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3651539384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4207890345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3049856327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2038620381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1918579723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415030186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3585658556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4022405444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3423382811"/>
                    </a:ext>
                  </a:extLst>
                </a:gridCol>
                <a:gridCol w="1050001">
                  <a:extLst>
                    <a:ext uri="{9D8B030D-6E8A-4147-A177-3AD203B41FA5}">
                      <a16:colId xmlns:a16="http://schemas.microsoft.com/office/drawing/2014/main" val="4226791817"/>
                    </a:ext>
                  </a:extLst>
                </a:gridCol>
              </a:tblGrid>
              <a:tr h="443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Build steam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knots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dist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new lat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new </a:t>
                      </a:r>
                      <a:r>
                        <a:rPr lang="en-US" sz="1400" u="none" strike="noStrike" dirty="0" err="1">
                          <a:effectLst/>
                        </a:rPr>
                        <a:t>lon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dist</a:t>
                      </a:r>
                      <a:r>
                        <a:rPr lang="en-US" sz="1400" u="none" strike="noStrike" dirty="0">
                          <a:effectLst/>
                        </a:rPr>
                        <a:t> to Midway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850492563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5-Jun 23:20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2631913978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5-Jun 22:50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4090491970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946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11:34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5-Jun 22:25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700191456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17:39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11:08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05:55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01:39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5-Jun 22:06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2373608698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933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17:19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10:51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05:39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01:25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21:53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661437777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352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20:05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03:26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5-Jun 23:43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2348351298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965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02:51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5-Jun 23:12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1132638095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440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02:22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22:45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1297101055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946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11:31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01:58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22:23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485009766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17:39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11:08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05:55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01:39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22:06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159177246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-158.90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20:44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08:23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00:09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2346674265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18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00FF00"/>
                          </a:highlight>
                        </a:rPr>
                        <a:t>360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00FF00"/>
                          </a:highlight>
                        </a:rPr>
                        <a:t>27.26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-159.03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975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6-Jun 07:45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23:37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554415477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400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-159.15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23:09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050753797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22:45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1614429391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946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11:34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22:25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1186848531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-158.80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21:25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14:29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08:56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04:24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00:37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1327039993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-158.91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986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20:39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08:19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00:06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802446012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975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23:37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4021368255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965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23:12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768808507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18:45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06:48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02:27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22:50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2351204970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256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-158.70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1,011 </a:t>
                      </a:r>
                      <a:r>
                        <a:rPr lang="en-US" sz="1400" u="none" strike="noStrike" dirty="0" err="1">
                          <a:effectLst/>
                        </a:rPr>
                        <a:t>nmi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22:10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15:09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6-Jun 09:32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04:56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01:07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919556470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-158.80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999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21:25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14:29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08:56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04:24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00:37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522132162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320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-158.90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988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20:44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08:23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00:09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177546787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352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20:05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13:18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23:43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658563093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384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-159.10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968 nmi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19:31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6-Jun 12:47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6-Jun 07:24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highlight>
                            <a:srgbClr val="FF0000"/>
                          </a:highlight>
                        </a:rPr>
                        <a:t>6-Jun 03:00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5-Jun 23:20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597" marR="7597" marT="7597" marB="0" anchor="b"/>
                </a:tc>
                <a:extLst>
                  <a:ext uri="{0D108BD9-81ED-4DB2-BD59-A6C34878D82A}">
                    <a16:rowId xmlns:a16="http://schemas.microsoft.com/office/drawing/2014/main" val="32645249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375556-A237-2B25-7291-32ED6FC6C5E9}"/>
              </a:ext>
            </a:extLst>
          </p:cNvPr>
          <p:cNvSpPr txBox="1"/>
          <p:nvPr/>
        </p:nvSpPr>
        <p:spPr>
          <a:xfrm>
            <a:off x="7747687" y="6376086"/>
            <a:ext cx="3016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 June 21:53 to 6 Jun 22:10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7EB34-F3AE-B2F9-3D74-7071719D99E1}"/>
              </a:ext>
            </a:extLst>
          </p:cNvPr>
          <p:cNvSpPr txBox="1"/>
          <p:nvPr/>
        </p:nvSpPr>
        <p:spPr>
          <a:xfrm>
            <a:off x="3945925" y="6376086"/>
            <a:ext cx="339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933 to 1,011 </a:t>
            </a:r>
            <a:r>
              <a:rPr lang="en-US" sz="2000" dirty="0" err="1"/>
              <a:t>nmi</a:t>
            </a:r>
            <a:r>
              <a:rPr lang="en-US" sz="2000" dirty="0"/>
              <a:t> from Midway</a:t>
            </a:r>
          </a:p>
        </p:txBody>
      </p:sp>
    </p:spTree>
    <p:extLst>
      <p:ext uri="{BB962C8B-B14F-4D97-AF65-F5344CB8AC3E}">
        <p14:creationId xmlns:p14="http://schemas.microsoft.com/office/powerpoint/2010/main" val="3433080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23B491-9F14-0585-7D07-7384F5B1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9154"/>
              </p:ext>
            </p:extLst>
          </p:nvPr>
        </p:nvGraphicFramePr>
        <p:xfrm>
          <a:off x="296562" y="222422"/>
          <a:ext cx="11417644" cy="575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092">
                  <a:extLst>
                    <a:ext uri="{9D8B030D-6E8A-4147-A177-3AD203B41FA5}">
                      <a16:colId xmlns:a16="http://schemas.microsoft.com/office/drawing/2014/main" val="2341256978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207357294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1617432572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1679771474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885898966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3150091918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1300290002"/>
                    </a:ext>
                  </a:extLst>
                </a:gridCol>
              </a:tblGrid>
              <a:tr h="20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Build steam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knots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540207250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716476350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582090517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176171779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241389070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693245982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1587488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43894964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325761328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423945747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754457378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899677165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18 kts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13.9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12.8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11.9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11.2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16101989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14.6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13.4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12.5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642332756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410145012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4087567545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939717148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228450598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3167470252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13.0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675528272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14.9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87911663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725645764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16.4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2443167435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14.6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203590428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16.7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15.1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552359952"/>
                  </a:ext>
                </a:extLst>
              </a:tr>
              <a:tr h="2070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 kts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17.2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16.3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15.5 hrs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14.9 </a:t>
                      </a:r>
                      <a:r>
                        <a:rPr lang="en-US" sz="1400" u="none" strike="noStrike" dirty="0" err="1">
                          <a:effectLst/>
                        </a:rPr>
                        <a:t>hrs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5" marR="7845" marT="7845" marB="0" anchor="b"/>
                </a:tc>
                <a:extLst>
                  <a:ext uri="{0D108BD9-81ED-4DB2-BD59-A6C34878D82A}">
                    <a16:rowId xmlns:a16="http://schemas.microsoft.com/office/drawing/2014/main" val="17162029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9684D1-7BCE-B699-A51E-353828F7E122}"/>
              </a:ext>
            </a:extLst>
          </p:cNvPr>
          <p:cNvSpPr txBox="1"/>
          <p:nvPr/>
        </p:nvSpPr>
        <p:spPr>
          <a:xfrm>
            <a:off x="2734963" y="6112358"/>
            <a:ext cx="839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 task force arrives at Midway 6.9 to 18.3 hours sooner</a:t>
            </a:r>
          </a:p>
        </p:txBody>
      </p:sp>
    </p:spTree>
    <p:extLst>
      <p:ext uri="{BB962C8B-B14F-4D97-AF65-F5344CB8AC3E}">
        <p14:creationId xmlns:p14="http://schemas.microsoft.com/office/powerpoint/2010/main" val="3379733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5E4B8-B4D2-A7FE-DE8A-12672A93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34" y="692247"/>
            <a:ext cx="9492049" cy="5507449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B9B91BD1-4A76-EC9C-DD48-191B2536CC20}"/>
              </a:ext>
            </a:extLst>
          </p:cNvPr>
          <p:cNvSpPr/>
          <p:nvPr/>
        </p:nvSpPr>
        <p:spPr>
          <a:xfrm>
            <a:off x="8180173" y="2607276"/>
            <a:ext cx="1606378" cy="1050324"/>
          </a:xfrm>
          <a:prstGeom prst="triangle">
            <a:avLst>
              <a:gd name="adj" fmla="val 7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8CA81-9735-3290-8435-9895E8CBE46F}"/>
              </a:ext>
            </a:extLst>
          </p:cNvPr>
          <p:cNvSpPr/>
          <p:nvPr/>
        </p:nvSpPr>
        <p:spPr>
          <a:xfrm>
            <a:off x="8390237" y="5825609"/>
            <a:ext cx="2644346" cy="469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170 W        160 W         150 W</a:t>
            </a:r>
          </a:p>
        </p:txBody>
      </p:sp>
    </p:spTree>
    <p:extLst>
      <p:ext uri="{BB962C8B-B14F-4D97-AF65-F5344CB8AC3E}">
        <p14:creationId xmlns:p14="http://schemas.microsoft.com/office/powerpoint/2010/main" val="32662694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A7463-02AF-830C-F2DF-2E03CAA29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7"/>
            <a:ext cx="9489989" cy="6483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825FA-815B-487E-BBF7-447FCCC2ED9A}"/>
              </a:ext>
            </a:extLst>
          </p:cNvPr>
          <p:cNvSpPr txBox="1"/>
          <p:nvPr/>
        </p:nvSpPr>
        <p:spPr>
          <a:xfrm>
            <a:off x="1875138" y="647975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omniatlas.com</a:t>
            </a:r>
            <a:r>
              <a:rPr lang="en-US" dirty="0"/>
              <a:t>/maps/</a:t>
            </a:r>
            <a:r>
              <a:rPr lang="en-US" dirty="0" err="1"/>
              <a:t>asia</a:t>
            </a:r>
            <a:r>
              <a:rPr lang="en-US" dirty="0"/>
              <a:t>-pacific/19420123/</a:t>
            </a:r>
          </a:p>
        </p:txBody>
      </p:sp>
    </p:spTree>
    <p:extLst>
      <p:ext uri="{BB962C8B-B14F-4D97-AF65-F5344CB8AC3E}">
        <p14:creationId xmlns:p14="http://schemas.microsoft.com/office/powerpoint/2010/main" val="298575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E88C-3E15-86B3-4B39-9E54B313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55060"/>
            <a:ext cx="10515600" cy="1325563"/>
          </a:xfrm>
        </p:spPr>
        <p:txBody>
          <a:bodyPr/>
          <a:lstStyle/>
          <a:p>
            <a:r>
              <a:rPr lang="en-US" dirty="0"/>
              <a:t>Rengo and </a:t>
            </a:r>
            <a:r>
              <a:rPr lang="en-US" dirty="0" err="1"/>
              <a:t>Hōmen</a:t>
            </a:r>
            <a:r>
              <a:rPr lang="en-US" dirty="0"/>
              <a:t> </a:t>
            </a:r>
            <a:r>
              <a:rPr lang="en-US" dirty="0" err="1"/>
              <a:t>Kantai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98A151-9153-2243-5337-F35EA2ED0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81112"/>
              </p:ext>
            </p:extLst>
          </p:nvPr>
        </p:nvGraphicFramePr>
        <p:xfrm>
          <a:off x="640490" y="3992858"/>
          <a:ext cx="8565293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358">
                  <a:extLst>
                    <a:ext uri="{9D8B030D-6E8A-4147-A177-3AD203B41FA5}">
                      <a16:colId xmlns:a16="http://schemas.microsoft.com/office/drawing/2014/main" val="2256791596"/>
                    </a:ext>
                  </a:extLst>
                </a:gridCol>
                <a:gridCol w="2996453">
                  <a:extLst>
                    <a:ext uri="{9D8B030D-6E8A-4147-A177-3AD203B41FA5}">
                      <a16:colId xmlns:a16="http://schemas.microsoft.com/office/drawing/2014/main" val="564525243"/>
                    </a:ext>
                  </a:extLst>
                </a:gridCol>
                <a:gridCol w="3758482">
                  <a:extLst>
                    <a:ext uri="{9D8B030D-6E8A-4147-A177-3AD203B41FA5}">
                      <a16:colId xmlns:a16="http://schemas.microsoft.com/office/drawing/2014/main" val="238858053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800" u="none" strike="noStrike">
                          <a:effectLst/>
                        </a:rPr>
                        <a:t>方面艦隊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Homan </a:t>
                      </a:r>
                      <a:r>
                        <a:rPr lang="en-US" sz="2800" u="none" strike="noStrike" dirty="0" err="1">
                          <a:effectLst/>
                        </a:rPr>
                        <a:t>Kantai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Area Fleet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223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800" u="none" strike="noStrike">
                          <a:effectLst/>
                        </a:rPr>
                        <a:t>方面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Hōmen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direction, district, field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9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800" u="none" strike="noStrike">
                          <a:effectLst/>
                        </a:rPr>
                        <a:t>艦隊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Kantai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790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45F4772-44C0-C191-8A9B-57034E52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7" y="1716117"/>
            <a:ext cx="10930167" cy="16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5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D8735BE-2F8C-41F4-3A00-F71087185D90}"/>
              </a:ext>
            </a:extLst>
          </p:cNvPr>
          <p:cNvGrpSpPr/>
          <p:nvPr/>
        </p:nvGrpSpPr>
        <p:grpSpPr>
          <a:xfrm>
            <a:off x="945292" y="303341"/>
            <a:ext cx="9527059" cy="6251317"/>
            <a:chOff x="945292" y="303341"/>
            <a:chExt cx="9527059" cy="62513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EED4E-BAE6-408C-4F4A-705461B10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292" y="303341"/>
              <a:ext cx="9527059" cy="625131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E10C2F-5E7E-5CB6-6161-B130FA55C98F}"/>
                </a:ext>
              </a:extLst>
            </p:cNvPr>
            <p:cNvSpPr/>
            <p:nvPr/>
          </p:nvSpPr>
          <p:spPr>
            <a:xfrm>
              <a:off x="7475838" y="1643450"/>
              <a:ext cx="2248930" cy="568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60 </a:t>
              </a:r>
              <a:r>
                <a:rPr lang="en-US" dirty="0" err="1"/>
                <a:t>nmi</a:t>
              </a:r>
              <a:r>
                <a:rPr lang="en-US" dirty="0"/>
                <a:t> closest approach to Midway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31281-F2F4-8046-FB9A-2D20ABE960BD}"/>
                </a:ext>
              </a:extLst>
            </p:cNvPr>
            <p:cNvSpPr/>
            <p:nvPr/>
          </p:nvSpPr>
          <p:spPr>
            <a:xfrm>
              <a:off x="3085071" y="1952369"/>
              <a:ext cx="2623750" cy="679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 days from Pearl Harbor to Tokyo at 20 kt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15B589-E28B-3BBC-5158-A1CDCDDBDCE1}"/>
                </a:ext>
              </a:extLst>
            </p:cNvPr>
            <p:cNvSpPr/>
            <p:nvPr/>
          </p:nvSpPr>
          <p:spPr>
            <a:xfrm>
              <a:off x="7747686" y="6085101"/>
              <a:ext cx="2644346" cy="469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170 W       160 W        150 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812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47410-D4B6-9953-26D1-FB415199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5" y="308599"/>
            <a:ext cx="11532322" cy="2879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3AACE-EF33-46B8-E3BC-5C797554B507}"/>
              </a:ext>
            </a:extLst>
          </p:cNvPr>
          <p:cNvSpPr txBox="1"/>
          <p:nvPr/>
        </p:nvSpPr>
        <p:spPr>
          <a:xfrm>
            <a:off x="170935" y="4275438"/>
            <a:ext cx="11574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days for TF 16 to get from “north of Midway” to the point of the B-25 launch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94137-E3F8-B86A-4C95-A0E357392936}"/>
              </a:ext>
            </a:extLst>
          </p:cNvPr>
          <p:cNvSpPr txBox="1"/>
          <p:nvPr/>
        </p:nvSpPr>
        <p:spPr>
          <a:xfrm>
            <a:off x="1853514" y="3105835"/>
            <a:ext cx="9378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Naval History and Heritage Command.  Nashville II (CL-43)</a:t>
            </a:r>
          </a:p>
          <a:p>
            <a:pPr algn="r"/>
            <a:r>
              <a:rPr lang="en-US" dirty="0"/>
              <a:t>https://</a:t>
            </a:r>
            <a:r>
              <a:rPr lang="en-US" dirty="0" err="1"/>
              <a:t>www.history.navy.mil</a:t>
            </a:r>
            <a:r>
              <a:rPr lang="en-US" dirty="0"/>
              <a:t>/research/histories/ship-histories/</a:t>
            </a:r>
            <a:r>
              <a:rPr lang="en-US" dirty="0" err="1"/>
              <a:t>danfs</a:t>
            </a:r>
            <a:r>
              <a:rPr lang="en-US" dirty="0"/>
              <a:t>/n/</a:t>
            </a:r>
            <a:r>
              <a:rPr lang="en-US" dirty="0" err="1"/>
              <a:t>nashville-ii.html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A3193-E80D-5CC2-821D-8E9F8403722C}"/>
              </a:ext>
            </a:extLst>
          </p:cNvPr>
          <p:cNvSpPr txBox="1"/>
          <p:nvPr/>
        </p:nvSpPr>
        <p:spPr>
          <a:xfrm>
            <a:off x="170935" y="1383957"/>
            <a:ext cx="11320849" cy="1025611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63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6FD00-0A16-D60C-7357-0764E953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70" y="499373"/>
            <a:ext cx="6250324" cy="56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41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ADBB-A3C2-EDA4-5438-1685E10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E1EF-BC53-A320-BB76-46950820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IJN organization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(”ship group” or Fleet and “battle group”)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Battle; Amphibious; Mobile Striking; Land-based Air; Submarines; Geographic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USN organization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Pacific Fleet in 1941-42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Battle (Cover); Scouting (Amphibious); Scouting and Raiding; Maritime Patrol; Submarines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Midway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Roles of the “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Kantai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r>
              <a:rPr lang="en-US" b="1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73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A5B4-00E1-BAA0-D4A5-733CEA4D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8BDE-59CB-5901-5AF1-ADA60D1C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Winning the information fight contributed significantly to victory.</a:t>
            </a:r>
          </a:p>
          <a:p>
            <a:r>
              <a:rPr lang="en-US" dirty="0"/>
              <a:t>The relationship between Midway and the Aleutians was not because the Aleutians was a diversion for Midway, but because the approach to Japan from either was covered by the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Kantai</a:t>
            </a:r>
            <a:r>
              <a:rPr lang="en-US" dirty="0"/>
              <a:t>—which had not had its frontiers moved forward before the campaign.</a:t>
            </a:r>
          </a:p>
          <a:p>
            <a:r>
              <a:rPr lang="en-US" dirty="0"/>
              <a:t>A Japanese garrison on Midway would make an approach from Pearl Harbor to Japan much more difficult.</a:t>
            </a:r>
          </a:p>
          <a:p>
            <a:r>
              <a:rPr lang="en-US" dirty="0"/>
              <a:t>If Japan was primarily interested in destroying carriers</a:t>
            </a:r>
          </a:p>
          <a:p>
            <a:pPr lvl="1"/>
            <a:r>
              <a:rPr lang="en-US" dirty="0"/>
              <a:t>Why not call it off when it was learned that the only two carriers, they believed the USN had in the Pacific, were in the South Pacific?</a:t>
            </a:r>
          </a:p>
          <a:p>
            <a:pPr lvl="1"/>
            <a:r>
              <a:rPr lang="en-US" dirty="0"/>
              <a:t>Why not set the trap in May with 6 fleet carriers at Coral Sea? Or at some other time?</a:t>
            </a:r>
          </a:p>
        </p:txBody>
      </p:sp>
    </p:spTree>
    <p:extLst>
      <p:ext uri="{BB962C8B-B14F-4D97-AF65-F5344CB8AC3E}">
        <p14:creationId xmlns:p14="http://schemas.microsoft.com/office/powerpoint/2010/main" val="60265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DD28-26F7-0AB4-C154-7CF4A67A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Forces in Rengō </a:t>
            </a:r>
            <a:r>
              <a:rPr lang="en-US" dirty="0" err="1"/>
              <a:t>Kantai</a:t>
            </a:r>
            <a:r>
              <a:rPr lang="en-US" dirty="0"/>
              <a:t> / Combined Fleet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44508-7E09-D69F-96B4-8E28832F8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21673"/>
              </p:ext>
            </p:extLst>
          </p:nvPr>
        </p:nvGraphicFramePr>
        <p:xfrm>
          <a:off x="661429" y="2011354"/>
          <a:ext cx="9656463" cy="411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106">
                  <a:extLst>
                    <a:ext uri="{9D8B030D-6E8A-4147-A177-3AD203B41FA5}">
                      <a16:colId xmlns:a16="http://schemas.microsoft.com/office/drawing/2014/main" val="1634186174"/>
                    </a:ext>
                  </a:extLst>
                </a:gridCol>
                <a:gridCol w="6870357">
                  <a:extLst>
                    <a:ext uri="{9D8B030D-6E8A-4147-A177-3AD203B41FA5}">
                      <a16:colId xmlns:a16="http://schemas.microsoft.com/office/drawing/2014/main" val="217820001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1st </a:t>
                      </a:r>
                      <a:r>
                        <a:rPr lang="en-US" sz="2800" u="none" strike="noStrike" dirty="0" err="1">
                          <a:effectLst/>
                        </a:rPr>
                        <a:t>Kantai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Battle Force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234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2nd Kantai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Scouting Force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926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1st Air Kantai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Mobile Carrier Striking Force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549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11th Air Kantai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Land-based Aircraft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8748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6th Kantai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Submarine Force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34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85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3rd </a:t>
                      </a:r>
                      <a:r>
                        <a:rPr lang="en-US" sz="2800" u="none" strike="noStrike" dirty="0" err="1">
                          <a:effectLst/>
                        </a:rPr>
                        <a:t>Kantai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==&gt; 2nd Southern Expeditionary </a:t>
                      </a:r>
                      <a:r>
                        <a:rPr lang="en-US" sz="2800" u="none" strike="noStrike" dirty="0" err="1">
                          <a:effectLst/>
                        </a:rPr>
                        <a:t>Kantai</a:t>
                      </a:r>
                      <a:r>
                        <a:rPr lang="en-US" sz="2800" u="none" strike="noStrike" dirty="0">
                          <a:effectLst/>
                        </a:rPr>
                        <a:t> (and Southwest Area </a:t>
                      </a:r>
                      <a:r>
                        <a:rPr lang="en-US" sz="2800" u="none" strike="noStrike" dirty="0" err="1">
                          <a:effectLst/>
                        </a:rPr>
                        <a:t>Kantai</a:t>
                      </a:r>
                      <a:r>
                        <a:rPr lang="en-US" sz="2800" u="none" strike="noStrike" dirty="0">
                          <a:effectLst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531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4th Kantai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Mandates Force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350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5th Kantai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Northern Force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5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71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BEB0-5242-DDEE-89E0-6D899889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Kantai</a:t>
            </a:r>
            <a:r>
              <a:rPr lang="en-US" dirty="0"/>
              <a:t> of the Rengō </a:t>
            </a:r>
            <a:r>
              <a:rPr lang="en-US" dirty="0" err="1"/>
              <a:t>Kantai</a:t>
            </a:r>
            <a:r>
              <a:rPr lang="en-US" dirty="0"/>
              <a:t> 1941-42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2FB243-4939-7BA3-4BCC-2003B7A65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99508"/>
              </p:ext>
            </p:extLst>
          </p:nvPr>
        </p:nvGraphicFramePr>
        <p:xfrm>
          <a:off x="321276" y="1690688"/>
          <a:ext cx="11316729" cy="4337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7351">
                  <a:extLst>
                    <a:ext uri="{9D8B030D-6E8A-4147-A177-3AD203B41FA5}">
                      <a16:colId xmlns:a16="http://schemas.microsoft.com/office/drawing/2014/main" val="3159591668"/>
                    </a:ext>
                  </a:extLst>
                </a:gridCol>
                <a:gridCol w="6559378">
                  <a:extLst>
                    <a:ext uri="{9D8B030D-6E8A-4147-A177-3AD203B41FA5}">
                      <a16:colId xmlns:a16="http://schemas.microsoft.com/office/drawing/2014/main" val="806676746"/>
                    </a:ext>
                  </a:extLst>
                </a:gridCol>
              </a:tblGrid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1st Fleet (</a:t>
                      </a:r>
                      <a:r>
                        <a:rPr lang="ja-JP" altLang="en-US" sz="2000" u="none" strike="noStrike">
                          <a:effectLst/>
                        </a:rPr>
                        <a:t>第一艦隊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Dai-Ichi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28 December 1903 =&gt; 25 February 1944, battle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0225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2nd Fleet (</a:t>
                      </a:r>
                      <a:r>
                        <a:rPr lang="ja-JP" altLang="en-US" sz="2000" u="none" strike="noStrike">
                          <a:effectLst/>
                        </a:rPr>
                        <a:t>第二艦隊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Dai-Ni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28 December 1903 =&gt; 20 April 1945, cruiser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67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41528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4th Fleet (</a:t>
                      </a:r>
                      <a:r>
                        <a:rPr lang="ja-JP" altLang="en-US" sz="2000" u="none" strike="noStrike">
                          <a:effectLst/>
                        </a:rPr>
                        <a:t>第四艦隊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Dai-Yon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15 November 1939 =&gt; 15 September 1945, mandates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13922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6th Fleet (</a:t>
                      </a:r>
                      <a:r>
                        <a:rPr lang="ja-JP" altLang="en-US" sz="2000" u="none" strike="noStrike">
                          <a:effectLst/>
                        </a:rPr>
                        <a:t>第六艦隊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Dai-Roku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15 November 1940 =&gt; 15 September 1945. submarine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33021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11th Air Fleet (</a:t>
                      </a:r>
                      <a:r>
                        <a:rPr lang="ja-JP" altLang="en-US" sz="2000" u="none" strike="noStrike">
                          <a:effectLst/>
                        </a:rPr>
                        <a:t>第十一航空艦隊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</a:t>
                      </a:r>
                      <a:r>
                        <a:rPr lang="en-US" sz="2000" u="none" strike="noStrike" dirty="0" err="1">
                          <a:effectLst/>
                        </a:rPr>
                        <a:t>Jūichi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Kōkū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15 January 1941 =&gt; 6 September 1945, shore-based air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8418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3rd Fleet (</a:t>
                      </a:r>
                      <a:r>
                        <a:rPr lang="ja-JP" altLang="en-US" sz="2000" u="none" strike="noStrike">
                          <a:effectLst/>
                        </a:rPr>
                        <a:t>第三艦隊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Dai-San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 April 1941 =&gt; 2nd Southern Expeditionary Fleet on 10 March 1942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03851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1st Air Fleet (</a:t>
                      </a:r>
                      <a:r>
                        <a:rPr lang="ja-JP" altLang="en-US" sz="2000" u="none" strike="noStrike">
                          <a:effectLst/>
                        </a:rPr>
                        <a:t>第一航空艦隊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Dai-Ichi </a:t>
                      </a:r>
                      <a:r>
                        <a:rPr lang="en-US" sz="2000" u="none" strike="noStrike" dirty="0" err="1">
                          <a:effectLst/>
                        </a:rPr>
                        <a:t>Kōkū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 April 1941 =&gt; 14 July 1942 (3</a:t>
                      </a:r>
                      <a:r>
                        <a:rPr lang="en-US" sz="2000" u="none" strike="noStrike" baseline="30000" dirty="0">
                          <a:effectLst/>
                        </a:rPr>
                        <a:t>rd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), carrier task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58268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5th Fleet (</a:t>
                      </a:r>
                      <a:r>
                        <a:rPr lang="ja-JP" altLang="en-US" sz="2000" u="none" strike="noStrike">
                          <a:effectLst/>
                        </a:rPr>
                        <a:t>第五艦隊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Dai-Go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25 July 1941 =&gt; 5 February 1945, northern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21422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Southern Expeditionary Fleet (</a:t>
                      </a:r>
                      <a:r>
                        <a:rPr lang="ja-JP" altLang="en-US" sz="2000" u="none" strike="noStrike">
                          <a:effectLst/>
                        </a:rPr>
                        <a:t>南遣艦隊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Nanken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31 July 1941 =&gt; 2 Jan 1942 =&gt; 1st Southern Expeditionary Fleet on 3 Jan 1942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6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21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BEB0-5242-DDEE-89E0-6D899889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Kantai</a:t>
            </a:r>
            <a:r>
              <a:rPr lang="en-US" dirty="0"/>
              <a:t> of the Rengo </a:t>
            </a:r>
            <a:r>
              <a:rPr lang="en-US" dirty="0" err="1"/>
              <a:t>Kantai</a:t>
            </a:r>
            <a:r>
              <a:rPr lang="en-US" dirty="0"/>
              <a:t> from 10 April 1942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2FB243-4939-7BA3-4BCC-2003B7A65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29546"/>
              </p:ext>
            </p:extLst>
          </p:nvPr>
        </p:nvGraphicFramePr>
        <p:xfrm>
          <a:off x="333632" y="1518519"/>
          <a:ext cx="11316729" cy="374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071">
                  <a:extLst>
                    <a:ext uri="{9D8B030D-6E8A-4147-A177-3AD203B41FA5}">
                      <a16:colId xmlns:a16="http://schemas.microsoft.com/office/drawing/2014/main" val="3159591668"/>
                    </a:ext>
                  </a:extLst>
                </a:gridCol>
                <a:gridCol w="4421658">
                  <a:extLst>
                    <a:ext uri="{9D8B030D-6E8A-4147-A177-3AD203B41FA5}">
                      <a16:colId xmlns:a16="http://schemas.microsoft.com/office/drawing/2014/main" val="806676746"/>
                    </a:ext>
                  </a:extLst>
                </a:gridCol>
              </a:tblGrid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1st Fleet (</a:t>
                      </a:r>
                      <a:r>
                        <a:rPr lang="ja-JP" altLang="en-US" sz="2000" u="none" strike="noStrike">
                          <a:effectLst/>
                        </a:rPr>
                        <a:t>第一艦隊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Dai-Ichi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battle force</a:t>
                      </a: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0225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2nd Fleet (</a:t>
                      </a:r>
                      <a:r>
                        <a:rPr lang="ja-JP" altLang="en-US" sz="2000" u="none" strike="noStrike">
                          <a:effectLst/>
                        </a:rPr>
                        <a:t>第二艦隊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Dai-Ni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amphibious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67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1st Air Fleet (</a:t>
                      </a:r>
                      <a:r>
                        <a:rPr lang="ja-JP" altLang="en-US" sz="2000" u="none" strike="noStrike">
                          <a:effectLst/>
                        </a:rPr>
                        <a:t>第一航空艦隊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Dai-Ichi </a:t>
                      </a:r>
                      <a:r>
                        <a:rPr lang="en-US" sz="2000" u="none" strike="noStrike" dirty="0" err="1">
                          <a:effectLst/>
                        </a:rPr>
                        <a:t>Kōkū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carrier task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13922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6th Fleet (</a:t>
                      </a:r>
                      <a:r>
                        <a:rPr lang="ja-JP" altLang="en-US" sz="2000" u="none" strike="noStrike">
                          <a:effectLst/>
                        </a:rPr>
                        <a:t>第六艦隊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Dai-Roku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submarine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33021"/>
                  </a:ext>
                </a:extLst>
              </a:tr>
              <a:tr h="2689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11th Air Fleet (</a:t>
                      </a:r>
                      <a:r>
                        <a:rPr lang="ja-JP" altLang="en-US" sz="2000" u="none" strike="noStrike">
                          <a:effectLst/>
                        </a:rPr>
                        <a:t>第十一航空艦隊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</a:t>
                      </a:r>
                      <a:r>
                        <a:rPr lang="en-US" sz="2000" u="none" strike="noStrike" dirty="0" err="1">
                          <a:effectLst/>
                        </a:rPr>
                        <a:t>Jūichi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Kōkū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shore-based air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8418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58268"/>
                  </a:ext>
                </a:extLst>
              </a:tr>
              <a:tr h="249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5th Fleet (</a:t>
                      </a:r>
                      <a:r>
                        <a:rPr lang="ja-JP" altLang="en-US" sz="2000" u="none" strike="noStrike">
                          <a:effectLst/>
                        </a:rPr>
                        <a:t>第五艦隊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Dai-Go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northern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21422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4th Fleet (</a:t>
                      </a:r>
                      <a:r>
                        <a:rPr lang="ja-JP" altLang="en-US" sz="2000" u="none" strike="noStrike">
                          <a:effectLst/>
                        </a:rPr>
                        <a:t>第四艦隊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Dai-Yon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mandates force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66966"/>
                  </a:ext>
                </a:extLst>
              </a:tr>
              <a:tr h="15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Southwest Area Fleet (</a:t>
                      </a: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南西方面艦隊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Nansei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Hōmen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Kantai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April 1941 =&gt; 15 September 1945</a:t>
                      </a: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44584"/>
                  </a:ext>
                </a:extLst>
              </a:tr>
              <a:tr h="150492"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r>
                        <a:rPr lang="en-US" sz="2000" u="none" strike="noStrike" baseline="30000" dirty="0">
                          <a:effectLst/>
                        </a:rPr>
                        <a:t>st</a:t>
                      </a:r>
                      <a:r>
                        <a:rPr lang="en-US" sz="2000" u="none" strike="noStrike" dirty="0">
                          <a:effectLst/>
                        </a:rPr>
                        <a:t> Southern Expeditionary Fleet (</a:t>
                      </a:r>
                      <a:r>
                        <a:rPr lang="ja-JP" altLang="en-US" sz="2000" u="none" strike="noStrike">
                          <a:effectLst/>
                        </a:rPr>
                        <a:t>第一南遣艦隊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Dai-Ichi Nanken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 (Malaya, Singapore)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68149"/>
                  </a:ext>
                </a:extLst>
              </a:tr>
              <a:tr h="150492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baseline="30000" dirty="0">
                          <a:effectLst/>
                        </a:rPr>
                        <a:t>nd</a:t>
                      </a:r>
                      <a:r>
                        <a:rPr lang="en-US" sz="2000" u="none" strike="noStrike" dirty="0">
                          <a:effectLst/>
                        </a:rPr>
                        <a:t> Southern Expeditionary Fleet (</a:t>
                      </a:r>
                      <a:r>
                        <a:rPr lang="ja-JP" altLang="en-US" sz="2000" u="none" strike="noStrike">
                          <a:effectLst/>
                        </a:rPr>
                        <a:t>第二南遣艦隊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Dai-Ni Nanken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 (Dutch East Indies)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4618"/>
                  </a:ext>
                </a:extLst>
              </a:tr>
              <a:tr h="150492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r>
                        <a:rPr lang="en-US" sz="2000" u="none" strike="noStrike" baseline="30000" dirty="0">
                          <a:effectLst/>
                        </a:rPr>
                        <a:t>rd</a:t>
                      </a:r>
                      <a:r>
                        <a:rPr lang="en-US" sz="2000" u="none" strike="noStrike" dirty="0">
                          <a:effectLst/>
                        </a:rPr>
                        <a:t> Southern Expeditionary Fleet (</a:t>
                      </a:r>
                      <a:r>
                        <a:rPr lang="ja-JP" altLang="en-US" sz="2000" u="none" strike="noStrike">
                          <a:effectLst/>
                        </a:rPr>
                        <a:t>第三南遣艦隊</a:t>
                      </a:r>
                      <a:r>
                        <a:rPr lang="en-US" altLang="ja-JP" sz="2000" u="none" strike="noStrike" dirty="0">
                          <a:effectLst/>
                        </a:rPr>
                        <a:t>, </a:t>
                      </a:r>
                      <a:r>
                        <a:rPr lang="en-US" sz="2000" u="none" strike="noStrike" dirty="0">
                          <a:effectLst/>
                        </a:rPr>
                        <a:t>Dai-San Nanken </a:t>
                      </a:r>
                      <a:r>
                        <a:rPr lang="en-US" sz="2000" u="none" strike="noStrike" dirty="0" err="1">
                          <a:effectLst/>
                        </a:rPr>
                        <a:t>Kantai</a:t>
                      </a:r>
                      <a:r>
                        <a:rPr lang="en-US" sz="2000" u="none" strike="noStrike" dirty="0">
                          <a:effectLst/>
                        </a:rPr>
                        <a:t>) (Philippines)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4" marR="7054" marT="705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9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0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46999</TotalTime>
  <Words>4995</Words>
  <Application>Microsoft Office PowerPoint</Application>
  <PresentationFormat>Widescreen</PresentationFormat>
  <Paragraphs>1468</Paragraphs>
  <Slides>64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Linux Libertine</vt:lpstr>
      <vt:lpstr>Office Theme</vt:lpstr>
      <vt:lpstr>Midway</vt:lpstr>
      <vt:lpstr>Outline</vt:lpstr>
      <vt:lpstr>Sentai and Kantai</vt:lpstr>
      <vt:lpstr>Other Types of Sentai</vt:lpstr>
      <vt:lpstr>Kantai</vt:lpstr>
      <vt:lpstr>Rengo and Hōmen Kantai</vt:lpstr>
      <vt:lpstr>Forces in Rengō Kantai / Combined Fleet</vt:lpstr>
      <vt:lpstr>Kantai of the Rengō Kantai 1941-42</vt:lpstr>
      <vt:lpstr>Kantai of the Rengo Kantai from 10 April 1942</vt:lpstr>
      <vt:lpstr>Daiichi Kōkū Kantai 1st Air Kantai</vt:lpstr>
      <vt:lpstr>Outline</vt:lpstr>
      <vt:lpstr>Fleet, Force, Squadron</vt:lpstr>
      <vt:lpstr>General Order No. 94 of 6 December 1922</vt:lpstr>
      <vt:lpstr>General Order No. 94 of 6 December 1922 211 of 10 December 1930</vt:lpstr>
      <vt:lpstr>PowerPoint Presentation</vt:lpstr>
      <vt:lpstr>PowerPoint Presentation</vt:lpstr>
      <vt:lpstr>PowerPoint Presentation</vt:lpstr>
      <vt:lpstr>PowerPoint Presentation</vt:lpstr>
      <vt:lpstr>Task Force ONE: VADM Pye</vt:lpstr>
      <vt:lpstr>Task Force TWO: VADM Halsey</vt:lpstr>
      <vt:lpstr>Task Force THREE: VADM Brown</vt:lpstr>
      <vt:lpstr>PowerPoint Presentation</vt:lpstr>
      <vt:lpstr>PowerPoint Presentation</vt:lpstr>
      <vt:lpstr>PowerPoint Presentation</vt:lpstr>
      <vt:lpstr>Conclusions from USN preparations</vt:lpstr>
      <vt:lpstr>Outline</vt:lpstr>
      <vt:lpstr>Japanese forces</vt:lpstr>
      <vt:lpstr>PowerPoint Presentation</vt:lpstr>
      <vt:lpstr>Carrier striking Forces</vt:lpstr>
      <vt:lpstr>PowerPoint Presentation</vt:lpstr>
      <vt:lpstr>Fleet Commanders-in-Chief</vt:lpstr>
      <vt:lpstr>Submarines</vt:lpstr>
      <vt:lpstr>Shore-based air</vt:lpstr>
      <vt:lpstr>PowerPoint Presentation</vt:lpstr>
      <vt:lpstr>PowerPoint Presentation</vt:lpstr>
      <vt:lpstr>Amphibious Forces - different focus and geography</vt:lpstr>
      <vt:lpstr>Cover Forces</vt:lpstr>
      <vt:lpstr>PowerPoint Presentation</vt:lpstr>
      <vt:lpstr>PowerPoint Presentation</vt:lpstr>
      <vt:lpstr>PowerPoint Presentation</vt:lpstr>
      <vt:lpstr>What about Japan’s geographic Kantai?</vt:lpstr>
      <vt:lpstr>In traditional Midway OOBs</vt:lpstr>
      <vt:lpstr>Japanese heavy cruisers</vt:lpstr>
      <vt:lpstr>Japanese light cruisers</vt:lpstr>
      <vt:lpstr>North Pacific</vt:lpstr>
      <vt:lpstr>Why 5th Kantai into the Aleutians?</vt:lpstr>
      <vt:lpstr>PowerPoint Presentation</vt:lpstr>
      <vt:lpstr>To Aleutians (Pearl Harbor to Dutch Harbor)</vt:lpstr>
      <vt:lpstr>Was it a diversion?</vt:lpstr>
      <vt:lpstr>Was it a diversion?</vt:lpstr>
      <vt:lpstr>Was it a diversion?</vt:lpstr>
      <vt:lpstr>Was it a diversion?</vt:lpstr>
      <vt:lpstr>Was it a diversion?</vt:lpstr>
      <vt:lpstr>Was it a diversion?</vt:lpstr>
      <vt:lpstr>Parameterizing the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Johnson</dc:creator>
  <cp:lastModifiedBy>Chris Lawrence</cp:lastModifiedBy>
  <cp:revision>10</cp:revision>
  <dcterms:created xsi:type="dcterms:W3CDTF">2022-08-23T12:46:57Z</dcterms:created>
  <dcterms:modified xsi:type="dcterms:W3CDTF">2022-09-27T02:11:29Z</dcterms:modified>
</cp:coreProperties>
</file>