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93" r:id="rId2"/>
    <p:sldId id="369" r:id="rId3"/>
    <p:sldId id="377" r:id="rId4"/>
    <p:sldId id="390" r:id="rId5"/>
    <p:sldId id="378" r:id="rId6"/>
    <p:sldId id="376" r:id="rId7"/>
    <p:sldId id="379" r:id="rId8"/>
    <p:sldId id="380" r:id="rId9"/>
    <p:sldId id="381" r:id="rId10"/>
    <p:sldId id="382" r:id="rId11"/>
    <p:sldId id="383" r:id="rId12"/>
    <p:sldId id="371" r:id="rId13"/>
    <p:sldId id="384" r:id="rId14"/>
    <p:sldId id="385" r:id="rId15"/>
    <p:sldId id="370" r:id="rId16"/>
    <p:sldId id="368" r:id="rId17"/>
    <p:sldId id="372" r:id="rId18"/>
    <p:sldId id="373" r:id="rId19"/>
    <p:sldId id="374" r:id="rId20"/>
    <p:sldId id="375" r:id="rId21"/>
    <p:sldId id="386" r:id="rId22"/>
    <p:sldId id="387" r:id="rId23"/>
    <p:sldId id="388" r:id="rId24"/>
    <p:sldId id="256" r:id="rId25"/>
    <p:sldId id="268" r:id="rId26"/>
  </p:sldIdLst>
  <p:sldSz cx="9906000" cy="6858000" type="A4"/>
  <p:notesSz cx="6865938" cy="9998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2E2"/>
    <a:srgbClr val="900606"/>
    <a:srgbClr val="FF6D6D"/>
    <a:srgbClr val="FFB3B3"/>
    <a:srgbClr val="EF304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5291" autoAdjust="0"/>
  </p:normalViewPr>
  <p:slideViewPr>
    <p:cSldViewPr snapToGrid="0">
      <p:cViewPr varScale="1">
        <p:scale>
          <a:sx n="68" d="100"/>
          <a:sy n="68" d="100"/>
        </p:scale>
        <p:origin x="48" y="100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9375" y="0"/>
            <a:ext cx="2974975" cy="501650"/>
          </a:xfrm>
          <a:prstGeom prst="rect">
            <a:avLst/>
          </a:prstGeom>
        </p:spPr>
        <p:txBody>
          <a:bodyPr vert="horz" lIns="91440" tIns="45720" rIns="91440" bIns="45720" rtlCol="0"/>
          <a:lstStyle>
            <a:lvl1pPr algn="r">
              <a:defRPr sz="1200"/>
            </a:lvl1pPr>
          </a:lstStyle>
          <a:p>
            <a:fld id="{E5F56CC5-22A3-4BF5-90EC-B1530F78E01E}" type="datetimeFigureOut">
              <a:rPr lang="en-GB" smtClean="0"/>
              <a:t>19/07/2022</a:t>
            </a:fld>
            <a:endParaRPr lang="en-GB" dirty="0"/>
          </a:p>
        </p:txBody>
      </p:sp>
      <p:sp>
        <p:nvSpPr>
          <p:cNvPr id="4" name="Footer Placeholder 3"/>
          <p:cNvSpPr>
            <a:spLocks noGrp="1"/>
          </p:cNvSpPr>
          <p:nvPr>
            <p:ph type="ftr" sz="quarter" idx="2"/>
          </p:nvPr>
        </p:nvSpPr>
        <p:spPr>
          <a:xfrm>
            <a:off x="0" y="9496425"/>
            <a:ext cx="2974975" cy="5016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9375" y="9496425"/>
            <a:ext cx="2974975" cy="501650"/>
          </a:xfrm>
          <a:prstGeom prst="rect">
            <a:avLst/>
          </a:prstGeom>
        </p:spPr>
        <p:txBody>
          <a:bodyPr vert="horz" lIns="91440" tIns="45720" rIns="91440" bIns="45720" rtlCol="0" anchor="b"/>
          <a:lstStyle>
            <a:lvl1pPr algn="r">
              <a:defRPr sz="1200"/>
            </a:lvl1pPr>
          </a:lstStyle>
          <a:p>
            <a:fld id="{F594D64C-977E-4A97-A0FD-CD20DE8343EE}" type="slidenum">
              <a:rPr lang="en-GB" smtClean="0"/>
              <a:t>‹#›</a:t>
            </a:fld>
            <a:endParaRPr lang="en-GB" dirty="0"/>
          </a:p>
        </p:txBody>
      </p:sp>
    </p:spTree>
    <p:extLst>
      <p:ext uri="{BB962C8B-B14F-4D97-AF65-F5344CB8AC3E}">
        <p14:creationId xmlns:p14="http://schemas.microsoft.com/office/powerpoint/2010/main" val="333928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9375" y="0"/>
            <a:ext cx="2974975" cy="501650"/>
          </a:xfrm>
          <a:prstGeom prst="rect">
            <a:avLst/>
          </a:prstGeom>
        </p:spPr>
        <p:txBody>
          <a:bodyPr vert="horz" lIns="91440" tIns="45720" rIns="91440" bIns="45720" rtlCol="0"/>
          <a:lstStyle>
            <a:lvl1pPr algn="r">
              <a:defRPr sz="1200"/>
            </a:lvl1pPr>
          </a:lstStyle>
          <a:p>
            <a:fld id="{6C5AFC77-905E-4924-ADFE-61A081811B45}" type="datetimeFigureOut">
              <a:rPr lang="en-GB" smtClean="0"/>
              <a:t>19/07/2022</a:t>
            </a:fld>
            <a:endParaRPr lang="en-GB" dirty="0"/>
          </a:p>
        </p:txBody>
      </p:sp>
      <p:sp>
        <p:nvSpPr>
          <p:cNvPr id="4" name="Slide Image Placeholder 3"/>
          <p:cNvSpPr>
            <a:spLocks noGrp="1" noRot="1" noChangeAspect="1"/>
          </p:cNvSpPr>
          <p:nvPr>
            <p:ph type="sldImg" idx="2"/>
          </p:nvPr>
        </p:nvSpPr>
        <p:spPr>
          <a:xfrm>
            <a:off x="996950" y="1249363"/>
            <a:ext cx="4873625" cy="33750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388" y="4811713"/>
            <a:ext cx="5492750" cy="39370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6425"/>
            <a:ext cx="2974975" cy="50165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9375" y="9496425"/>
            <a:ext cx="2974975" cy="501650"/>
          </a:xfrm>
          <a:prstGeom prst="rect">
            <a:avLst/>
          </a:prstGeom>
        </p:spPr>
        <p:txBody>
          <a:bodyPr vert="horz" lIns="91440" tIns="45720" rIns="91440" bIns="45720" rtlCol="0" anchor="b"/>
          <a:lstStyle>
            <a:lvl1pPr algn="r">
              <a:defRPr sz="1200"/>
            </a:lvl1pPr>
          </a:lstStyle>
          <a:p>
            <a:fld id="{3D9C995D-DA84-4E0B-996A-7345273352A2}" type="slidenum">
              <a:rPr lang="en-GB" smtClean="0"/>
              <a:t>‹#›</a:t>
            </a:fld>
            <a:endParaRPr lang="en-GB" dirty="0"/>
          </a:p>
        </p:txBody>
      </p:sp>
    </p:spTree>
    <p:extLst>
      <p:ext uri="{BB962C8B-B14F-4D97-AF65-F5344CB8AC3E}">
        <p14:creationId xmlns:p14="http://schemas.microsoft.com/office/powerpoint/2010/main" val="388072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2</a:t>
            </a:fld>
            <a:endParaRPr lang="en-GB"/>
          </a:p>
        </p:txBody>
      </p:sp>
    </p:spTree>
    <p:extLst>
      <p:ext uri="{BB962C8B-B14F-4D97-AF65-F5344CB8AC3E}">
        <p14:creationId xmlns:p14="http://schemas.microsoft.com/office/powerpoint/2010/main" val="3485919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11</a:t>
            </a:fld>
            <a:endParaRPr lang="en-GB"/>
          </a:p>
        </p:txBody>
      </p:sp>
    </p:spTree>
    <p:extLst>
      <p:ext uri="{BB962C8B-B14F-4D97-AF65-F5344CB8AC3E}">
        <p14:creationId xmlns:p14="http://schemas.microsoft.com/office/powerpoint/2010/main" val="1901137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12</a:t>
            </a:fld>
            <a:endParaRPr lang="en-GB"/>
          </a:p>
        </p:txBody>
      </p:sp>
    </p:spTree>
    <p:extLst>
      <p:ext uri="{BB962C8B-B14F-4D97-AF65-F5344CB8AC3E}">
        <p14:creationId xmlns:p14="http://schemas.microsoft.com/office/powerpoint/2010/main" val="130145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13</a:t>
            </a:fld>
            <a:endParaRPr lang="en-GB"/>
          </a:p>
        </p:txBody>
      </p:sp>
    </p:spTree>
    <p:extLst>
      <p:ext uri="{BB962C8B-B14F-4D97-AF65-F5344CB8AC3E}">
        <p14:creationId xmlns:p14="http://schemas.microsoft.com/office/powerpoint/2010/main" val="3367477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14</a:t>
            </a:fld>
            <a:endParaRPr lang="en-GB"/>
          </a:p>
        </p:txBody>
      </p:sp>
    </p:spTree>
    <p:extLst>
      <p:ext uri="{BB962C8B-B14F-4D97-AF65-F5344CB8AC3E}">
        <p14:creationId xmlns:p14="http://schemas.microsoft.com/office/powerpoint/2010/main" val="4077324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15</a:t>
            </a:fld>
            <a:endParaRPr lang="en-GB"/>
          </a:p>
        </p:txBody>
      </p:sp>
    </p:spTree>
    <p:extLst>
      <p:ext uri="{BB962C8B-B14F-4D97-AF65-F5344CB8AC3E}">
        <p14:creationId xmlns:p14="http://schemas.microsoft.com/office/powerpoint/2010/main" val="3291402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16</a:t>
            </a:fld>
            <a:endParaRPr lang="en-GB"/>
          </a:p>
        </p:txBody>
      </p:sp>
    </p:spTree>
    <p:extLst>
      <p:ext uri="{BB962C8B-B14F-4D97-AF65-F5344CB8AC3E}">
        <p14:creationId xmlns:p14="http://schemas.microsoft.com/office/powerpoint/2010/main" val="3543788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17</a:t>
            </a:fld>
            <a:endParaRPr lang="en-GB"/>
          </a:p>
        </p:txBody>
      </p:sp>
    </p:spTree>
    <p:extLst>
      <p:ext uri="{BB962C8B-B14F-4D97-AF65-F5344CB8AC3E}">
        <p14:creationId xmlns:p14="http://schemas.microsoft.com/office/powerpoint/2010/main" val="435892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18</a:t>
            </a:fld>
            <a:endParaRPr lang="en-GB"/>
          </a:p>
        </p:txBody>
      </p:sp>
    </p:spTree>
    <p:extLst>
      <p:ext uri="{BB962C8B-B14F-4D97-AF65-F5344CB8AC3E}">
        <p14:creationId xmlns:p14="http://schemas.microsoft.com/office/powerpoint/2010/main" val="3742110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19</a:t>
            </a:fld>
            <a:endParaRPr lang="en-GB"/>
          </a:p>
        </p:txBody>
      </p:sp>
    </p:spTree>
    <p:extLst>
      <p:ext uri="{BB962C8B-B14F-4D97-AF65-F5344CB8AC3E}">
        <p14:creationId xmlns:p14="http://schemas.microsoft.com/office/powerpoint/2010/main" val="814134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20</a:t>
            </a:fld>
            <a:endParaRPr lang="en-GB"/>
          </a:p>
        </p:txBody>
      </p:sp>
    </p:spTree>
    <p:extLst>
      <p:ext uri="{BB962C8B-B14F-4D97-AF65-F5344CB8AC3E}">
        <p14:creationId xmlns:p14="http://schemas.microsoft.com/office/powerpoint/2010/main" val="1638419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3</a:t>
            </a:fld>
            <a:endParaRPr lang="en-GB"/>
          </a:p>
        </p:txBody>
      </p:sp>
    </p:spTree>
    <p:extLst>
      <p:ext uri="{BB962C8B-B14F-4D97-AF65-F5344CB8AC3E}">
        <p14:creationId xmlns:p14="http://schemas.microsoft.com/office/powerpoint/2010/main" val="3925248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21</a:t>
            </a:fld>
            <a:endParaRPr lang="en-GB"/>
          </a:p>
        </p:txBody>
      </p:sp>
    </p:spTree>
    <p:extLst>
      <p:ext uri="{BB962C8B-B14F-4D97-AF65-F5344CB8AC3E}">
        <p14:creationId xmlns:p14="http://schemas.microsoft.com/office/powerpoint/2010/main" val="332067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22</a:t>
            </a:fld>
            <a:endParaRPr lang="en-GB"/>
          </a:p>
        </p:txBody>
      </p:sp>
    </p:spTree>
    <p:extLst>
      <p:ext uri="{BB962C8B-B14F-4D97-AF65-F5344CB8AC3E}">
        <p14:creationId xmlns:p14="http://schemas.microsoft.com/office/powerpoint/2010/main" val="3761328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23</a:t>
            </a:fld>
            <a:endParaRPr lang="en-GB"/>
          </a:p>
        </p:txBody>
      </p:sp>
    </p:spTree>
    <p:extLst>
      <p:ext uri="{BB962C8B-B14F-4D97-AF65-F5344CB8AC3E}">
        <p14:creationId xmlns:p14="http://schemas.microsoft.com/office/powerpoint/2010/main" val="107168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4</a:t>
            </a:fld>
            <a:endParaRPr lang="en-GB"/>
          </a:p>
        </p:txBody>
      </p:sp>
    </p:spTree>
    <p:extLst>
      <p:ext uri="{BB962C8B-B14F-4D97-AF65-F5344CB8AC3E}">
        <p14:creationId xmlns:p14="http://schemas.microsoft.com/office/powerpoint/2010/main" val="2752814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5</a:t>
            </a:fld>
            <a:endParaRPr lang="en-GB"/>
          </a:p>
        </p:txBody>
      </p:sp>
    </p:spTree>
    <p:extLst>
      <p:ext uri="{BB962C8B-B14F-4D97-AF65-F5344CB8AC3E}">
        <p14:creationId xmlns:p14="http://schemas.microsoft.com/office/powerpoint/2010/main" val="172054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6</a:t>
            </a:fld>
            <a:endParaRPr lang="en-GB"/>
          </a:p>
        </p:txBody>
      </p:sp>
    </p:spTree>
    <p:extLst>
      <p:ext uri="{BB962C8B-B14F-4D97-AF65-F5344CB8AC3E}">
        <p14:creationId xmlns:p14="http://schemas.microsoft.com/office/powerpoint/2010/main" val="1779562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7</a:t>
            </a:fld>
            <a:endParaRPr lang="en-GB"/>
          </a:p>
        </p:txBody>
      </p:sp>
    </p:spTree>
    <p:extLst>
      <p:ext uri="{BB962C8B-B14F-4D97-AF65-F5344CB8AC3E}">
        <p14:creationId xmlns:p14="http://schemas.microsoft.com/office/powerpoint/2010/main" val="2551276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8</a:t>
            </a:fld>
            <a:endParaRPr lang="en-GB"/>
          </a:p>
        </p:txBody>
      </p:sp>
    </p:spTree>
    <p:extLst>
      <p:ext uri="{BB962C8B-B14F-4D97-AF65-F5344CB8AC3E}">
        <p14:creationId xmlns:p14="http://schemas.microsoft.com/office/powerpoint/2010/main" val="1696186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9</a:t>
            </a:fld>
            <a:endParaRPr lang="en-GB"/>
          </a:p>
        </p:txBody>
      </p:sp>
    </p:spTree>
    <p:extLst>
      <p:ext uri="{BB962C8B-B14F-4D97-AF65-F5344CB8AC3E}">
        <p14:creationId xmlns:p14="http://schemas.microsoft.com/office/powerpoint/2010/main" val="201145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p:txBody>
      </p:sp>
      <p:sp>
        <p:nvSpPr>
          <p:cNvPr id="4" name="Slide Number Placeholder 3"/>
          <p:cNvSpPr>
            <a:spLocks noGrp="1"/>
          </p:cNvSpPr>
          <p:nvPr>
            <p:ph type="sldNum" sz="quarter" idx="5"/>
          </p:nvPr>
        </p:nvSpPr>
        <p:spPr/>
        <p:txBody>
          <a:bodyPr/>
          <a:lstStyle/>
          <a:p>
            <a:fld id="{EC140729-F550-4ED0-B15A-309554BF0195}" type="slidenum">
              <a:rPr lang="en-GB" smtClean="0"/>
              <a:t>10</a:t>
            </a:fld>
            <a:endParaRPr lang="en-GB"/>
          </a:p>
        </p:txBody>
      </p:sp>
    </p:spTree>
    <p:extLst>
      <p:ext uri="{BB962C8B-B14F-4D97-AF65-F5344CB8AC3E}">
        <p14:creationId xmlns:p14="http://schemas.microsoft.com/office/powerpoint/2010/main" val="269109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12545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203952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3864896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61466" y="3229090"/>
            <a:ext cx="3979334" cy="341632"/>
          </a:xfrm>
        </p:spPr>
        <p:txBody>
          <a:bodyPr wrap="square" anchor="t">
            <a:spAutoFit/>
          </a:bodyPr>
          <a:lstStyle>
            <a:lvl1pPr algn="r">
              <a:defRPr lang="en-US" sz="18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defRPr>
            </a:lvl1pPr>
          </a:lstStyle>
          <a:p>
            <a:pPr marL="0" lvl="0" algn="r" defTabSz="457200"/>
            <a:r>
              <a:rPr lang="en-US"/>
              <a:t>Click to edit Master title style</a:t>
            </a:r>
            <a:endParaRPr lang="en-US" dirty="0"/>
          </a:p>
        </p:txBody>
      </p:sp>
      <p:sp>
        <p:nvSpPr>
          <p:cNvPr id="4" name="Date Placeholder 3"/>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AA47CB-F554-41E4-A717-98BFD71FA022}" type="slidenum">
              <a:rPr lang="en-AU" smtClean="0"/>
              <a:t>‹#›</a:t>
            </a:fld>
            <a:endParaRPr lang="en-AU" dirty="0"/>
          </a:p>
        </p:txBody>
      </p:sp>
      <p:grpSp>
        <p:nvGrpSpPr>
          <p:cNvPr id="7" name="Group 6"/>
          <p:cNvGrpSpPr>
            <a:grpSpLocks noChangeAspect="1"/>
          </p:cNvGrpSpPr>
          <p:nvPr userDrawn="1"/>
        </p:nvGrpSpPr>
        <p:grpSpPr>
          <a:xfrm>
            <a:off x="1427162" y="2935691"/>
            <a:ext cx="3274676" cy="771683"/>
            <a:chOff x="1657490" y="359245"/>
            <a:chExt cx="2894755" cy="682154"/>
          </a:xfrm>
        </p:grpSpPr>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9" name="Rectangle 8"/>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10" name="Straight Connector 9"/>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AA182C93-6311-4E12-BA50-6294C3DB307D}"/>
              </a:ext>
            </a:extLst>
          </p:cNvPr>
          <p:cNvCxnSpPr>
            <a:cxnSpLocks/>
          </p:cNvCxnSpPr>
          <p:nvPr userDrawn="1"/>
        </p:nvCxnSpPr>
        <p:spPr>
          <a:xfrm>
            <a:off x="0" y="6503151"/>
            <a:ext cx="7825563" cy="0"/>
          </a:xfrm>
          <a:prstGeom prst="line">
            <a:avLst/>
          </a:prstGeom>
        </p:spPr>
        <p:style>
          <a:lnRef idx="1">
            <a:schemeClr val="accent3"/>
          </a:lnRef>
          <a:fillRef idx="0">
            <a:schemeClr val="accent3"/>
          </a:fillRef>
          <a:effectRef idx="0">
            <a:schemeClr val="accent3"/>
          </a:effectRef>
          <a:fontRef idx="minor">
            <a:schemeClr val="tx1"/>
          </a:fontRef>
        </p:style>
      </p:cxnSp>
      <p:sp>
        <p:nvSpPr>
          <p:cNvPr id="12" name="Rectangle 11">
            <a:extLst>
              <a:ext uri="{FF2B5EF4-FFF2-40B4-BE49-F238E27FC236}">
                <a16:creationId xmlns:a16="http://schemas.microsoft.com/office/drawing/2014/main" id="{10EF3900-2E12-450F-9991-37008FDE899D}"/>
              </a:ext>
            </a:extLst>
          </p:cNvPr>
          <p:cNvSpPr/>
          <p:nvPr userDrawn="1"/>
        </p:nvSpPr>
        <p:spPr>
          <a:xfrm>
            <a:off x="6957306" y="6080803"/>
            <a:ext cx="3284815" cy="523220"/>
          </a:xfrm>
          <a:prstGeom prst="rect">
            <a:avLst/>
          </a:prstGeom>
        </p:spPr>
        <p:txBody>
          <a:bodyPr wrap="square">
            <a:spAutoFit/>
          </a:bodyPr>
          <a:lstStyle/>
          <a:p>
            <a:r>
              <a:rPr lang="en-AU" sz="14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developing</a:t>
            </a:r>
            <a:r>
              <a:rPr lang="en-AU"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en-AU" sz="1400" dirty="0">
                <a:solidFill>
                  <a:srgbClr val="EF3040"/>
                </a:solidFill>
                <a:latin typeface="Arial" panose="020B0604020202020204" pitchFamily="34" charset="0"/>
                <a:ea typeface="Calibri" panose="020F0502020204030204" pitchFamily="34" charset="0"/>
                <a:cs typeface="Arial" panose="020B0604020202020204" pitchFamily="34" charset="0"/>
              </a:rPr>
              <a:t>strategy</a:t>
            </a:r>
            <a:r>
              <a:rPr lang="en-AU"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p>
          <a:p>
            <a:r>
              <a:rPr lang="en-AU"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en-AU" sz="14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…delivering </a:t>
            </a:r>
            <a:r>
              <a:rPr lang="en-AU" sz="1400" dirty="0">
                <a:solidFill>
                  <a:srgbClr val="EF3040"/>
                </a:solidFill>
                <a:latin typeface="Arial" panose="020B0604020202020204" pitchFamily="34" charset="0"/>
                <a:ea typeface="Calibri" panose="020F0502020204030204" pitchFamily="34" charset="0"/>
                <a:cs typeface="Arial" panose="020B0604020202020204" pitchFamily="34" charset="0"/>
              </a:rPr>
              <a:t>certainty</a:t>
            </a:r>
          </a:p>
        </p:txBody>
      </p:sp>
    </p:spTree>
    <p:extLst>
      <p:ext uri="{BB962C8B-B14F-4D97-AF65-F5344CB8AC3E}">
        <p14:creationId xmlns:p14="http://schemas.microsoft.com/office/powerpoint/2010/main" val="154482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2737821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2164407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255852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87780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47313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251699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426844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68E626-B6B5-4876-B850-411187823B03}" type="datetimeFigureOut">
              <a:rPr lang="en-AU" smtClean="0"/>
              <a:t>19/07/2022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5AA47CB-F554-41E4-A717-98BFD71FA022}" type="slidenum">
              <a:rPr lang="en-AU" smtClean="0"/>
              <a:t>‹#›</a:t>
            </a:fld>
            <a:endParaRPr lang="en-AU" dirty="0"/>
          </a:p>
        </p:txBody>
      </p:sp>
    </p:spTree>
    <p:extLst>
      <p:ext uri="{BB962C8B-B14F-4D97-AF65-F5344CB8AC3E}">
        <p14:creationId xmlns:p14="http://schemas.microsoft.com/office/powerpoint/2010/main" val="391912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8E626-B6B5-4876-B850-411187823B03}" type="datetimeFigureOut">
              <a:rPr lang="en-AU" smtClean="0"/>
              <a:t>19/07/2022</a:t>
            </a:fld>
            <a:endParaRPr lang="en-AU"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A47CB-F554-41E4-A717-98BFD71FA022}" type="slidenum">
              <a:rPr lang="en-AU" smtClean="0"/>
              <a:t>‹#›</a:t>
            </a:fld>
            <a:endParaRPr lang="en-AU" dirty="0"/>
          </a:p>
        </p:txBody>
      </p:sp>
    </p:spTree>
    <p:extLst>
      <p:ext uri="{BB962C8B-B14F-4D97-AF65-F5344CB8AC3E}">
        <p14:creationId xmlns:p14="http://schemas.microsoft.com/office/powerpoint/2010/main" val="29973978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0586" y="2645813"/>
            <a:ext cx="3571126" cy="757130"/>
          </a:xfrm>
        </p:spPr>
        <p:txBody>
          <a:bodyPr/>
          <a:lstStyle/>
          <a:p>
            <a:r>
              <a:rPr lang="en-GB" sz="2400" dirty="0"/>
              <a:t>How important are superior numbers?</a:t>
            </a:r>
          </a:p>
        </p:txBody>
      </p:sp>
      <p:sp>
        <p:nvSpPr>
          <p:cNvPr id="4" name="Title 1"/>
          <p:cNvSpPr txBox="1">
            <a:spLocks/>
          </p:cNvSpPr>
          <p:nvPr/>
        </p:nvSpPr>
        <p:spPr>
          <a:xfrm>
            <a:off x="4638612" y="4208060"/>
            <a:ext cx="4153100" cy="258532"/>
          </a:xfrm>
          <a:prstGeom prst="rect">
            <a:avLst/>
          </a:prstGeom>
        </p:spPr>
        <p:txBody>
          <a:bodyPr vert="horz" wrap="square" lIns="91440" tIns="45720" rIns="91440" bIns="45720" rtlCol="0" anchor="t">
            <a:spAutoFit/>
          </a:bodyPr>
          <a:lstStyle>
            <a:lvl1pPr algn="r" defTabSz="914400" rtl="0" eaLnBrk="1" latinLnBrk="0" hangingPunct="1">
              <a:lnSpc>
                <a:spcPct val="90000"/>
              </a:lnSpc>
              <a:spcBef>
                <a:spcPct val="0"/>
              </a:spcBef>
              <a:buNone/>
              <a:defRPr lang="en-US" sz="1800" kern="12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defRPr>
            </a:lvl1pPr>
          </a:lstStyle>
          <a:p>
            <a:r>
              <a:rPr lang="en-GB" sz="1200" dirty="0"/>
              <a:t>Historical Analysis Annual Conference, September 2022</a:t>
            </a:r>
          </a:p>
        </p:txBody>
      </p:sp>
      <p:sp>
        <p:nvSpPr>
          <p:cNvPr id="5" name="Title 1">
            <a:extLst>
              <a:ext uri="{FF2B5EF4-FFF2-40B4-BE49-F238E27FC236}">
                <a16:creationId xmlns:a16="http://schemas.microsoft.com/office/drawing/2014/main" id="{B3B72584-6320-4A6A-AB96-CC5EC925A400}"/>
              </a:ext>
            </a:extLst>
          </p:cNvPr>
          <p:cNvSpPr txBox="1">
            <a:spLocks/>
          </p:cNvSpPr>
          <p:nvPr/>
        </p:nvSpPr>
        <p:spPr>
          <a:xfrm>
            <a:off x="4638612" y="3539983"/>
            <a:ext cx="4153100" cy="480131"/>
          </a:xfrm>
          <a:prstGeom prst="rect">
            <a:avLst/>
          </a:prstGeom>
        </p:spPr>
        <p:txBody>
          <a:bodyPr vert="horz" wrap="square" lIns="91440" tIns="45720" rIns="91440" bIns="45720" rtlCol="0" anchor="t">
            <a:spAutoFit/>
          </a:bodyPr>
          <a:lstStyle>
            <a:lvl1pPr algn="r" defTabSz="914400" rtl="0" eaLnBrk="1" latinLnBrk="0" hangingPunct="1">
              <a:lnSpc>
                <a:spcPct val="90000"/>
              </a:lnSpc>
              <a:spcBef>
                <a:spcPct val="0"/>
              </a:spcBef>
              <a:buNone/>
              <a:defRPr lang="en-US" sz="1800" kern="12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defRPr>
            </a:lvl1pPr>
          </a:lstStyle>
          <a:p>
            <a:r>
              <a:rPr lang="en-GB" altLang="en-US" sz="1600" dirty="0"/>
              <a:t>David Kirkpatrick</a:t>
            </a:r>
          </a:p>
          <a:p>
            <a:r>
              <a:rPr lang="en-GB" altLang="en-US" sz="1200" dirty="0"/>
              <a:t>Emeritus Professor, University College London</a:t>
            </a:r>
          </a:p>
        </p:txBody>
      </p:sp>
    </p:spTree>
    <p:extLst>
      <p:ext uri="{BB962C8B-B14F-4D97-AF65-F5344CB8AC3E}">
        <p14:creationId xmlns:p14="http://schemas.microsoft.com/office/powerpoint/2010/main" val="249511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Problems with ACW data</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154984"/>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Some post-battle reports of losses were incomplete or biased.</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Some strength estimates did not account for straggling. </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Losses are presented as killed, wounded, prisoners and missing.</a:t>
            </a:r>
          </a:p>
          <a:p>
            <a:pPr marL="742950" lvl="1" indent="-285750">
              <a:buClr>
                <a:srgbClr val="FF0000"/>
              </a:buClr>
              <a:buFont typeface="Arial" panose="020B0604020202020204" pitchFamily="34" charset="0"/>
              <a:buChar char="•"/>
            </a:pPr>
            <a:r>
              <a:rPr lang="en-US" altLang="en-US" sz="2400" dirty="0"/>
              <a:t>Some losses in prisoners and missing might be incurred after the battle and were determined by morale and terrain rather than firepower.</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Some published battle data covered a series of engagements separated in time and space, with different strength and loss ratios.</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2254873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Methodology of this analysis</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5262979"/>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It estimates strength ratios in terms of troops engaged.</a:t>
            </a:r>
          </a:p>
          <a:p>
            <a:pPr marL="742950" lvl="1" indent="-285750">
              <a:buClr>
                <a:srgbClr val="FF0000"/>
              </a:buClr>
              <a:buFont typeface="Arial" panose="020B0604020202020204" pitchFamily="34" charset="0"/>
              <a:buChar char="•"/>
            </a:pPr>
            <a:r>
              <a:rPr lang="en-US" altLang="en-US" sz="2400" dirty="0"/>
              <a:t>It excludes reserves and unarmed troops.</a:t>
            </a:r>
          </a:p>
          <a:p>
            <a:pPr marL="742950" lvl="1" indent="-285750">
              <a:buClr>
                <a:srgbClr val="FF0000"/>
              </a:buClr>
              <a:buFont typeface="Arial" panose="020B0604020202020204" pitchFamily="34" charset="0"/>
              <a:buChar char="•"/>
            </a:pPr>
            <a:r>
              <a:rPr lang="en-US" altLang="en-US" sz="2400" dirty="0"/>
              <a:t>When armies receive reinforcements, it estimates time-averaged ratios of strength engaged, where practicable.</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It excludes battles where loss ratios were distorted by particular circumstances.</a:t>
            </a:r>
          </a:p>
          <a:p>
            <a:pPr marL="742950" lvl="1" indent="-285750">
              <a:buClr>
                <a:srgbClr val="FF0000"/>
              </a:buClr>
              <a:buFont typeface="Arial" panose="020B0604020202020204" pitchFamily="34" charset="0"/>
              <a:buChar char="•"/>
            </a:pPr>
            <a:r>
              <a:rPr lang="en-US" altLang="en-US" sz="2400" dirty="0"/>
              <a:t>E.g. fortifications, training, surprise.</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It updates strength and loss estimates using the latest research.</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It uses strength and loss ratios for discrete and bounded engagements, rather than using a single pair of ratios for an amalgam of two or more associated engagements.</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413049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2 – U/C Loss vs U/C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1" name="TextBox 10">
            <a:extLst>
              <a:ext uri="{FF2B5EF4-FFF2-40B4-BE49-F238E27FC236}">
                <a16:creationId xmlns:a16="http://schemas.microsoft.com/office/drawing/2014/main" id="{069E0F89-1597-4E89-BF94-F49131320E0B}"/>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2 shows variation of Union/Confederate (U/C) loss ratios with ratios of Union/Confederate strengths engaged.</a:t>
            </a:r>
          </a:p>
        </p:txBody>
      </p:sp>
      <p:pic>
        <p:nvPicPr>
          <p:cNvPr id="2" name="Picture 1">
            <a:extLst>
              <a:ext uri="{FF2B5EF4-FFF2-40B4-BE49-F238E27FC236}">
                <a16:creationId xmlns:a16="http://schemas.microsoft.com/office/drawing/2014/main" id="{176D33EF-110E-46FD-A1FD-3544F2DBEBBA}"/>
              </a:ext>
            </a:extLst>
          </p:cNvPr>
          <p:cNvPicPr>
            <a:picLocks noChangeAspect="1"/>
          </p:cNvPicPr>
          <p:nvPr/>
        </p:nvPicPr>
        <p:blipFill>
          <a:blip r:embed="rId4"/>
          <a:stretch>
            <a:fillRect/>
          </a:stretch>
        </p:blipFill>
        <p:spPr>
          <a:xfrm>
            <a:off x="2229421" y="1836750"/>
            <a:ext cx="5372193" cy="4839645"/>
          </a:xfrm>
          <a:prstGeom prst="rect">
            <a:avLst/>
          </a:prstGeom>
        </p:spPr>
      </p:pic>
    </p:spTree>
    <p:extLst>
      <p:ext uri="{BB962C8B-B14F-4D97-AF65-F5344CB8AC3E}">
        <p14:creationId xmlns:p14="http://schemas.microsoft.com/office/powerpoint/2010/main" val="421977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Earlier and later wars</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524315"/>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Seven Years War 1756-63</a:t>
            </a:r>
          </a:p>
          <a:p>
            <a:pPr marL="285750" indent="-285750">
              <a:buClr>
                <a:srgbClr val="FF0000"/>
              </a:buClr>
              <a:buFont typeface="Arial" panose="020B0604020202020204" pitchFamily="34" charset="0"/>
              <a:buChar char="•"/>
            </a:pPr>
            <a:r>
              <a:rPr lang="en-US" altLang="en-US" sz="2400" dirty="0"/>
              <a:t>Campaigns of the Grande </a:t>
            </a:r>
            <a:r>
              <a:rPr lang="en-US" altLang="en-US" sz="2400" dirty="0" err="1"/>
              <a:t>Armee</a:t>
            </a:r>
            <a:r>
              <a:rPr lang="en-US" altLang="en-US" sz="2400" dirty="0"/>
              <a:t> 1805-07</a:t>
            </a:r>
          </a:p>
          <a:p>
            <a:pPr marL="285750" indent="-285750">
              <a:buClr>
                <a:srgbClr val="FF0000"/>
              </a:buClr>
              <a:buFont typeface="Arial" panose="020B0604020202020204" pitchFamily="34" charset="0"/>
              <a:buChar char="•"/>
            </a:pPr>
            <a:r>
              <a:rPr lang="en-US" altLang="en-US" sz="2400" dirty="0"/>
              <a:t>Peninsular War 1808-13</a:t>
            </a:r>
          </a:p>
          <a:p>
            <a:pPr marL="285750" indent="-285750">
              <a:buClr>
                <a:srgbClr val="FF0000"/>
              </a:buClr>
              <a:buFont typeface="Arial" panose="020B0604020202020204" pitchFamily="34" charset="0"/>
              <a:buChar char="•"/>
            </a:pPr>
            <a:r>
              <a:rPr lang="en-US" altLang="en-US" sz="2400" dirty="0"/>
              <a:t>Napoleon’s last campaign in Germany 1813</a:t>
            </a:r>
          </a:p>
          <a:p>
            <a:pPr marL="285750" indent="-285750">
              <a:buClr>
                <a:srgbClr val="FF0000"/>
              </a:buClr>
              <a:buFont typeface="Arial" panose="020B0604020202020204" pitchFamily="34" charset="0"/>
              <a:buChar char="•"/>
            </a:pPr>
            <a:r>
              <a:rPr lang="en-US" altLang="en-US" sz="2400" dirty="0"/>
              <a:t>Seven Weeks War 1866</a:t>
            </a:r>
          </a:p>
          <a:p>
            <a:pPr marL="285750" indent="-285750">
              <a:buClr>
                <a:srgbClr val="FF0000"/>
              </a:buClr>
              <a:buFont typeface="Arial" panose="020B0604020202020204" pitchFamily="34" charset="0"/>
              <a:buChar char="•"/>
            </a:pPr>
            <a:r>
              <a:rPr lang="en-US" altLang="en-US" sz="2400" dirty="0"/>
              <a:t>Franco-Prussian War 1870-71</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These wars are less suitable for analysis than the ACW.</a:t>
            </a:r>
          </a:p>
          <a:p>
            <a:pPr marL="742950" lvl="1" indent="-285750">
              <a:buClr>
                <a:srgbClr val="FF0000"/>
              </a:buClr>
              <a:buFont typeface="Arial" panose="020B0604020202020204" pitchFamily="34" charset="0"/>
              <a:buChar char="•"/>
            </a:pPr>
            <a:r>
              <a:rPr lang="en-US" altLang="en-US" sz="2400" dirty="0"/>
              <a:t>Some armies had heterogeneous contingents.</a:t>
            </a:r>
          </a:p>
          <a:p>
            <a:pPr marL="742950" lvl="1" indent="-285750">
              <a:buClr>
                <a:srgbClr val="FF0000"/>
              </a:buClr>
              <a:buFont typeface="Arial" panose="020B0604020202020204" pitchFamily="34" charset="0"/>
              <a:buChar char="•"/>
            </a:pPr>
            <a:r>
              <a:rPr lang="en-US" altLang="en-US" sz="2400" dirty="0"/>
              <a:t>The number of battles was limited.</a:t>
            </a:r>
          </a:p>
          <a:p>
            <a:pPr marL="742950" lvl="1"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Do battle data from these wars align with the ACW?</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3050491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Problems in analyses of earlier wars</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3785652"/>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Both cavalry and artillery were important in battle.</a:t>
            </a:r>
          </a:p>
          <a:p>
            <a:pPr marL="742950" lvl="1" indent="-285750">
              <a:buClr>
                <a:srgbClr val="FF0000"/>
              </a:buClr>
              <a:buFont typeface="Arial" panose="020B0604020202020204" pitchFamily="34" charset="0"/>
              <a:buChar char="•"/>
            </a:pPr>
            <a:r>
              <a:rPr lang="en-US" altLang="en-US" sz="2400" dirty="0"/>
              <a:t>So armies had three significant force elements, and hence ‘strength’ should ideally be a synthesis of those elements.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Loss ratios could be drastically modified by cavalry charges on the battlefield, and by cavalry pursuit of a defeated army.</a:t>
            </a:r>
          </a:p>
          <a:p>
            <a:pPr marL="742950" lvl="1" indent="-285750">
              <a:buClr>
                <a:srgbClr val="FF0000"/>
              </a:buClr>
              <a:buFont typeface="Arial" panose="020B0604020202020204" pitchFamily="34" charset="0"/>
              <a:buChar char="•"/>
            </a:pPr>
            <a:r>
              <a:rPr lang="en-US" altLang="en-US" sz="2400" dirty="0"/>
              <a:t>Soldiers in dynastic wars tended to surrender in large numbers.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Data on strengths and losses are less reliable. </a:t>
            </a:r>
          </a:p>
          <a:p>
            <a:pPr marL="285750" indent="-285750">
              <a:buClr>
                <a:srgbClr val="FF0000"/>
              </a:buClr>
              <a:buFont typeface="Arial" panose="020B0604020202020204" pitchFamily="34" charset="0"/>
              <a:buChar char="•"/>
            </a:pPr>
            <a:endParaRPr lang="en-US" altLang="en-US" sz="2400" dirty="0"/>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153899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3 - P/A loss vs P/A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2" name="Picture 1">
            <a:extLst>
              <a:ext uri="{FF2B5EF4-FFF2-40B4-BE49-F238E27FC236}">
                <a16:creationId xmlns:a16="http://schemas.microsoft.com/office/drawing/2014/main" id="{3324C339-4A7C-4996-8B53-6334F1BA7E64}"/>
              </a:ext>
            </a:extLst>
          </p:cNvPr>
          <p:cNvPicPr>
            <a:picLocks noChangeAspect="1"/>
          </p:cNvPicPr>
          <p:nvPr/>
        </p:nvPicPr>
        <p:blipFill>
          <a:blip r:embed="rId4"/>
          <a:stretch>
            <a:fillRect/>
          </a:stretch>
        </p:blipFill>
        <p:spPr>
          <a:xfrm>
            <a:off x="2176979" y="1829437"/>
            <a:ext cx="5552041" cy="4702337"/>
          </a:xfrm>
          <a:prstGeom prst="rect">
            <a:avLst/>
          </a:prstGeom>
        </p:spPr>
      </p:pic>
      <p:sp>
        <p:nvSpPr>
          <p:cNvPr id="11" name="TextBox 10">
            <a:extLst>
              <a:ext uri="{FF2B5EF4-FFF2-40B4-BE49-F238E27FC236}">
                <a16:creationId xmlns:a16="http://schemas.microsoft.com/office/drawing/2014/main" id="{9A019F4B-F596-4852-AE50-B57667F117A5}"/>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3 shows variation of Prussian/Austrian (P/A) loss ratios with ratios of Prussian/Austrian strengths engaged.</a:t>
            </a:r>
          </a:p>
        </p:txBody>
      </p:sp>
    </p:spTree>
    <p:extLst>
      <p:ext uri="{BB962C8B-B14F-4D97-AF65-F5344CB8AC3E}">
        <p14:creationId xmlns:p14="http://schemas.microsoft.com/office/powerpoint/2010/main" val="333139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4 - F/A loss vs F/A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2" name="Picture 1">
            <a:extLst>
              <a:ext uri="{FF2B5EF4-FFF2-40B4-BE49-F238E27FC236}">
                <a16:creationId xmlns:a16="http://schemas.microsoft.com/office/drawing/2014/main" id="{CC21848A-DD97-4613-A5E4-A1F3CF962386}"/>
              </a:ext>
            </a:extLst>
          </p:cNvPr>
          <p:cNvPicPr>
            <a:picLocks noChangeAspect="1"/>
          </p:cNvPicPr>
          <p:nvPr/>
        </p:nvPicPr>
        <p:blipFill>
          <a:blip r:embed="rId4"/>
          <a:stretch>
            <a:fillRect/>
          </a:stretch>
        </p:blipFill>
        <p:spPr>
          <a:xfrm>
            <a:off x="2246982" y="1874589"/>
            <a:ext cx="5412036" cy="4609203"/>
          </a:xfrm>
          <a:prstGeom prst="rect">
            <a:avLst/>
          </a:prstGeom>
        </p:spPr>
      </p:pic>
      <p:sp>
        <p:nvSpPr>
          <p:cNvPr id="11" name="TextBox 10">
            <a:extLst>
              <a:ext uri="{FF2B5EF4-FFF2-40B4-BE49-F238E27FC236}">
                <a16:creationId xmlns:a16="http://schemas.microsoft.com/office/drawing/2014/main" id="{13D4DA2D-CBBB-4CF6-8D31-C8111B7323E5}"/>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4 shows variation of French/Allied (F/A) loss ratios with ratios of French/Allied strengths engaged.</a:t>
            </a:r>
          </a:p>
        </p:txBody>
      </p:sp>
    </p:spTree>
    <p:extLst>
      <p:ext uri="{BB962C8B-B14F-4D97-AF65-F5344CB8AC3E}">
        <p14:creationId xmlns:p14="http://schemas.microsoft.com/office/powerpoint/2010/main" val="3531340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5 - F/A loss vs F/A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4" name="Picture 3">
            <a:extLst>
              <a:ext uri="{FF2B5EF4-FFF2-40B4-BE49-F238E27FC236}">
                <a16:creationId xmlns:a16="http://schemas.microsoft.com/office/drawing/2014/main" id="{156784F3-FBDD-425A-A88B-70E4CE9706C0}"/>
              </a:ext>
            </a:extLst>
          </p:cNvPr>
          <p:cNvPicPr>
            <a:picLocks noChangeAspect="1"/>
          </p:cNvPicPr>
          <p:nvPr/>
        </p:nvPicPr>
        <p:blipFill>
          <a:blip r:embed="rId4"/>
          <a:stretch>
            <a:fillRect/>
          </a:stretch>
        </p:blipFill>
        <p:spPr>
          <a:xfrm>
            <a:off x="2421975" y="1874589"/>
            <a:ext cx="5062049" cy="4560246"/>
          </a:xfrm>
          <a:prstGeom prst="rect">
            <a:avLst/>
          </a:prstGeom>
        </p:spPr>
      </p:pic>
      <p:sp>
        <p:nvSpPr>
          <p:cNvPr id="11" name="TextBox 10">
            <a:extLst>
              <a:ext uri="{FF2B5EF4-FFF2-40B4-BE49-F238E27FC236}">
                <a16:creationId xmlns:a16="http://schemas.microsoft.com/office/drawing/2014/main" id="{804C76EE-9892-4E81-8FEF-8435B2B90D8C}"/>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5 shows variation of French/Allied (F/A) loss ratios with ratios of French/Allied strengths engaged.</a:t>
            </a:r>
          </a:p>
        </p:txBody>
      </p:sp>
    </p:spTree>
    <p:extLst>
      <p:ext uri="{BB962C8B-B14F-4D97-AF65-F5344CB8AC3E}">
        <p14:creationId xmlns:p14="http://schemas.microsoft.com/office/powerpoint/2010/main" val="1573390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6 - F/A loss vs F/A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1" name="TextBox 10">
            <a:extLst>
              <a:ext uri="{FF2B5EF4-FFF2-40B4-BE49-F238E27FC236}">
                <a16:creationId xmlns:a16="http://schemas.microsoft.com/office/drawing/2014/main" id="{B720A7D7-80D0-4C5D-8BA7-3F283F1739BD}"/>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6 shows variation of French/Allied (F/A) loss ratios with ratios of French/Allied strengths engaged.</a:t>
            </a:r>
          </a:p>
        </p:txBody>
      </p:sp>
      <p:pic>
        <p:nvPicPr>
          <p:cNvPr id="5" name="Picture 4">
            <a:extLst>
              <a:ext uri="{FF2B5EF4-FFF2-40B4-BE49-F238E27FC236}">
                <a16:creationId xmlns:a16="http://schemas.microsoft.com/office/drawing/2014/main" id="{25C1A793-336E-4BC7-A094-E5A1A69E4F62}"/>
              </a:ext>
            </a:extLst>
          </p:cNvPr>
          <p:cNvPicPr>
            <a:picLocks noChangeAspect="1"/>
          </p:cNvPicPr>
          <p:nvPr/>
        </p:nvPicPr>
        <p:blipFill>
          <a:blip r:embed="rId4"/>
          <a:stretch>
            <a:fillRect/>
          </a:stretch>
        </p:blipFill>
        <p:spPr>
          <a:xfrm>
            <a:off x="2491280" y="1874589"/>
            <a:ext cx="4923440" cy="4435377"/>
          </a:xfrm>
          <a:prstGeom prst="rect">
            <a:avLst/>
          </a:prstGeom>
        </p:spPr>
      </p:pic>
    </p:spTree>
    <p:extLst>
      <p:ext uri="{BB962C8B-B14F-4D97-AF65-F5344CB8AC3E}">
        <p14:creationId xmlns:p14="http://schemas.microsoft.com/office/powerpoint/2010/main" val="921982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7 – A/P loss vs A/P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4" name="Picture 3">
            <a:extLst>
              <a:ext uri="{FF2B5EF4-FFF2-40B4-BE49-F238E27FC236}">
                <a16:creationId xmlns:a16="http://schemas.microsoft.com/office/drawing/2014/main" id="{4A0B2DA4-CB32-470D-BECC-0D15879D38CA}"/>
              </a:ext>
            </a:extLst>
          </p:cNvPr>
          <p:cNvPicPr>
            <a:picLocks noChangeAspect="1"/>
          </p:cNvPicPr>
          <p:nvPr/>
        </p:nvPicPr>
        <p:blipFill>
          <a:blip r:embed="rId4"/>
          <a:stretch>
            <a:fillRect/>
          </a:stretch>
        </p:blipFill>
        <p:spPr>
          <a:xfrm>
            <a:off x="2393893" y="1829437"/>
            <a:ext cx="5043250" cy="4543311"/>
          </a:xfrm>
          <a:prstGeom prst="rect">
            <a:avLst/>
          </a:prstGeom>
        </p:spPr>
      </p:pic>
      <p:sp>
        <p:nvSpPr>
          <p:cNvPr id="11" name="TextBox 10">
            <a:extLst>
              <a:ext uri="{FF2B5EF4-FFF2-40B4-BE49-F238E27FC236}">
                <a16:creationId xmlns:a16="http://schemas.microsoft.com/office/drawing/2014/main" id="{E44CF1BC-130D-4F17-8496-D48D7C71A822}"/>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7 shows variation of Austrian/Prussian (A/P) loss ratios with ratios of Austrian/Prussian strengths engaged.</a:t>
            </a:r>
          </a:p>
        </p:txBody>
      </p:sp>
    </p:spTree>
    <p:extLst>
      <p:ext uri="{BB962C8B-B14F-4D97-AF65-F5344CB8AC3E}">
        <p14:creationId xmlns:p14="http://schemas.microsoft.com/office/powerpoint/2010/main" val="348433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Quality versus Quantity</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5262979"/>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A nation must strike the right balance between the quality and quantity of its armed forces.</a:t>
            </a:r>
          </a:p>
          <a:p>
            <a:pPr marL="742950" lvl="1" indent="-285750">
              <a:buClr>
                <a:srgbClr val="FF0000"/>
              </a:buClr>
              <a:buFont typeface="Arial" panose="020B0604020202020204" pitchFamily="34" charset="0"/>
              <a:buChar char="•"/>
            </a:pPr>
            <a:r>
              <a:rPr lang="en-US" altLang="en-US" sz="2400" dirty="0"/>
              <a:t>Numerous poorly armed forces generally suffer bloody defeat.</a:t>
            </a:r>
          </a:p>
          <a:p>
            <a:pPr marL="742950" lvl="1" indent="-285750">
              <a:buClr>
                <a:srgbClr val="FF0000"/>
              </a:buClr>
              <a:buFont typeface="Arial" panose="020B0604020202020204" pitchFamily="34" charset="0"/>
              <a:buChar char="•"/>
            </a:pPr>
            <a:r>
              <a:rPr lang="en-US" altLang="en-US" sz="2400" dirty="0"/>
              <a:t>Small forces are vulnerable to unserviceability, surprise and diseconomies of scale.</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chosen balance is set by –</a:t>
            </a:r>
          </a:p>
          <a:p>
            <a:pPr marL="742950" lvl="1" indent="-285750">
              <a:buClr>
                <a:srgbClr val="FF0000"/>
              </a:buClr>
              <a:buFont typeface="Arial" panose="020B0604020202020204" pitchFamily="34" charset="0"/>
              <a:buChar char="•"/>
            </a:pPr>
            <a:r>
              <a:rPr lang="en-US" altLang="en-US" sz="2400" dirty="0"/>
              <a:t>Tradition and institutional inertia.</a:t>
            </a:r>
          </a:p>
          <a:p>
            <a:pPr marL="742950" lvl="1" indent="-285750">
              <a:buClr>
                <a:srgbClr val="FF0000"/>
              </a:buClr>
              <a:buFont typeface="Arial" panose="020B0604020202020204" pitchFamily="34" charset="0"/>
              <a:buChar char="•"/>
            </a:pPr>
            <a:r>
              <a:rPr lang="en-US" altLang="en-US" sz="2400" dirty="0"/>
              <a:t>Pressure from political, military and industrial factions.</a:t>
            </a:r>
          </a:p>
          <a:p>
            <a:pPr marL="742950" lvl="1" indent="-285750">
              <a:buClr>
                <a:srgbClr val="FF0000"/>
              </a:buClr>
              <a:buFont typeface="Arial" panose="020B0604020202020204" pitchFamily="34" charset="0"/>
              <a:buChar char="•"/>
            </a:pPr>
            <a:r>
              <a:rPr lang="en-US" altLang="en-US" sz="2400" dirty="0"/>
              <a:t>Rigorous cost-effectiveness studies, blending operational analysis and military judgement.</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ideal balance maximizes national security within an allocated budget.</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3752001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8 – F/G loss vs F/G strength engaged</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4" name="Picture 3">
            <a:extLst>
              <a:ext uri="{FF2B5EF4-FFF2-40B4-BE49-F238E27FC236}">
                <a16:creationId xmlns:a16="http://schemas.microsoft.com/office/drawing/2014/main" id="{F0EDCBDC-69DC-4C76-8CDD-95F64C2F8498}"/>
              </a:ext>
            </a:extLst>
          </p:cNvPr>
          <p:cNvPicPr>
            <a:picLocks noChangeAspect="1"/>
          </p:cNvPicPr>
          <p:nvPr/>
        </p:nvPicPr>
        <p:blipFill>
          <a:blip r:embed="rId4"/>
          <a:stretch>
            <a:fillRect/>
          </a:stretch>
        </p:blipFill>
        <p:spPr>
          <a:xfrm>
            <a:off x="2282134" y="1763334"/>
            <a:ext cx="5266768" cy="4744671"/>
          </a:xfrm>
          <a:prstGeom prst="rect">
            <a:avLst/>
          </a:prstGeom>
        </p:spPr>
      </p:pic>
      <p:sp>
        <p:nvSpPr>
          <p:cNvPr id="11" name="TextBox 10">
            <a:extLst>
              <a:ext uri="{FF2B5EF4-FFF2-40B4-BE49-F238E27FC236}">
                <a16:creationId xmlns:a16="http://schemas.microsoft.com/office/drawing/2014/main" id="{2A152EE2-6F60-4C8C-8E8A-D4AA8B91C582}"/>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8 shows variation of French/German (F/G) loss ratios with ratios of French/German strengths engaged.</a:t>
            </a:r>
          </a:p>
        </p:txBody>
      </p:sp>
    </p:spTree>
    <p:extLst>
      <p:ext uri="{BB962C8B-B14F-4D97-AF65-F5344CB8AC3E}">
        <p14:creationId xmlns:p14="http://schemas.microsoft.com/office/powerpoint/2010/main" val="2529567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Results of this analysis</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524315"/>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Loss ratios in open-field battles of the ACW were inversely proportional to the ratios of strength engaged.</a:t>
            </a:r>
          </a:p>
          <a:p>
            <a:pPr marL="742950" lvl="1" indent="-285750">
              <a:buClr>
                <a:srgbClr val="FF0000"/>
              </a:buClr>
              <a:buFont typeface="Arial" panose="020B0604020202020204" pitchFamily="34" charset="0"/>
              <a:buChar char="•"/>
            </a:pPr>
            <a:r>
              <a:rPr lang="en-US" altLang="en-US" sz="2400" dirty="0"/>
              <a:t>In accordance with LSL when correctly applied.</a:t>
            </a:r>
          </a:p>
          <a:p>
            <a:pPr marL="742950" lvl="1" indent="-285750">
              <a:buClr>
                <a:srgbClr val="FF0000"/>
              </a:buClr>
              <a:buFont typeface="Arial" panose="020B0604020202020204" pitchFamily="34" charset="0"/>
              <a:buChar char="•"/>
            </a:pPr>
            <a:r>
              <a:rPr lang="en-US" altLang="en-US" sz="2400" dirty="0"/>
              <a:t>Supports President Lincoln’s advice to ‘Put in all your men’.</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Loss ratios in the battles of other contemporary wars were consistent with the Square Law.</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Loss ratios in the ACW and in contemporary wars were significantly affected by other factors, as well as by superior numbers.</a:t>
            </a:r>
          </a:p>
          <a:p>
            <a:pPr marL="742950" lvl="1" indent="-285750">
              <a:buClr>
                <a:srgbClr val="FF0000"/>
              </a:buClr>
              <a:buFont typeface="Arial" panose="020B0604020202020204" pitchFamily="34" charset="0"/>
              <a:buChar char="•"/>
            </a:pPr>
            <a:r>
              <a:rPr lang="en-US" altLang="en-US" sz="2400" dirty="0"/>
              <a:t>Fortification, weaponry, training, tactical doctrine and surprise.</a:t>
            </a:r>
          </a:p>
          <a:p>
            <a:pPr marL="285750" indent="-285750">
              <a:buClr>
                <a:srgbClr val="FF0000"/>
              </a:buClr>
              <a:buFont typeface="Arial" panose="020B0604020202020204" pitchFamily="34" charset="0"/>
              <a:buChar char="•"/>
            </a:pPr>
            <a:endParaRPr lang="en-US" altLang="en-US" sz="2400" dirty="0"/>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2545327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Undue faith in superior numbers?</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3416320"/>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German fear of the ‘Russian steamroller’ pre-1914.</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France’s rejection in the 1930s of elite </a:t>
            </a:r>
            <a:r>
              <a:rPr lang="en-US" altLang="en-US" sz="2400" dirty="0" err="1"/>
              <a:t>armoured</a:t>
            </a:r>
            <a:r>
              <a:rPr lang="en-US" altLang="en-US" sz="2400" dirty="0"/>
              <a:t> divisions in </a:t>
            </a:r>
            <a:r>
              <a:rPr lang="en-US" altLang="en-US" sz="2400" dirty="0" err="1"/>
              <a:t>favour</a:t>
            </a:r>
            <a:r>
              <a:rPr lang="en-US" altLang="en-US" sz="2400" dirty="0"/>
              <a:t> of a mass army. </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US Army’s constraint on the footprint of the M4 Sherman AFV.</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RAF attracted by the ‘Big Wing’ concept in 1940.</a:t>
            </a:r>
          </a:p>
          <a:p>
            <a:pPr marL="285750" indent="-285750">
              <a:buClr>
                <a:srgbClr val="FF0000"/>
              </a:buClr>
              <a:buFont typeface="Arial" panose="020B0604020202020204" pitchFamily="34" charset="0"/>
              <a:buChar char="•"/>
            </a:pPr>
            <a:endParaRPr lang="en-US" altLang="en-US" sz="2400" dirty="0"/>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3925089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Conclusions</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154984"/>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err="1"/>
              <a:t>Lanchester’s</a:t>
            </a:r>
            <a:r>
              <a:rPr lang="en-US" altLang="en-US" sz="2400" dirty="0"/>
              <a:t> Square Law has remained attractive.</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It is valid for 19th century land battles, when correctly applied in terms of strengths engaged.</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Several other factors can be as important as superior numbers.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In other historical periods and in other scenarios, </a:t>
            </a:r>
            <a:r>
              <a:rPr lang="en-US" altLang="en-US" sz="2400" dirty="0" err="1"/>
              <a:t>Lanchester’s</a:t>
            </a:r>
            <a:r>
              <a:rPr lang="en-US" altLang="en-US" sz="2400" dirty="0"/>
              <a:t> Square Law can be misleading, and it should not be applied indiscriminately.</a:t>
            </a:r>
          </a:p>
          <a:p>
            <a:pPr marL="285750" indent="-285750">
              <a:buClr>
                <a:srgbClr val="FF0000"/>
              </a:buClr>
              <a:buFont typeface="Arial" panose="020B0604020202020204" pitchFamily="34" charset="0"/>
              <a:buChar char="•"/>
            </a:pPr>
            <a:endParaRPr lang="en-US" altLang="en-US" sz="2400" dirty="0"/>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1794150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679" y="724332"/>
            <a:ext cx="8844642" cy="742926"/>
          </a:xfrm>
        </p:spPr>
        <p:txBody>
          <a:bodyPr>
            <a:noAutofit/>
          </a:bodyPr>
          <a:lstStyle/>
          <a:p>
            <a:r>
              <a:rPr lang="en-GB" altLang="en-US" b="1" dirty="0">
                <a:solidFill>
                  <a:srgbClr val="FFC000"/>
                </a:solidFill>
              </a:rPr>
              <a:t>Thanks for listening…</a:t>
            </a:r>
            <a:endParaRPr lang="en-GB" b="1" dirty="0">
              <a:solidFill>
                <a:srgbClr val="FFC000"/>
              </a:solidFill>
            </a:endParaRPr>
          </a:p>
        </p:txBody>
      </p:sp>
      <p:sp>
        <p:nvSpPr>
          <p:cNvPr id="3" name="Subtitle 2"/>
          <p:cNvSpPr>
            <a:spLocks noGrp="1"/>
          </p:cNvSpPr>
          <p:nvPr>
            <p:ph type="subTitle" idx="1"/>
          </p:nvPr>
        </p:nvSpPr>
        <p:spPr>
          <a:xfrm>
            <a:off x="99061" y="1805125"/>
            <a:ext cx="5993131" cy="3585617"/>
          </a:xfrm>
        </p:spPr>
        <p:txBody>
          <a:bodyPr>
            <a:normAutofit fontScale="92500"/>
          </a:bodyPr>
          <a:lstStyle/>
          <a:p>
            <a:r>
              <a:rPr lang="en-GB" sz="2438" b="1" dirty="0">
                <a:solidFill>
                  <a:srgbClr val="C00000"/>
                </a:solidFill>
              </a:rPr>
              <a:t>   How Important are Superior Numbers?</a:t>
            </a:r>
            <a:br>
              <a:rPr lang="en-GB" sz="2438" b="1" dirty="0">
                <a:solidFill>
                  <a:srgbClr val="C00000"/>
                </a:solidFill>
              </a:rPr>
            </a:br>
            <a:r>
              <a:rPr lang="en-GB" sz="2438" b="1" dirty="0">
                <a:solidFill>
                  <a:srgbClr val="C00000"/>
                </a:solidFill>
              </a:rPr>
              <a:t> </a:t>
            </a:r>
            <a:r>
              <a:rPr lang="en-GB" sz="1788" b="1" dirty="0">
                <a:solidFill>
                  <a:srgbClr val="C00000"/>
                </a:solidFill>
              </a:rPr>
              <a:t>A Reappraisal of Lanchester's Square Law</a:t>
            </a:r>
            <a:endParaRPr lang="en-GB" sz="1788" dirty="0">
              <a:solidFill>
                <a:srgbClr val="C00000"/>
              </a:solidFill>
            </a:endParaRPr>
          </a:p>
          <a:p>
            <a:endParaRPr lang="en-GB" sz="1625" b="1" dirty="0">
              <a:solidFill>
                <a:srgbClr val="FFC000"/>
              </a:solidFill>
            </a:endParaRPr>
          </a:p>
          <a:p>
            <a:r>
              <a:rPr lang="en-GB" sz="1625" b="1" dirty="0">
                <a:solidFill>
                  <a:srgbClr val="C00000"/>
                </a:solidFill>
              </a:rPr>
              <a:t>David L. I. Kirkpatrick</a:t>
            </a:r>
          </a:p>
          <a:p>
            <a:r>
              <a:rPr lang="en-GB" sz="1544" dirty="0"/>
              <a:t>A century ago Frederick Lanchester formulated a mathematical model of combat which suggested that the combat power of a military force was proportional to the product of the individual effectiveness of the units in the force and the square of the number of units deployed. This model reinforced a long-established faith in the importance of superior numbers. </a:t>
            </a:r>
          </a:p>
          <a:p>
            <a:r>
              <a:rPr lang="en-GB" sz="1544" dirty="0"/>
              <a:t>However, successive historical studies failed to identify any clear relationship between the numbers and losses in opposing forces. This Element analyses American Civil War battles, and shows that the ratio of losses incurred was inversely proportional to the ratio of numbers effectively engaged.</a:t>
            </a:r>
          </a:p>
          <a:p>
            <a:endParaRPr lang="en-GB" sz="1544" b="1" dirty="0">
              <a:solidFill>
                <a:srgbClr val="7030A0"/>
              </a:solidFill>
            </a:endParaRPr>
          </a:p>
        </p:txBody>
      </p:sp>
      <p:sp>
        <p:nvSpPr>
          <p:cNvPr id="6" name="TextBox 5"/>
          <p:cNvSpPr txBox="1"/>
          <p:nvPr/>
        </p:nvSpPr>
        <p:spPr>
          <a:xfrm>
            <a:off x="6700701" y="5029881"/>
            <a:ext cx="2603863" cy="992836"/>
          </a:xfrm>
          <a:prstGeom prst="rect">
            <a:avLst/>
          </a:prstGeom>
          <a:noFill/>
        </p:spPr>
        <p:txBody>
          <a:bodyPr wrap="square" rtlCol="0">
            <a:spAutoFit/>
          </a:bodyPr>
          <a:lstStyle/>
          <a:p>
            <a:endParaRPr lang="en-GB" sz="1463" b="1" dirty="0">
              <a:solidFill>
                <a:srgbClr val="FFC000"/>
              </a:solidFill>
            </a:endParaRPr>
          </a:p>
          <a:p>
            <a:endParaRPr lang="en-GB" sz="1463" b="1" dirty="0">
              <a:solidFill>
                <a:srgbClr val="FFC000"/>
              </a:solidFill>
            </a:endParaRPr>
          </a:p>
          <a:p>
            <a:pPr algn="ctr"/>
            <a:r>
              <a:rPr lang="en-GB" sz="1463" b="1" dirty="0">
                <a:solidFill>
                  <a:srgbClr val="FFC000"/>
                </a:solidFill>
              </a:rPr>
              <a:t>Publication date: March 2021</a:t>
            </a:r>
          </a:p>
          <a:p>
            <a:endParaRPr lang="en-GB" sz="1463"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2192" y="1697977"/>
            <a:ext cx="3516197" cy="3692765"/>
          </a:xfrm>
          <a:prstGeom prst="rect">
            <a:avLst/>
          </a:prstGeom>
        </p:spPr>
      </p:pic>
      <p:sp>
        <p:nvSpPr>
          <p:cNvPr id="9" name="TextBox 8"/>
          <p:cNvSpPr txBox="1"/>
          <p:nvPr/>
        </p:nvSpPr>
        <p:spPr>
          <a:xfrm>
            <a:off x="325483" y="5588862"/>
            <a:ext cx="6113417" cy="317459"/>
          </a:xfrm>
          <a:prstGeom prst="rect">
            <a:avLst/>
          </a:prstGeom>
          <a:noFill/>
        </p:spPr>
        <p:txBody>
          <a:bodyPr wrap="square" rtlCol="0">
            <a:spAutoFit/>
          </a:bodyPr>
          <a:lstStyle/>
          <a:p>
            <a:r>
              <a:rPr lang="en-GB" sz="1463" b="1" dirty="0">
                <a:solidFill>
                  <a:srgbClr val="C00000"/>
                </a:solidFill>
              </a:rPr>
              <a:t>To view and buy this Element title visit: cambridge.org/9781108977876</a:t>
            </a:r>
          </a:p>
        </p:txBody>
      </p:sp>
    </p:spTree>
    <p:extLst>
      <p:ext uri="{BB962C8B-B14F-4D97-AF65-F5344CB8AC3E}">
        <p14:creationId xmlns:p14="http://schemas.microsoft.com/office/powerpoint/2010/main" val="2307272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1526173" y="2592062"/>
            <a:ext cx="3274676" cy="771683"/>
            <a:chOff x="1657490" y="359245"/>
            <a:chExt cx="2894755" cy="682154"/>
          </a:xfrm>
        </p:grpSpPr>
        <p:pic>
          <p:nvPicPr>
            <p:cNvPr id="25" name="Picture 2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5377304" y="2415963"/>
            <a:ext cx="3002523" cy="1446550"/>
          </a:xfrm>
          <a:prstGeom prst="rect">
            <a:avLst/>
          </a:prstGeom>
          <a:noFill/>
        </p:spPr>
        <p:txBody>
          <a:bodyPr wrap="square" rtlCol="0">
            <a:spAutoFit/>
          </a:bodyPr>
          <a:lstStyle/>
          <a:p>
            <a:pPr algn="r"/>
            <a:r>
              <a:rPr lang="en-GB" sz="1200" dirty="0">
                <a:solidFill>
                  <a:schemeClr val="tx1">
                    <a:lumMod val="75000"/>
                    <a:lumOff val="25000"/>
                  </a:schemeClr>
                </a:solidFill>
                <a:latin typeface="Arial" panose="020B0604020202020204" pitchFamily="34" charset="0"/>
                <a:cs typeface="Arial" panose="020B0604020202020204" pitchFamily="34" charset="0"/>
              </a:rPr>
              <a:t>For further information contact:</a:t>
            </a:r>
          </a:p>
          <a:p>
            <a:pPr algn="r"/>
            <a:endParaRPr lang="en-GB" sz="2000" dirty="0">
              <a:solidFill>
                <a:srgbClr val="EF3040"/>
              </a:solidFill>
              <a:latin typeface="Arial" panose="020B0604020202020204" pitchFamily="34" charset="0"/>
              <a:cs typeface="Arial" panose="020B0604020202020204" pitchFamily="34" charset="0"/>
            </a:endParaRPr>
          </a:p>
          <a:p>
            <a:pPr algn="r"/>
            <a:r>
              <a:rPr lang="en-GB" sz="1600" dirty="0">
                <a:solidFill>
                  <a:srgbClr val="EF3040"/>
                </a:solidFill>
                <a:latin typeface="Arial" panose="020B0604020202020204" pitchFamily="34" charset="0"/>
                <a:cs typeface="Arial" panose="020B0604020202020204" pitchFamily="34" charset="0"/>
              </a:rPr>
              <a:t>David Kirkpatrick</a:t>
            </a:r>
          </a:p>
          <a:p>
            <a:pPr algn="r"/>
            <a:r>
              <a:rPr lang="en-GB" sz="1200" dirty="0">
                <a:solidFill>
                  <a:schemeClr val="tx1">
                    <a:lumMod val="75000"/>
                    <a:lumOff val="25000"/>
                  </a:schemeClr>
                </a:solidFill>
                <a:latin typeface="Arial" panose="020B0604020202020204" pitchFamily="34" charset="0"/>
                <a:cs typeface="Arial" panose="020B0604020202020204" pitchFamily="34" charset="0"/>
              </a:rPr>
              <a:t>Collegauename@das-ltd.co.uk</a:t>
            </a:r>
          </a:p>
          <a:p>
            <a:pPr algn="r"/>
            <a:r>
              <a:rPr lang="en-GB" sz="1200" dirty="0">
                <a:solidFill>
                  <a:schemeClr val="tx1">
                    <a:lumMod val="75000"/>
                    <a:lumOff val="25000"/>
                  </a:schemeClr>
                </a:solidFill>
                <a:latin typeface="Arial" panose="020B0604020202020204" pitchFamily="34" charset="0"/>
                <a:cs typeface="Arial" panose="020B0604020202020204" pitchFamily="34" charset="0"/>
              </a:rPr>
              <a:t>+44 (0) XXXX XXXXXX</a:t>
            </a:r>
          </a:p>
          <a:p>
            <a:pPr algn="r"/>
            <a:endParaRPr lang="en-GB"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33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Victory in battle</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524315"/>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Victory can be decided in terms of the battle’s immediate results, or of its strategic/political consequences.</a:t>
            </a:r>
          </a:p>
          <a:p>
            <a:pPr marL="742950" lvl="1" indent="-285750">
              <a:buClr>
                <a:srgbClr val="FF0000"/>
              </a:buClr>
              <a:buFont typeface="Arial" panose="020B0604020202020204" pitchFamily="34" charset="0"/>
              <a:buChar char="•"/>
            </a:pPr>
            <a:r>
              <a:rPr lang="en-US" altLang="en-US" sz="2400" dirty="0"/>
              <a:t>E.g. Antietam, </a:t>
            </a:r>
            <a:r>
              <a:rPr lang="en-US" altLang="en-US" sz="2400" dirty="0" err="1"/>
              <a:t>Gravelotte</a:t>
            </a:r>
            <a:r>
              <a:rPr lang="en-US" altLang="en-US" sz="2400" dirty="0"/>
              <a:t>.</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battle’s results can be assessed in terms of -</a:t>
            </a:r>
          </a:p>
          <a:p>
            <a:pPr marL="742950" lvl="1" indent="-285750">
              <a:buClr>
                <a:srgbClr val="FF0000"/>
              </a:buClr>
              <a:buFont typeface="Arial" panose="020B0604020202020204" pitchFamily="34" charset="0"/>
              <a:buChar char="•"/>
            </a:pPr>
            <a:r>
              <a:rPr lang="en-US" altLang="en-US" sz="2400" dirty="0"/>
              <a:t>Relative losses during (and after?) battle.</a:t>
            </a:r>
          </a:p>
          <a:p>
            <a:pPr marL="742950" lvl="1" indent="-285750">
              <a:buClr>
                <a:srgbClr val="FF0000"/>
              </a:buClr>
              <a:buFont typeface="Arial" panose="020B0604020202020204" pitchFamily="34" charset="0"/>
              <a:buChar char="•"/>
            </a:pPr>
            <a:r>
              <a:rPr lang="en-US" altLang="en-US" sz="2400" dirty="0"/>
              <a:t>Terrain won or lost.</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Both measures affect the opponents’ ability to continue the war.</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This analysis of the effect of superior numbers focuses on the loss ratios of land battles.</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102164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Assessment of land battles</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524315"/>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In the classical and medieval periods there are no reliable data, and a battle was a series of duels between individual warriors.</a:t>
            </a:r>
          </a:p>
          <a:p>
            <a:pPr marL="742950" lvl="1" indent="-285750">
              <a:buClr>
                <a:srgbClr val="FF0000"/>
              </a:buClr>
              <a:buFont typeface="Arial" panose="020B0604020202020204" pitchFamily="34" charset="0"/>
              <a:buChar char="•"/>
            </a:pPr>
            <a:r>
              <a:rPr lang="en-US" altLang="en-US" sz="2400" dirty="0"/>
              <a:t>Superior numbers were probably unimportant?</a:t>
            </a:r>
          </a:p>
          <a:p>
            <a:pPr marL="742950" lvl="1"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In modern times armies are heterogeneous.</a:t>
            </a:r>
          </a:p>
          <a:p>
            <a:pPr marL="742950" lvl="1" indent="-285750">
              <a:buClr>
                <a:srgbClr val="FF0000"/>
              </a:buClr>
              <a:buFont typeface="Arial" panose="020B0604020202020204" pitchFamily="34" charset="0"/>
              <a:buChar char="•"/>
            </a:pPr>
            <a:r>
              <a:rPr lang="en-US" altLang="en-US" sz="2400" dirty="0"/>
              <a:t>Comparisons of combat power are complex.</a:t>
            </a:r>
          </a:p>
          <a:p>
            <a:pPr marL="742950" lvl="1"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In the 18th and 19th centuries armies had only three combat arms, </a:t>
            </a:r>
          </a:p>
          <a:p>
            <a:pPr marL="742950" lvl="1" indent="-285750">
              <a:buClr>
                <a:srgbClr val="FF0000"/>
              </a:buClr>
              <a:buFont typeface="Arial" panose="020B0604020202020204" pitchFamily="34" charset="0"/>
              <a:buChar char="•"/>
            </a:pPr>
            <a:r>
              <a:rPr lang="en-US" altLang="en-US" sz="2400" dirty="0"/>
              <a:t>Deployed in similar proportions, so combat power = numbers.</a:t>
            </a:r>
          </a:p>
          <a:p>
            <a:pPr marL="742950" lvl="1" indent="-285750">
              <a:buClr>
                <a:srgbClr val="FF0000"/>
              </a:buClr>
              <a:buFont typeface="Arial" panose="020B0604020202020204" pitchFamily="34" charset="0"/>
              <a:buChar char="•"/>
            </a:pPr>
            <a:r>
              <a:rPr lang="en-US" altLang="en-US" sz="2400" dirty="0"/>
              <a:t>Credible estimates of numbers and losses.</a:t>
            </a:r>
          </a:p>
          <a:p>
            <a:pPr marL="742950" lvl="1" indent="-285750">
              <a:buClr>
                <a:srgbClr val="FF0000"/>
              </a:buClr>
              <a:buFont typeface="Arial" panose="020B0604020202020204" pitchFamily="34" charset="0"/>
              <a:buChar char="•"/>
            </a:pPr>
            <a:r>
              <a:rPr lang="en-US" altLang="en-US" sz="2400" dirty="0"/>
              <a:t>But short wars yield inadequate databases, and strength ratios are generally close to unity.</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176770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Assessing the  effect of superior numbers</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154984"/>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Omnibus review of multiple battles, 17th-19th cent.</a:t>
            </a:r>
          </a:p>
          <a:p>
            <a:pPr marL="342900" indent="-342900">
              <a:buClr>
                <a:srgbClr val="FF0000"/>
              </a:buClr>
              <a:buFont typeface="Arial" panose="020B0604020202020204" pitchFamily="34" charset="0"/>
              <a:buChar char="•"/>
            </a:pPr>
            <a:r>
              <a:rPr lang="en-US" altLang="en-US" sz="2400" dirty="0"/>
              <a:t>US amphibious assaults on Pacific islands.</a:t>
            </a:r>
          </a:p>
          <a:p>
            <a:pPr marL="742950" lvl="1" indent="-285750">
              <a:buClr>
                <a:srgbClr val="FF0000"/>
              </a:buClr>
              <a:buFont typeface="Arial" panose="020B0604020202020204" pitchFamily="34" charset="0"/>
              <a:buChar char="•"/>
            </a:pPr>
            <a:r>
              <a:rPr lang="en-US" altLang="en-US" sz="2400" dirty="0"/>
              <a:t>Affected by fortifications and bombardment.</a:t>
            </a:r>
          </a:p>
          <a:p>
            <a:pPr marL="285750" indent="-285750">
              <a:buClr>
                <a:srgbClr val="FF0000"/>
              </a:buClr>
              <a:buFont typeface="Arial" panose="020B0604020202020204" pitchFamily="34" charset="0"/>
              <a:buChar char="•"/>
            </a:pPr>
            <a:r>
              <a:rPr lang="en-US" altLang="en-US" sz="2400" dirty="0"/>
              <a:t>WW2 battles in Italy and Ardennes.</a:t>
            </a:r>
          </a:p>
          <a:p>
            <a:pPr marL="742950" lvl="1" indent="-285750">
              <a:buClr>
                <a:srgbClr val="FF0000"/>
              </a:buClr>
              <a:buFont typeface="Arial" panose="020B0604020202020204" pitchFamily="34" charset="0"/>
              <a:buChar char="•"/>
            </a:pPr>
            <a:r>
              <a:rPr lang="en-US" altLang="en-US" sz="2400" dirty="0"/>
              <a:t>Using combat power derived from the ‘lethality indices’ of various force elements.</a:t>
            </a:r>
          </a:p>
          <a:p>
            <a:pPr marL="285750" indent="-285750">
              <a:buClr>
                <a:srgbClr val="FF0000"/>
              </a:buClr>
              <a:buFont typeface="Arial" panose="020B0604020202020204" pitchFamily="34" charset="0"/>
              <a:buChar char="•"/>
            </a:pPr>
            <a:r>
              <a:rPr lang="en-US" altLang="en-US" sz="2400" dirty="0"/>
              <a:t>American Civil War open-field battles.</a:t>
            </a:r>
          </a:p>
          <a:p>
            <a:pPr marL="742950" lvl="1" indent="-285750">
              <a:buClr>
                <a:srgbClr val="FF0000"/>
              </a:buClr>
              <a:buFont typeface="Arial" panose="020B0604020202020204" pitchFamily="34" charset="0"/>
              <a:buChar char="•"/>
            </a:pPr>
            <a:r>
              <a:rPr lang="en-US" altLang="en-US" sz="2400" dirty="0"/>
              <a:t>27 by Weiss in 1966, 16 by Kirkpatrick in 1985.</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All of these analyses found no clear relationship between loss ratios and strength ratios.</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2247852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Fig 1 – U/C Loss vs U/C strength present</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1" name="TextBox 10">
            <a:extLst>
              <a:ext uri="{FF2B5EF4-FFF2-40B4-BE49-F238E27FC236}">
                <a16:creationId xmlns:a16="http://schemas.microsoft.com/office/drawing/2014/main" id="{80EEDDB5-C446-439C-8CCC-8625E36E9C3B}"/>
              </a:ext>
            </a:extLst>
          </p:cNvPr>
          <p:cNvSpPr txBox="1"/>
          <p:nvPr/>
        </p:nvSpPr>
        <p:spPr>
          <a:xfrm>
            <a:off x="518984" y="998440"/>
            <a:ext cx="8793068" cy="83099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Figure 1 shows variation of Union/Confederate (U/C) loss ratios with ratios of Union/Confederate strengths present.</a:t>
            </a:r>
          </a:p>
        </p:txBody>
      </p:sp>
      <p:pic>
        <p:nvPicPr>
          <p:cNvPr id="4" name="Picture 3">
            <a:extLst>
              <a:ext uri="{FF2B5EF4-FFF2-40B4-BE49-F238E27FC236}">
                <a16:creationId xmlns:a16="http://schemas.microsoft.com/office/drawing/2014/main" id="{E8CD1243-4164-4546-8D30-32C3059A242C}"/>
              </a:ext>
            </a:extLst>
          </p:cNvPr>
          <p:cNvPicPr>
            <a:picLocks noChangeAspect="1"/>
          </p:cNvPicPr>
          <p:nvPr/>
        </p:nvPicPr>
        <p:blipFill>
          <a:blip r:embed="rId4"/>
          <a:stretch>
            <a:fillRect/>
          </a:stretch>
        </p:blipFill>
        <p:spPr>
          <a:xfrm>
            <a:off x="2363107" y="1874589"/>
            <a:ext cx="5179785" cy="4666311"/>
          </a:xfrm>
          <a:prstGeom prst="rect">
            <a:avLst/>
          </a:prstGeom>
        </p:spPr>
      </p:pic>
    </p:spTree>
    <p:extLst>
      <p:ext uri="{BB962C8B-B14F-4D97-AF65-F5344CB8AC3E}">
        <p14:creationId xmlns:p14="http://schemas.microsoft.com/office/powerpoint/2010/main" val="313239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Lanchester’s</a:t>
            </a:r>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Square Law (LSL)</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154984"/>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err="1"/>
              <a:t>Lanchester’s</a:t>
            </a:r>
            <a:r>
              <a:rPr lang="en-US" altLang="en-US" sz="2400" dirty="0"/>
              <a:t> combat model for modern warfare.</a:t>
            </a:r>
          </a:p>
          <a:p>
            <a:pPr marL="742950" lvl="1" indent="-285750">
              <a:buClr>
                <a:srgbClr val="FF0000"/>
              </a:buClr>
              <a:buFont typeface="Arial" panose="020B0604020202020204" pitchFamily="34" charset="0"/>
              <a:buChar char="•"/>
            </a:pPr>
            <a:r>
              <a:rPr lang="en-US" altLang="en-US" sz="2400" dirty="0"/>
              <a:t>d(Blue numbers)/dt = Red Numbers R x Red effectiveness r. </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Hence</a:t>
            </a:r>
          </a:p>
          <a:p>
            <a:pPr marL="742950" lvl="1" indent="-285750">
              <a:buClr>
                <a:srgbClr val="FF0000"/>
              </a:buClr>
              <a:buFont typeface="Arial" panose="020B0604020202020204" pitchFamily="34" charset="0"/>
              <a:buChar char="•"/>
            </a:pPr>
            <a:r>
              <a:rPr lang="en-US" altLang="en-US" sz="2400" dirty="0"/>
              <a:t>Blue/Red loss = r/b x R/B.</a:t>
            </a:r>
          </a:p>
          <a:p>
            <a:pPr marL="742950" lvl="1" indent="-285750">
              <a:buClr>
                <a:srgbClr val="FF0000"/>
              </a:buClr>
              <a:buFont typeface="Arial" panose="020B0604020202020204" pitchFamily="34" charset="0"/>
              <a:buChar char="•"/>
            </a:pPr>
            <a:r>
              <a:rPr lang="en-US" altLang="en-US" sz="2400" dirty="0"/>
              <a:t>Log (Blue/ Red loss) = log (r/b effect.) – log (B/R numbers).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model expects Blue to be victorious if –</a:t>
            </a:r>
          </a:p>
          <a:p>
            <a:pPr marL="742950" lvl="1" indent="-285750">
              <a:buClr>
                <a:srgbClr val="FF0000"/>
              </a:buClr>
              <a:buFont typeface="Arial" panose="020B0604020202020204" pitchFamily="34" charset="0"/>
              <a:buChar char="•"/>
            </a:pPr>
            <a:r>
              <a:rPr lang="en-US" altLang="en-US" sz="2400" dirty="0"/>
              <a:t>bB</a:t>
            </a:r>
            <a:r>
              <a:rPr lang="en-US" altLang="en-US" sz="2400" baseline="30000" dirty="0"/>
              <a:t>2</a:t>
            </a:r>
            <a:r>
              <a:rPr lang="en-US" altLang="en-US" sz="2400" dirty="0"/>
              <a:t> &gt; rR</a:t>
            </a:r>
            <a:r>
              <a:rPr lang="en-US" altLang="en-US" sz="2400" baseline="30000" dirty="0"/>
              <a:t>2</a:t>
            </a:r>
            <a:r>
              <a:rPr lang="en-US" altLang="en-US" sz="2400" dirty="0"/>
              <a:t>, other things being equal.</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model assumes that all Blue and Red units are in action.</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413341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LSL was popular</a:t>
            </a: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893647"/>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It reinforced generals’ long-standing belief in the effectiveness of superior numbers.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Admirals were less impressed.</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It allowed politicians to glorify the sheer scale of their armed forces, and to ignore new-fangled weaponry.</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It strengthened democrats’ faith in numerous (and ideally well-regulated) militia forces.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 LSL was widely accepted without supporting evidence, like many other theories in the social sciences.</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1610290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a:grpSpLocks noChangeAspect="1"/>
          </p:cNvGrpSpPr>
          <p:nvPr/>
        </p:nvGrpSpPr>
        <p:grpSpPr>
          <a:xfrm>
            <a:off x="6434593" y="181605"/>
            <a:ext cx="3274676" cy="771683"/>
            <a:chOff x="1657490" y="359245"/>
            <a:chExt cx="2894755" cy="682154"/>
          </a:xfrm>
        </p:grpSpPr>
        <p:pic>
          <p:nvPicPr>
            <p:cNvPr id="25" name="Picture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9480" y="426719"/>
              <a:ext cx="1092765" cy="614680"/>
            </a:xfrm>
            <a:prstGeom prst="rect">
              <a:avLst/>
            </a:prstGeom>
          </p:spPr>
        </p:pic>
        <p:sp>
          <p:nvSpPr>
            <p:cNvPr id="26" name="Rectangle 25"/>
            <p:cNvSpPr/>
            <p:nvPr/>
          </p:nvSpPr>
          <p:spPr>
            <a:xfrm>
              <a:off x="1657490" y="359245"/>
              <a:ext cx="1717720" cy="625759"/>
            </a:xfrm>
            <a:prstGeom prst="rect">
              <a:avLst/>
            </a:prstGeom>
          </p:spPr>
          <p:txBody>
            <a:bodyPr wrap="none">
              <a:spAutoFit/>
            </a:bodyPr>
            <a:lstStyle/>
            <a:p>
              <a:pPr algn="r"/>
              <a:r>
                <a:rPr lang="en-AU" sz="2000" dirty="0">
                  <a:solidFill>
                    <a:srgbClr val="EF3040"/>
                  </a:solidFill>
                  <a:latin typeface="Segoe UI Light" panose="020B0502040204020203" pitchFamily="34" charset="0"/>
                  <a:cs typeface="Arial" panose="020B0604020202020204" pitchFamily="34" charset="0"/>
                </a:rPr>
                <a:t>decision analysis</a:t>
              </a:r>
              <a:br>
                <a:rPr lang="en-AU" sz="2000" dirty="0">
                  <a:solidFill>
                    <a:srgbClr val="EF3040"/>
                  </a:solidFill>
                  <a:latin typeface="Segoe UI Light" panose="020B0502040204020203" pitchFamily="34" charset="0"/>
                  <a:cs typeface="Arial" panose="020B0604020202020204" pitchFamily="34" charset="0"/>
                </a:rPr>
              </a:br>
              <a:r>
                <a:rPr lang="en-AU" sz="2000" dirty="0">
                  <a:solidFill>
                    <a:schemeClr val="bg1">
                      <a:lumMod val="65000"/>
                    </a:schemeClr>
                  </a:solidFill>
                  <a:latin typeface="Segoe UI Light" panose="020B0502040204020203" pitchFamily="34" charset="0"/>
                  <a:cs typeface="Arial" panose="020B0604020202020204" pitchFamily="34" charset="0"/>
                </a:rPr>
                <a:t>services</a:t>
              </a:r>
              <a:endParaRPr lang="en-AU" sz="2000" dirty="0">
                <a:solidFill>
                  <a:schemeClr val="bg1">
                    <a:lumMod val="65000"/>
                  </a:schemeClr>
                </a:solidFill>
              </a:endParaRPr>
            </a:p>
          </p:txBody>
        </p:sp>
        <p:cxnSp>
          <p:nvCxnSpPr>
            <p:cNvPr id="28" name="Straight Connector 27"/>
            <p:cNvCxnSpPr/>
            <p:nvPr/>
          </p:nvCxnSpPr>
          <p:spPr>
            <a:xfrm>
              <a:off x="3375215" y="441959"/>
              <a:ext cx="0" cy="482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FC9FA205-39FF-4C83-A9EA-62E233A87314}"/>
              </a:ext>
            </a:extLst>
          </p:cNvPr>
          <p:cNvCxnSpPr>
            <a:cxnSpLocks/>
          </p:cNvCxnSpPr>
          <p:nvPr/>
        </p:nvCxnSpPr>
        <p:spPr>
          <a:xfrm>
            <a:off x="21771" y="819597"/>
            <a:ext cx="7173686" cy="0"/>
          </a:xfrm>
          <a:prstGeom prst="line">
            <a:avLst/>
          </a:prstGeom>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D5495920-6CF3-497E-A948-2FF3055D6C29}"/>
              </a:ext>
            </a:extLst>
          </p:cNvPr>
          <p:cNvSpPr/>
          <p:nvPr/>
        </p:nvSpPr>
        <p:spPr>
          <a:xfrm>
            <a:off x="185055" y="181605"/>
            <a:ext cx="6154207" cy="461665"/>
          </a:xfrm>
          <a:prstGeom prst="rect">
            <a:avLst/>
          </a:prstGeom>
        </p:spPr>
        <p:txBody>
          <a:bodyPr wrap="square">
            <a:spAutoFit/>
          </a:bodyPr>
          <a:lstStyle/>
          <a:p>
            <a:r>
              <a:rPr lang="en-US"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ACW is suitable for validation of LSL</a:t>
            </a:r>
            <a:endParaRPr lang="en-AU" sz="2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9">
            <a:extLst>
              <a:ext uri="{FF2B5EF4-FFF2-40B4-BE49-F238E27FC236}">
                <a16:creationId xmlns:a16="http://schemas.microsoft.com/office/drawing/2014/main" id="{C0EF429F-9469-466C-A22E-0452475F204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8" name="Rectangle 12">
            <a:extLst>
              <a:ext uri="{FF2B5EF4-FFF2-40B4-BE49-F238E27FC236}">
                <a16:creationId xmlns:a16="http://schemas.microsoft.com/office/drawing/2014/main" id="{AAC30ABE-A6B7-4FED-9943-1B1CCC3F4559}"/>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A13A3500-F1B0-4590-BD23-D1309803F567}"/>
              </a:ext>
            </a:extLst>
          </p:cNvPr>
          <p:cNvSpPr txBox="1"/>
          <p:nvPr/>
        </p:nvSpPr>
        <p:spPr>
          <a:xfrm>
            <a:off x="518984" y="1107164"/>
            <a:ext cx="8793068" cy="4154984"/>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altLang="en-US" sz="2400" dirty="0"/>
              <a:t>Armies were almost homogeneous.</a:t>
            </a:r>
          </a:p>
          <a:p>
            <a:pPr marL="742950" lvl="1" indent="-285750">
              <a:buClr>
                <a:srgbClr val="FF0000"/>
              </a:buClr>
              <a:buFont typeface="Arial" panose="020B0604020202020204" pitchFamily="34" charset="0"/>
              <a:buChar char="•"/>
            </a:pPr>
            <a:r>
              <a:rPr lang="en-US" altLang="en-US" sz="2400" dirty="0"/>
              <a:t>Infantry inflicted most of the enemy’s losses.</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There were many open-field battles.</a:t>
            </a:r>
          </a:p>
          <a:p>
            <a:pPr marL="742950" lvl="1" indent="-285750">
              <a:buClr>
                <a:srgbClr val="FF0000"/>
              </a:buClr>
              <a:buFont typeface="Arial" panose="020B0604020202020204" pitchFamily="34" charset="0"/>
              <a:buChar char="•"/>
            </a:pPr>
            <a:r>
              <a:rPr lang="en-US" altLang="en-US" sz="2400" dirty="0"/>
              <a:t>Excluding skirmishes where loss ratios could depend on chance events and topography.</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There are abundant and relatively credible data.</a:t>
            </a:r>
          </a:p>
          <a:p>
            <a:pPr marL="285750" indent="-285750">
              <a:buClr>
                <a:srgbClr val="FF0000"/>
              </a:buClr>
              <a:buFont typeface="Arial" panose="020B0604020202020204" pitchFamily="34" charset="0"/>
              <a:buChar char="•"/>
            </a:pPr>
            <a:endParaRPr lang="en-US" altLang="en-US" sz="2400" dirty="0"/>
          </a:p>
          <a:p>
            <a:pPr marL="285750" indent="-285750">
              <a:buClr>
                <a:srgbClr val="FF0000"/>
              </a:buClr>
              <a:buFont typeface="Arial" panose="020B0604020202020204" pitchFamily="34" charset="0"/>
              <a:buChar char="•"/>
            </a:pPr>
            <a:r>
              <a:rPr lang="en-US" altLang="en-US" sz="2400" dirty="0"/>
              <a:t>But battle outcomes were affected by several factors, so loss ratios were inevitably scattered.</a:t>
            </a:r>
          </a:p>
        </p:txBody>
      </p:sp>
      <p:sp>
        <p:nvSpPr>
          <p:cNvPr id="12" name="Content Placeholder 7">
            <a:extLst>
              <a:ext uri="{FF2B5EF4-FFF2-40B4-BE49-F238E27FC236}">
                <a16:creationId xmlns:a16="http://schemas.microsoft.com/office/drawing/2014/main" id="{368E4FF3-78D8-4161-9C25-5DC88642865C}"/>
              </a:ext>
            </a:extLst>
          </p:cNvPr>
          <p:cNvSpPr txBox="1">
            <a:spLocks/>
          </p:cNvSpPr>
          <p:nvPr/>
        </p:nvSpPr>
        <p:spPr>
          <a:xfrm>
            <a:off x="359532" y="980728"/>
            <a:ext cx="8424936" cy="5400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 </a:t>
            </a:r>
          </a:p>
          <a:p>
            <a:pPr lvl="1"/>
            <a:endParaRPr lang="en-GB" sz="1600"/>
          </a:p>
          <a:p>
            <a:endParaRPr lang="en-GB" sz="1800" dirty="0"/>
          </a:p>
        </p:txBody>
      </p:sp>
    </p:spTree>
    <p:extLst>
      <p:ext uri="{BB962C8B-B14F-4D97-AF65-F5344CB8AC3E}">
        <p14:creationId xmlns:p14="http://schemas.microsoft.com/office/powerpoint/2010/main" val="35164973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vid Kirkpatrick - How Important are Superior Numbers Presentation.potx  -  Read-Only" id="{9D74095E-1B5F-4D57-8BBA-0F9A9338217D}" vid="{CD670E35-5832-41B0-93D1-D5E1B81A71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David Kirkpatrick - How Important are Superior Numbers Presentation</Template>
  <TotalTime>125</TotalTime>
  <Words>1751</Words>
  <Application>Microsoft Office PowerPoint</Application>
  <PresentationFormat>A4 Paper (210x297 mm)</PresentationFormat>
  <Paragraphs>257</Paragraphs>
  <Slides>25</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Segoe UI Light</vt:lpstr>
      <vt:lpstr>Office Theme</vt:lpstr>
      <vt:lpstr>How important are superior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listening…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Sandra Lewis</dc:creator>
  <cp:lastModifiedBy>Chris Lawrence</cp:lastModifiedBy>
  <cp:revision>5</cp:revision>
  <cp:lastPrinted>2017-07-10T18:04:15Z</cp:lastPrinted>
  <dcterms:created xsi:type="dcterms:W3CDTF">2021-09-13T08:04:59Z</dcterms:created>
  <dcterms:modified xsi:type="dcterms:W3CDTF">2022-07-19T12:09:39Z</dcterms:modified>
</cp:coreProperties>
</file>