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2" r:id="rId3"/>
    <p:sldId id="263" r:id="rId4"/>
    <p:sldId id="264" r:id="rId5"/>
    <p:sldId id="265" r:id="rId6"/>
    <p:sldId id="266" r:id="rId7"/>
    <p:sldId id="260" r:id="rId8"/>
    <p:sldId id="261"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95F"/>
    <a:srgbClr val="FFFFFF"/>
    <a:srgbClr val="001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811" autoAdjust="0"/>
  </p:normalViewPr>
  <p:slideViewPr>
    <p:cSldViewPr snapToGrid="0">
      <p:cViewPr varScale="1">
        <p:scale>
          <a:sx n="60" d="100"/>
          <a:sy n="60" d="100"/>
        </p:scale>
        <p:origin x="78" y="804"/>
      </p:cViewPr>
      <p:guideLst>
        <p:guide orient="horz" pos="2160"/>
        <p:guide pos="3840"/>
      </p:guideLst>
    </p:cSldViewPr>
  </p:slideViewPr>
  <p:notesTextViewPr>
    <p:cViewPr>
      <p:scale>
        <a:sx n="3" d="2"/>
        <a:sy n="3" d="2"/>
      </p:scale>
      <p:origin x="0" y="0"/>
    </p:cViewPr>
  </p:notesTextViewPr>
  <p:notesViewPr>
    <p:cSldViewPr snapToGrid="0">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0C35A-E04D-4447-9747-0D3E2D2C051E}"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BB03D-D4A6-4D47-94B3-ED657A8A682D}" type="slidenum">
              <a:rPr lang="en-US" smtClean="0"/>
              <a:t>‹#›</a:t>
            </a:fld>
            <a:endParaRPr lang="en-US"/>
          </a:p>
        </p:txBody>
      </p:sp>
    </p:spTree>
    <p:extLst>
      <p:ext uri="{BB962C8B-B14F-4D97-AF65-F5344CB8AC3E}">
        <p14:creationId xmlns:p14="http://schemas.microsoft.com/office/powerpoint/2010/main" val="182330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upuyinstitute.org/blog/2018/11/02/human-factors-in-warfare-fear-in-a-lethal-environmen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dupuyinstitute.org/books/bd9.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B03D-D4A6-4D47-94B3-ED657A8A682D}" type="slidenum">
              <a:rPr lang="en-US" smtClean="0"/>
              <a:t>1</a:t>
            </a:fld>
            <a:endParaRPr lang="en-US"/>
          </a:p>
        </p:txBody>
      </p:sp>
    </p:spTree>
    <p:extLst>
      <p:ext uri="{BB962C8B-B14F-4D97-AF65-F5344CB8AC3E}">
        <p14:creationId xmlns:p14="http://schemas.microsoft.com/office/powerpoint/2010/main" val="401839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key points in this definition that </a:t>
            </a:r>
            <a:r>
              <a:rPr lang="en-US" dirty="0" err="1"/>
              <a:t>Dupuy</a:t>
            </a:r>
            <a:r>
              <a:rPr lang="en-US" dirty="0"/>
              <a:t> wished to emphasize. “Though there may be much in common between military combat and a brawl in a barroom, there are important differences. The opponents in military combat are to some degree organized, and both represent a government or quasi-governmental authority. There is one other essential difference: </a:t>
            </a:r>
            <a:r>
              <a:rPr lang="en-US" dirty="0">
                <a:hlinkClick r:id="rId3"/>
              </a:rPr>
              <a:t>the all-pervasive influence of </a:t>
            </a:r>
            <a:r>
              <a:rPr lang="en-US" i="1" dirty="0">
                <a:hlinkClick r:id="rId3"/>
              </a:rPr>
              <a:t>fear</a:t>
            </a:r>
            <a:r>
              <a:rPr lang="en-US" dirty="0">
                <a:hlinkClick r:id="rId3"/>
              </a:rPr>
              <a:t> in a </a:t>
            </a:r>
            <a:r>
              <a:rPr lang="en-US" i="1" dirty="0">
                <a:hlinkClick r:id="rId3"/>
              </a:rPr>
              <a:t>lethal</a:t>
            </a:r>
            <a:r>
              <a:rPr lang="en-US" dirty="0">
                <a:hlinkClick r:id="rId3"/>
              </a:rPr>
              <a:t> environment</a:t>
            </a:r>
            <a:r>
              <a:rPr lang="en-US" dirty="0"/>
              <a:t>. People have been killed in barroom brawls, but this is exceptional. In military combat there is the constant danger of death from lethal weapons employed by opponents with deadly intent. Fear is without question the most important characteristic of combat.” [</a:t>
            </a:r>
            <a:r>
              <a:rPr lang="en-US" dirty="0" err="1"/>
              <a:t>Dupuy</a:t>
            </a:r>
            <a:r>
              <a:rPr lang="en-US" dirty="0"/>
              <a:t>, </a:t>
            </a:r>
            <a:r>
              <a:rPr lang="en-US" i="1" dirty="0">
                <a:hlinkClick r:id="rId4"/>
              </a:rPr>
              <a:t>Understanding War</a:t>
            </a:r>
            <a:r>
              <a:rPr lang="en-US" dirty="0"/>
              <a:t>, 63-64]</a:t>
            </a:r>
          </a:p>
        </p:txBody>
      </p:sp>
      <p:sp>
        <p:nvSpPr>
          <p:cNvPr id="4" name="Slide Number Placeholder 3"/>
          <p:cNvSpPr>
            <a:spLocks noGrp="1"/>
          </p:cNvSpPr>
          <p:nvPr>
            <p:ph type="sldNum" sz="quarter" idx="10"/>
          </p:nvPr>
        </p:nvSpPr>
        <p:spPr/>
        <p:txBody>
          <a:bodyPr/>
          <a:lstStyle/>
          <a:p>
            <a:fld id="{C85BB03D-D4A6-4D47-94B3-ED657A8A682D}" type="slidenum">
              <a:rPr lang="en-US" smtClean="0"/>
              <a:t>3</a:t>
            </a:fld>
            <a:endParaRPr lang="en-US"/>
          </a:p>
        </p:txBody>
      </p:sp>
    </p:spTree>
    <p:extLst>
      <p:ext uri="{BB962C8B-B14F-4D97-AF65-F5344CB8AC3E}">
        <p14:creationId xmlns:p14="http://schemas.microsoft.com/office/powerpoint/2010/main" val="162968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6C9642-838A-4108-B3B7-B3D3EF1F7DFC}"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2400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9642-838A-4108-B3B7-B3D3EF1F7DFC}"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271565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9642-838A-4108-B3B7-B3D3EF1F7DFC}"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270353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9642-838A-4108-B3B7-B3D3EF1F7DFC}"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134080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9642-838A-4108-B3B7-B3D3EF1F7DFC}"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68480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C9642-838A-4108-B3B7-B3D3EF1F7DFC}"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673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6C9642-838A-4108-B3B7-B3D3EF1F7DFC}"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176926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C9642-838A-4108-B3B7-B3D3EF1F7DFC}"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381484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C9642-838A-4108-B3B7-B3D3EF1F7DFC}"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158579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6C9642-838A-4108-B3B7-B3D3EF1F7DFC}"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217030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6C9642-838A-4108-B3B7-B3D3EF1F7DFC}"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0E71-693F-4A44-9CCC-D6F210D74EA7}" type="slidenum">
              <a:rPr lang="en-US" smtClean="0"/>
              <a:t>‹#›</a:t>
            </a:fld>
            <a:endParaRPr lang="en-US"/>
          </a:p>
        </p:txBody>
      </p:sp>
    </p:spTree>
    <p:extLst>
      <p:ext uri="{BB962C8B-B14F-4D97-AF65-F5344CB8AC3E}">
        <p14:creationId xmlns:p14="http://schemas.microsoft.com/office/powerpoint/2010/main" val="95410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C9642-838A-4108-B3B7-B3D3EF1F7DFC}" type="datetimeFigureOut">
              <a:rPr lang="en-US" smtClean="0"/>
              <a:t>10/6/2022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0E71-693F-4A44-9CCC-D6F210D74EA7}" type="slidenum">
              <a:rPr lang="en-US" smtClean="0"/>
              <a:t>‹#›</a:t>
            </a:fld>
            <a:endParaRPr lang="en-US"/>
          </a:p>
        </p:txBody>
      </p:sp>
    </p:spTree>
    <p:extLst>
      <p:ext uri="{BB962C8B-B14F-4D97-AF65-F5344CB8AC3E}">
        <p14:creationId xmlns:p14="http://schemas.microsoft.com/office/powerpoint/2010/main" val="2571035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9" name="TextBox 8"/>
          <p:cNvSpPr txBox="1"/>
          <p:nvPr/>
        </p:nvSpPr>
        <p:spPr>
          <a:xfrm>
            <a:off x="5228990" y="3657600"/>
            <a:ext cx="6764088" cy="2492990"/>
          </a:xfrm>
          <a:prstGeom prst="rect">
            <a:avLst/>
          </a:prstGeom>
          <a:noFill/>
        </p:spPr>
        <p:txBody>
          <a:bodyPr wrap="square" rtlCol="0">
            <a:spAutoFit/>
          </a:bodyPr>
          <a:lstStyle/>
          <a:p>
            <a:pPr algn="r"/>
            <a:r>
              <a:rPr lang="en-US" sz="4400" b="1" dirty="0">
                <a:solidFill>
                  <a:schemeClr val="bg1"/>
                </a:solidFill>
                <a:latin typeface="Times New Roman" panose="02020603050405020304" pitchFamily="18" charset="0"/>
                <a:cs typeface="Times New Roman" panose="02020603050405020304" pitchFamily="18" charset="0"/>
              </a:rPr>
              <a:t>Understanding </a:t>
            </a:r>
            <a:r>
              <a:rPr lang="en-US" sz="4400" b="1" dirty="0" err="1">
                <a:solidFill>
                  <a:schemeClr val="bg1"/>
                </a:solidFill>
                <a:latin typeface="Times New Roman" panose="02020603050405020304" pitchFamily="18" charset="0"/>
                <a:cs typeface="Times New Roman" panose="02020603050405020304" pitchFamily="18" charset="0"/>
              </a:rPr>
              <a:t>Dupuy</a:t>
            </a:r>
            <a:r>
              <a:rPr lang="en-US" sz="4400" b="1" dirty="0">
                <a:solidFill>
                  <a:schemeClr val="bg1"/>
                </a:solidFill>
                <a:latin typeface="Times New Roman" panose="02020603050405020304" pitchFamily="18" charset="0"/>
                <a:cs typeface="Times New Roman" panose="02020603050405020304" pitchFamily="18" charset="0"/>
              </a:rPr>
              <a:t>:</a:t>
            </a:r>
          </a:p>
          <a:p>
            <a:pPr algn="r"/>
            <a:r>
              <a:rPr lang="en-US" sz="3200" b="1" dirty="0">
                <a:solidFill>
                  <a:schemeClr val="bg1"/>
                </a:solidFill>
                <a:latin typeface="Times New Roman" panose="02020603050405020304" pitchFamily="18" charset="0"/>
                <a:cs typeface="Times New Roman" panose="02020603050405020304" pitchFamily="18" charset="0"/>
              </a:rPr>
              <a:t>Trevor N. </a:t>
            </a:r>
            <a:r>
              <a:rPr lang="en-US" sz="3200" b="1" dirty="0" err="1">
                <a:solidFill>
                  <a:schemeClr val="bg1"/>
                </a:solidFill>
                <a:latin typeface="Times New Roman" panose="02020603050405020304" pitchFamily="18" charset="0"/>
                <a:cs typeface="Times New Roman" panose="02020603050405020304" pitchFamily="18" charset="0"/>
              </a:rPr>
              <a:t>Dupuy’s</a:t>
            </a:r>
            <a:r>
              <a:rPr lang="en-US" sz="3200" b="1" dirty="0">
                <a:solidFill>
                  <a:schemeClr val="bg1"/>
                </a:solidFill>
                <a:latin typeface="Times New Roman" panose="02020603050405020304" pitchFamily="18" charset="0"/>
                <a:cs typeface="Times New Roman" panose="02020603050405020304" pitchFamily="18" charset="0"/>
              </a:rPr>
              <a:t> Theory of Combat</a:t>
            </a:r>
          </a:p>
          <a:p>
            <a:pPr algn="r"/>
            <a:endParaRPr lang="en-US" altLang="en-US" sz="2000" b="1" dirty="0">
              <a:solidFill>
                <a:schemeClr val="bg1"/>
              </a:solidFill>
              <a:latin typeface="Times New Roman" panose="02020603050405020304" pitchFamily="18" charset="0"/>
              <a:cs typeface="Times New Roman" panose="02020603050405020304" pitchFamily="18" charset="0"/>
            </a:endParaRPr>
          </a:p>
          <a:p>
            <a:pPr algn="r"/>
            <a:r>
              <a:rPr lang="en-US" altLang="en-US" sz="2000" b="1" dirty="0">
                <a:solidFill>
                  <a:schemeClr val="bg1"/>
                </a:solidFill>
                <a:latin typeface="Times New Roman" panose="02020603050405020304" pitchFamily="18" charset="0"/>
                <a:cs typeface="Times New Roman" panose="02020603050405020304" pitchFamily="18" charset="0"/>
              </a:rPr>
              <a:t>Presented by Shawn R. Woodford, PhD</a:t>
            </a:r>
          </a:p>
          <a:p>
            <a:pPr algn="r"/>
            <a:r>
              <a:rPr lang="en-US" altLang="en-US" sz="2000" b="1" dirty="0">
                <a:solidFill>
                  <a:schemeClr val="bg1"/>
                </a:solidFill>
                <a:latin typeface="Times New Roman" panose="02020603050405020304" pitchFamily="18" charset="0"/>
                <a:cs typeface="Times New Roman" panose="02020603050405020304" pitchFamily="18" charset="0"/>
              </a:rPr>
              <a:t>Historical Analysis Annual Conference</a:t>
            </a:r>
          </a:p>
          <a:p>
            <a:pPr algn="r"/>
            <a:r>
              <a:rPr lang="en-US" altLang="en-US" sz="2000" b="1" dirty="0">
                <a:solidFill>
                  <a:schemeClr val="bg1"/>
                </a:solidFill>
                <a:latin typeface="Times New Roman" panose="02020603050405020304" pitchFamily="18" charset="0"/>
                <a:cs typeface="Times New Roman" panose="02020603050405020304" pitchFamily="18" charset="0"/>
              </a:rPr>
              <a:t>27 September 2022</a:t>
            </a:r>
          </a:p>
        </p:txBody>
      </p:sp>
      <p:pic>
        <p:nvPicPr>
          <p:cNvPr id="3" name="Picture 2"/>
          <p:cNvPicPr>
            <a:picLocks noChangeAspect="1"/>
          </p:cNvPicPr>
          <p:nvPr/>
        </p:nvPicPr>
        <p:blipFill>
          <a:blip r:embed="rId3"/>
          <a:stretch>
            <a:fillRect/>
          </a:stretch>
        </p:blipFill>
        <p:spPr>
          <a:xfrm>
            <a:off x="225667" y="341011"/>
            <a:ext cx="4715001" cy="6286668"/>
          </a:xfrm>
          <a:prstGeom prst="rect">
            <a:avLst/>
          </a:prstGeom>
          <a:ln>
            <a:solidFill>
              <a:schemeClr val="bg1"/>
            </a:solidFill>
          </a:ln>
        </p:spPr>
      </p:pic>
      <p:pic>
        <p:nvPicPr>
          <p:cNvPr id="4" name="Picture 3"/>
          <p:cNvPicPr>
            <a:picLocks noChangeAspect="1"/>
          </p:cNvPicPr>
          <p:nvPr/>
        </p:nvPicPr>
        <p:blipFill>
          <a:blip r:embed="rId4"/>
          <a:stretch>
            <a:fillRect/>
          </a:stretch>
        </p:blipFill>
        <p:spPr>
          <a:xfrm>
            <a:off x="5150551" y="350065"/>
            <a:ext cx="2116554" cy="3143334"/>
          </a:xfrm>
          <a:prstGeom prst="rect">
            <a:avLst/>
          </a:prstGeom>
        </p:spPr>
      </p:pic>
      <p:pic>
        <p:nvPicPr>
          <p:cNvPr id="7" name="Picture 6"/>
          <p:cNvPicPr>
            <a:picLocks noChangeAspect="1"/>
          </p:cNvPicPr>
          <p:nvPr/>
        </p:nvPicPr>
        <p:blipFill>
          <a:blip r:embed="rId5"/>
          <a:stretch>
            <a:fillRect/>
          </a:stretch>
        </p:blipFill>
        <p:spPr>
          <a:xfrm>
            <a:off x="7467432" y="341010"/>
            <a:ext cx="2198136" cy="3143334"/>
          </a:xfrm>
          <a:prstGeom prst="rect">
            <a:avLst/>
          </a:prstGeom>
        </p:spPr>
      </p:pic>
      <p:pic>
        <p:nvPicPr>
          <p:cNvPr id="8" name="Picture 7"/>
          <p:cNvPicPr>
            <a:picLocks noChangeAspect="1"/>
          </p:cNvPicPr>
          <p:nvPr/>
        </p:nvPicPr>
        <p:blipFill>
          <a:blip r:embed="rId6"/>
          <a:stretch>
            <a:fillRect/>
          </a:stretch>
        </p:blipFill>
        <p:spPr>
          <a:xfrm>
            <a:off x="9865895" y="341010"/>
            <a:ext cx="2127183" cy="3161445"/>
          </a:xfrm>
          <a:prstGeom prst="rect">
            <a:avLst/>
          </a:prstGeom>
        </p:spPr>
      </p:pic>
    </p:spTree>
    <p:extLst>
      <p:ext uri="{BB962C8B-B14F-4D97-AF65-F5344CB8AC3E}">
        <p14:creationId xmlns:p14="http://schemas.microsoft.com/office/powerpoint/2010/main" val="314268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39134" y="245090"/>
            <a:ext cx="10667901"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chemeClr val="bg1"/>
                </a:solidFill>
                <a:latin typeface="Times New Roman" panose="02020603050405020304" pitchFamily="18" charset="0"/>
                <a:cs typeface="Times New Roman" panose="02020603050405020304" pitchFamily="18" charset="0"/>
              </a:rPr>
              <a:t>Derivatives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2395" y="1154594"/>
            <a:ext cx="10894142"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Combat effectiveness</a:t>
            </a: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New Square Law</a:t>
            </a: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Quantification of surprise</a:t>
            </a: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Quantification of friction</a:t>
            </a: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Quantification of force multipliers</a:t>
            </a:r>
          </a:p>
          <a:p>
            <a:pPr marL="457200"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solidFill>
                  <a:schemeClr val="bg1"/>
                </a:solidFill>
                <a:latin typeface="Times New Roman" panose="02020603050405020304" pitchFamily="18" charset="0"/>
                <a:cs typeface="Times New Roman" panose="02020603050405020304" pitchFamily="18" charset="0"/>
              </a:rPr>
              <a:t>Dupuy’s</a:t>
            </a:r>
            <a:r>
              <a:rPr lang="en-US" sz="2400" dirty="0">
                <a:solidFill>
                  <a:schemeClr val="bg1"/>
                </a:solidFill>
                <a:latin typeface="Times New Roman" panose="02020603050405020304" pitchFamily="18" charset="0"/>
                <a:cs typeface="Times New Roman" panose="02020603050405020304" pitchFamily="18" charset="0"/>
              </a:rPr>
              <a:t> “Verities”</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Timeless Verities of Combat</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Combat Advance Rate Verities</a:t>
            </a:r>
          </a:p>
          <a:p>
            <a:pPr marL="800100" lvl="1"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Combat Attrition Verities</a:t>
            </a:r>
          </a:p>
          <a:p>
            <a:pPr marL="800100" lvl="1" indent="-342900">
              <a:buFont typeface="Arial" panose="020B0604020202020204" pitchFamily="34" charset="0"/>
              <a:buChar char="•"/>
            </a:pPr>
            <a:r>
              <a:rPr lang="en-US" sz="2400" dirty="0" err="1">
                <a:solidFill>
                  <a:schemeClr val="bg1"/>
                </a:solidFill>
                <a:latin typeface="Times New Roman" panose="02020603050405020304" pitchFamily="18" charset="0"/>
                <a:cs typeface="Times New Roman" panose="02020603050405020304" pitchFamily="18" charset="0"/>
              </a:rPr>
              <a:t>Dupuy</a:t>
            </a:r>
            <a:r>
              <a:rPr lang="en-US" sz="2400" dirty="0">
                <a:solidFill>
                  <a:schemeClr val="bg1"/>
                </a:solidFill>
                <a:latin typeface="Times New Roman" panose="02020603050405020304" pitchFamily="18" charset="0"/>
                <a:cs typeface="Times New Roman" panose="02020603050405020304" pitchFamily="18" charset="0"/>
              </a:rPr>
              <a:t> considered the 1954 edition of the U.S. Army’s Field Manual FM 100-5, </a:t>
            </a:r>
            <a:r>
              <a:rPr lang="en-US" sz="2400" i="1" dirty="0">
                <a:solidFill>
                  <a:schemeClr val="bg1"/>
                </a:solidFill>
                <a:latin typeface="Times New Roman" panose="02020603050405020304" pitchFamily="18" charset="0"/>
                <a:cs typeface="Times New Roman" panose="02020603050405020304" pitchFamily="18" charset="0"/>
              </a:rPr>
              <a:t>Field Service Regulations, Operations</a:t>
            </a:r>
            <a:r>
              <a:rPr lang="en-US" sz="2400" dirty="0">
                <a:solidFill>
                  <a:schemeClr val="bg1"/>
                </a:solidFill>
                <a:latin typeface="Times New Roman" panose="02020603050405020304" pitchFamily="18" charset="0"/>
                <a:cs typeface="Times New Roman" panose="02020603050405020304" pitchFamily="18" charset="0"/>
              </a:rPr>
              <a:t> to have the best summary of the principles of war</a:t>
            </a:r>
          </a:p>
          <a:p>
            <a:pPr marL="800100" lvl="1"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56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725516" y="224298"/>
            <a:ext cx="10667901" cy="6277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solidFill>
                  <a:schemeClr val="bg1"/>
                </a:solidFill>
                <a:latin typeface="Times New Roman" panose="02020603050405020304" pitchFamily="18" charset="0"/>
                <a:cs typeface="Times New Roman" panose="02020603050405020304" pitchFamily="18" charset="0"/>
              </a:rPr>
              <a:t>Definition of a Theory of Combat</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2395" y="1196157"/>
            <a:ext cx="10894142" cy="4708981"/>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“[T] embodiment of a set of fundamental principles governing or explaining military combat, whose purpose is to provide the formulation of doctrine, and to assist military commanders and planners to engage successfully in combat at any level. Such a theory includes the following elements:</a:t>
            </a:r>
          </a:p>
          <a:p>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buAutoNum type="arabicParenBoth"/>
            </a:pPr>
            <a:r>
              <a:rPr lang="en-US" sz="2000" dirty="0">
                <a:solidFill>
                  <a:schemeClr val="bg1"/>
                </a:solidFill>
                <a:latin typeface="Times New Roman" panose="02020603050405020304" pitchFamily="18" charset="0"/>
                <a:cs typeface="Times New Roman" panose="02020603050405020304" pitchFamily="18" charset="0"/>
              </a:rPr>
              <a:t>Identifying the major elements of combat and the combat processes through which they operate and patterns in the interactions and relationships among them;</a:t>
            </a:r>
          </a:p>
          <a:p>
            <a:pPr marL="457200" indent="-457200">
              <a:buAutoNum type="arabicParenBoth"/>
            </a:pP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buAutoNum type="arabicParenBoth"/>
            </a:pPr>
            <a:r>
              <a:rPr lang="en-US" sz="2000" dirty="0">
                <a:solidFill>
                  <a:schemeClr val="bg1"/>
                </a:solidFill>
                <a:latin typeface="Times New Roman" panose="02020603050405020304" pitchFamily="18" charset="0"/>
                <a:cs typeface="Times New Roman" panose="02020603050405020304" pitchFamily="18" charset="0"/>
              </a:rPr>
              <a:t>Describing combat structures and patterns of interactions and relationships of variable factors that constantly shape or determine the outcome of combat;</a:t>
            </a:r>
          </a:p>
          <a:p>
            <a:pPr marL="457200" indent="-457200">
              <a:buAutoNum type="arabicParenBoth"/>
            </a:pP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buAutoNum type="arabicParenBoth"/>
            </a:pPr>
            <a:r>
              <a:rPr lang="en-US" sz="2000" dirty="0">
                <a:solidFill>
                  <a:schemeClr val="bg1"/>
                </a:solidFill>
                <a:latin typeface="Times New Roman" panose="02020603050405020304" pitchFamily="18" charset="0"/>
                <a:cs typeface="Times New Roman" panose="02020603050405020304" pitchFamily="18" charset="0"/>
              </a:rPr>
              <a:t>Expressing in quantitative terms the patterns so identified and described.”</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“Please note this is not a philosophy of </a:t>
            </a:r>
            <a:r>
              <a:rPr lang="en-US" sz="2000" i="1" dirty="0">
                <a:solidFill>
                  <a:schemeClr val="bg1"/>
                </a:solidFill>
                <a:latin typeface="Times New Roman" panose="02020603050405020304" pitchFamily="18" charset="0"/>
                <a:cs typeface="Times New Roman" panose="02020603050405020304" pitchFamily="18" charset="0"/>
              </a:rPr>
              <a:t>war</a:t>
            </a:r>
            <a:r>
              <a:rPr lang="en-US" sz="2000" dirty="0">
                <a:solidFill>
                  <a:schemeClr val="bg1"/>
                </a:solidFill>
                <a:latin typeface="Times New Roman" panose="02020603050405020304" pitchFamily="18" charset="0"/>
                <a:cs typeface="Times New Roman" panose="02020603050405020304" pitchFamily="18" charset="0"/>
              </a:rPr>
              <a:t>.”</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a:t>
            </a:r>
            <a:r>
              <a:rPr lang="en-US" sz="1600" dirty="0" err="1">
                <a:solidFill>
                  <a:schemeClr val="bg1"/>
                </a:solidFill>
                <a:latin typeface="Times New Roman" panose="02020603050405020304" pitchFamily="18" charset="0"/>
                <a:cs typeface="Times New Roman" panose="02020603050405020304" pitchFamily="18" charset="0"/>
              </a:rPr>
              <a:t>Dupuy</a:t>
            </a:r>
            <a:r>
              <a:rPr lang="en-US" sz="1600" dirty="0">
                <a:solidFill>
                  <a:schemeClr val="bg1"/>
                </a:solidFill>
                <a:latin typeface="Times New Roman" panose="02020603050405020304" pitchFamily="18" charset="0"/>
                <a:cs typeface="Times New Roman" panose="02020603050405020304" pitchFamily="18" charset="0"/>
              </a:rPr>
              <a:t>, </a:t>
            </a:r>
            <a:r>
              <a:rPr lang="en-US" sz="1600" i="1" dirty="0">
                <a:solidFill>
                  <a:schemeClr val="bg1"/>
                </a:solidFill>
                <a:latin typeface="Times New Roman" panose="02020603050405020304" pitchFamily="18" charset="0"/>
                <a:cs typeface="Times New Roman" panose="02020603050405020304" pitchFamily="18" charset="0"/>
              </a:rPr>
              <a:t>Understanding War</a:t>
            </a:r>
            <a:r>
              <a:rPr lang="en-US" sz="1600" dirty="0">
                <a:solidFill>
                  <a:schemeClr val="bg1"/>
                </a:solidFill>
                <a:latin typeface="Times New Roman" panose="02020603050405020304" pitchFamily="18" charset="0"/>
                <a:cs typeface="Times New Roman" panose="02020603050405020304" pitchFamily="18" charset="0"/>
              </a:rPr>
              <a:t>, p. 79]</a:t>
            </a:r>
          </a:p>
        </p:txBody>
      </p:sp>
    </p:spTree>
    <p:extLst>
      <p:ext uri="{BB962C8B-B14F-4D97-AF65-F5344CB8AC3E}">
        <p14:creationId xmlns:p14="http://schemas.microsoft.com/office/powerpoint/2010/main" val="290904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725515" y="255470"/>
            <a:ext cx="10667901" cy="66932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chemeClr val="bg1"/>
                </a:solidFill>
                <a:latin typeface="Times New Roman" panose="02020603050405020304" pitchFamily="18" charset="0"/>
                <a:cs typeface="Times New Roman" panose="02020603050405020304" pitchFamily="18" charset="0"/>
              </a:rPr>
              <a:t>Definition of Military Combat</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2395" y="1196157"/>
            <a:ext cx="10894142" cy="433965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 violent, planned form of physical interaction (fighting) between two hostile opponents, where at least one party is an organized force, recognized by governmental or </a:t>
            </a:r>
            <a:r>
              <a:rPr lang="en-US" sz="2000" i="1" dirty="0">
                <a:solidFill>
                  <a:schemeClr val="bg1"/>
                </a:solidFill>
                <a:latin typeface="Times New Roman" panose="02020603050405020304" pitchFamily="18" charset="0"/>
                <a:cs typeface="Times New Roman" panose="02020603050405020304" pitchFamily="18" charset="0"/>
              </a:rPr>
              <a:t>de facto</a:t>
            </a:r>
            <a:r>
              <a:rPr lang="en-US" sz="2000" dirty="0">
                <a:solidFill>
                  <a:schemeClr val="bg1"/>
                </a:solidFill>
                <a:latin typeface="Times New Roman" panose="02020603050405020304" pitchFamily="18" charset="0"/>
                <a:cs typeface="Times New Roman" panose="02020603050405020304" pitchFamily="18" charset="0"/>
              </a:rPr>
              <a:t> authority, and one or both opposing parties hold one or more of the follow-on objectives: to seize control of territory or people; to prevent the opponent from seizing or controlling territory or people; to protect one’s own territory or people; to dominate, destroy, or incapacitate the opponent.</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The impact of weapons creates an environment of lethality, danger, and fear in which achievement of the objectives by one party may require the opponent to choose among: continued resistance and resultant destruction; retreat and loss of territory, facilities, and people; surrender. Military combat begins in any interaction, or at any level of combat from duel to full-scale war, when weapons are first employed with hostile intent by one or both opponents.  Military combat ends for any interaction or level of combat when both sides have stopped fighting.”</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a:t>
            </a:r>
            <a:r>
              <a:rPr lang="en-US" sz="1600" dirty="0" err="1">
                <a:solidFill>
                  <a:schemeClr val="bg1"/>
                </a:solidFill>
                <a:latin typeface="Times New Roman" panose="02020603050405020304" pitchFamily="18" charset="0"/>
                <a:cs typeface="Times New Roman" panose="02020603050405020304" pitchFamily="18" charset="0"/>
              </a:rPr>
              <a:t>Dupuy</a:t>
            </a:r>
            <a:r>
              <a:rPr lang="en-US" sz="1600" dirty="0">
                <a:solidFill>
                  <a:schemeClr val="bg1"/>
                </a:solidFill>
                <a:latin typeface="Times New Roman" panose="02020603050405020304" pitchFamily="18" charset="0"/>
                <a:cs typeface="Times New Roman" panose="02020603050405020304" pitchFamily="18" charset="0"/>
              </a:rPr>
              <a:t>, </a:t>
            </a:r>
            <a:r>
              <a:rPr lang="en-US" sz="1600" i="1" dirty="0">
                <a:solidFill>
                  <a:schemeClr val="bg1"/>
                </a:solidFill>
                <a:latin typeface="Times New Roman" panose="02020603050405020304" pitchFamily="18" charset="0"/>
                <a:cs typeface="Times New Roman" panose="02020603050405020304" pitchFamily="18" charset="0"/>
              </a:rPr>
              <a:t>Understanding War</a:t>
            </a:r>
            <a:r>
              <a:rPr lang="en-US" sz="1600" dirty="0">
                <a:solidFill>
                  <a:schemeClr val="bg1"/>
                </a:solidFill>
                <a:latin typeface="Times New Roman" panose="02020603050405020304" pitchFamily="18" charset="0"/>
                <a:cs typeface="Times New Roman" panose="02020603050405020304" pitchFamily="18" charset="0"/>
              </a:rPr>
              <a:t>, 63-64]</a:t>
            </a:r>
          </a:p>
        </p:txBody>
      </p:sp>
    </p:spTree>
    <p:extLst>
      <p:ext uri="{BB962C8B-B14F-4D97-AF65-F5344CB8AC3E}">
        <p14:creationId xmlns:p14="http://schemas.microsoft.com/office/powerpoint/2010/main" val="319514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725516" y="250594"/>
            <a:ext cx="10667901" cy="69497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chemeClr val="bg1"/>
                </a:solidFill>
                <a:latin typeface="Times New Roman" panose="02020603050405020304" pitchFamily="18" charset="0"/>
                <a:cs typeface="Times New Roman" panose="02020603050405020304" pitchFamily="18" charset="0"/>
              </a:rPr>
              <a:t>Concept of Combat Power</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2395" y="1154594"/>
            <a:ext cx="10894142" cy="2800767"/>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Combat power </a:t>
            </a:r>
            <a:r>
              <a:rPr lang="en-US" sz="2800" dirty="0">
                <a:solidFill>
                  <a:schemeClr val="bg1"/>
                </a:solidFill>
                <a:latin typeface="Times New Roman" panose="02020603050405020304" pitchFamily="18" charset="0"/>
                <a:cs typeface="Times New Roman" panose="02020603050405020304" pitchFamily="18" charset="0"/>
              </a:rPr>
              <a:t>is the product of force strength (lethality) and the environmental, operational, and moral (human) variables circumstantial to every engagement.</a:t>
            </a:r>
          </a:p>
          <a:p>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Superior combat power always wins.</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a:t>
            </a:r>
            <a:r>
              <a:rPr lang="en-US" sz="1600" dirty="0" err="1">
                <a:solidFill>
                  <a:schemeClr val="bg1"/>
                </a:solidFill>
                <a:latin typeface="Times New Roman" panose="02020603050405020304" pitchFamily="18" charset="0"/>
                <a:cs typeface="Times New Roman" panose="02020603050405020304" pitchFamily="18" charset="0"/>
              </a:rPr>
              <a:t>Dupuy</a:t>
            </a:r>
            <a:r>
              <a:rPr lang="en-US" sz="1600" dirty="0">
                <a:solidFill>
                  <a:schemeClr val="bg1"/>
                </a:solidFill>
                <a:latin typeface="Times New Roman" panose="02020603050405020304" pitchFamily="18" charset="0"/>
                <a:cs typeface="Times New Roman" panose="02020603050405020304" pitchFamily="18" charset="0"/>
              </a:rPr>
              <a:t>, </a:t>
            </a:r>
            <a:r>
              <a:rPr lang="en-US" sz="1600" i="1" dirty="0">
                <a:solidFill>
                  <a:schemeClr val="bg1"/>
                </a:solidFill>
                <a:latin typeface="Times New Roman" panose="02020603050405020304" pitchFamily="18" charset="0"/>
                <a:cs typeface="Times New Roman" panose="02020603050405020304" pitchFamily="18" charset="0"/>
              </a:rPr>
              <a:t>Understanding War</a:t>
            </a:r>
            <a:r>
              <a:rPr lang="en-US" sz="1600" dirty="0">
                <a:solidFill>
                  <a:schemeClr val="bg1"/>
                </a:solidFill>
                <a:latin typeface="Times New Roman" panose="02020603050405020304" pitchFamily="18" charset="0"/>
                <a:cs typeface="Times New Roman" panose="02020603050405020304" pitchFamily="18" charset="0"/>
              </a:rPr>
              <a:t>, 6, Chapter 8]</a:t>
            </a:r>
          </a:p>
        </p:txBody>
      </p:sp>
    </p:spTree>
    <p:extLst>
      <p:ext uri="{BB962C8B-B14F-4D97-AF65-F5344CB8AC3E}">
        <p14:creationId xmlns:p14="http://schemas.microsoft.com/office/powerpoint/2010/main" val="361447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725516" y="250594"/>
            <a:ext cx="10667901" cy="69497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chemeClr val="bg1"/>
                </a:solidFill>
                <a:latin typeface="Times New Roman" panose="02020603050405020304" pitchFamily="18" charset="0"/>
                <a:cs typeface="Times New Roman" panose="02020603050405020304" pitchFamily="18" charset="0"/>
              </a:rPr>
              <a:t>Clausewitz’s “Law of Numbers”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25516" y="1185766"/>
            <a:ext cx="10894142" cy="513986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“In tactics, as in strategy, superiority of numbers is the most common element in victory…</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If we thus strip the engagement of all the variables arising from its purpose and circumstance, and disregard the fighting value of the troops involved (which is a given quantity), we are left with the bare concept of the engagement, a shapeless battle in which the only distinguishing factors is the number of troops on either side.</a:t>
            </a:r>
          </a:p>
          <a:p>
            <a:endParaRPr lang="en-US" sz="1400"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These numbers, therefore, will determine victory. It is, of course, evident from the mass of abstractions I have made to reach this point that superiority of numbers in a given engagement is only one of the factors that determines victory. Superior numbers, far from contributing everything, or even a substantial part, to victory, may actually be contributing very little, depending on the circumstances.</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But superiority varies in degree. It can be two to one, or three or four to one, and so on; it can obviously reach the point where it is overwhelming.</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In this sense superiority of numbers admittedly is the most important factor in the outcome of an engagement, as long as it is great enough to counterbalance all other contributing circumstance. It thus follows that as many troops as possible should be brought into the engagement at the decisive point.”</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[Carl von Clausewitz, </a:t>
            </a:r>
            <a:r>
              <a:rPr lang="en-US" sz="1600" i="1" dirty="0">
                <a:solidFill>
                  <a:schemeClr val="bg1"/>
                </a:solidFill>
                <a:latin typeface="Times New Roman" panose="02020603050405020304" pitchFamily="18" charset="0"/>
                <a:cs typeface="Times New Roman" panose="02020603050405020304" pitchFamily="18" charset="0"/>
              </a:rPr>
              <a:t>On War</a:t>
            </a:r>
            <a:r>
              <a:rPr lang="en-US" sz="1600" dirty="0">
                <a:solidFill>
                  <a:schemeClr val="bg1"/>
                </a:solidFill>
                <a:latin typeface="Times New Roman" panose="02020603050405020304" pitchFamily="18" charset="0"/>
                <a:cs typeface="Times New Roman" panose="02020603050405020304" pitchFamily="18" charset="0"/>
              </a:rPr>
              <a:t>, Book Three, Chapter 8]</a:t>
            </a:r>
          </a:p>
        </p:txBody>
      </p:sp>
    </p:spTree>
    <p:extLst>
      <p:ext uri="{BB962C8B-B14F-4D97-AF65-F5344CB8AC3E}">
        <p14:creationId xmlns:p14="http://schemas.microsoft.com/office/powerpoint/2010/main" val="30378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725516" y="250594"/>
            <a:ext cx="10667901" cy="69497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chemeClr val="bg1"/>
                </a:solidFill>
                <a:latin typeface="Times New Roman" panose="02020603050405020304" pitchFamily="18" charset="0"/>
                <a:cs typeface="Times New Roman" panose="02020603050405020304" pitchFamily="18" charset="0"/>
              </a:rPr>
              <a:t>Concept of Force Strength</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2395" y="1154594"/>
            <a:ext cx="10894142" cy="5693866"/>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latin typeface="Times New Roman" panose="02020603050405020304" pitchFamily="18" charset="0"/>
                <a:cs typeface="Times New Roman" panose="02020603050405020304" pitchFamily="18" charset="0"/>
              </a:rPr>
              <a:t>Force Strength</a:t>
            </a:r>
            <a:r>
              <a:rPr lang="en-US" sz="2800" dirty="0">
                <a:solidFill>
                  <a:schemeClr val="bg1"/>
                </a:solidFill>
                <a:latin typeface="Times New Roman" panose="02020603050405020304" pitchFamily="18" charset="0"/>
                <a:cs typeface="Times New Roman" panose="02020603050405020304" pitchFamily="18" charset="0"/>
              </a:rPr>
              <a:t> is the number of weapons and personnel in a force. [</a:t>
            </a:r>
            <a:r>
              <a:rPr lang="en-US" sz="2800" dirty="0" err="1">
                <a:solidFill>
                  <a:schemeClr val="bg1"/>
                </a:solidFill>
                <a:latin typeface="Times New Roman" panose="02020603050405020304" pitchFamily="18" charset="0"/>
                <a:cs typeface="Times New Roman" panose="02020603050405020304" pitchFamily="18" charset="0"/>
              </a:rPr>
              <a:t>Dupuy</a:t>
            </a:r>
            <a:r>
              <a:rPr lang="en-US" sz="2800" dirty="0">
                <a:solidFill>
                  <a:schemeClr val="bg1"/>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Attrition</a:t>
            </a:r>
            <a:r>
              <a:rPr lang="en-US" sz="2800" dirty="0">
                <a:solidFill>
                  <a:schemeClr val="bg1"/>
                </a:solidFill>
                <a:latin typeface="Times New Roman" panose="02020603050405020304" pitchFamily="18" charset="0"/>
                <a:cs typeface="Times New Roman" panose="02020603050405020304" pitchFamily="18" charset="0"/>
              </a:rPr>
              <a:t>, 1]</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“All weapons have at least one common characteristic: lethality. This is the ability to injure and, if possible, to kill people.” [</a:t>
            </a:r>
            <a:r>
              <a:rPr lang="en-US" sz="2800" dirty="0" err="1">
                <a:solidFill>
                  <a:schemeClr val="bg1"/>
                </a:solidFill>
                <a:latin typeface="Times New Roman" panose="02020603050405020304" pitchFamily="18" charset="0"/>
                <a:cs typeface="Times New Roman" panose="02020603050405020304" pitchFamily="18" charset="0"/>
              </a:rPr>
              <a:t>Dupuy</a:t>
            </a:r>
            <a:r>
              <a:rPr lang="en-US" sz="2800" dirty="0">
                <a:solidFill>
                  <a:schemeClr val="bg1"/>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Attrition, </a:t>
            </a:r>
            <a:r>
              <a:rPr lang="en-US" sz="2800" dirty="0">
                <a:solidFill>
                  <a:schemeClr val="bg1"/>
                </a:solidFill>
                <a:latin typeface="Times New Roman" panose="02020603050405020304" pitchFamily="18" charset="0"/>
                <a:cs typeface="Times New Roman" panose="02020603050405020304" pitchFamily="18" charset="0"/>
              </a:rPr>
              <a:t>25]</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Calculated using the Theoretical Lethality Index (TLI)/Operational Lethality Index (OLI) formulation</a:t>
            </a:r>
          </a:p>
          <a:p>
            <a:pPr marL="914400" lvl="1"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TLIs/OLIs are a firepower scoring methodology</a:t>
            </a:r>
          </a:p>
          <a:p>
            <a:pPr marL="914400" lvl="1"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Created in 1964 to compare lethality of weapons to each other and through time</a:t>
            </a:r>
          </a:p>
          <a:p>
            <a:pPr marL="914400" lvl="1"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Any objective firepower scoring method, properly calibrated with </a:t>
            </a:r>
            <a:r>
              <a:rPr lang="en-US" sz="2800" dirty="0" err="1">
                <a:solidFill>
                  <a:schemeClr val="bg1"/>
                </a:solidFill>
                <a:latin typeface="Times New Roman" panose="02020603050405020304" pitchFamily="18" charset="0"/>
                <a:cs typeface="Times New Roman" panose="02020603050405020304" pitchFamily="18" charset="0"/>
              </a:rPr>
              <a:t>Dupuy’s</a:t>
            </a:r>
            <a:r>
              <a:rPr lang="en-US" sz="2800" dirty="0">
                <a:solidFill>
                  <a:schemeClr val="bg1"/>
                </a:solidFill>
                <a:latin typeface="Times New Roman" panose="02020603050405020304" pitchFamily="18" charset="0"/>
                <a:cs typeface="Times New Roman" panose="02020603050405020304" pitchFamily="18" charset="0"/>
              </a:rPr>
              <a:t> models, will probably work just as well</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Additional units of force strength are </a:t>
            </a:r>
            <a:r>
              <a:rPr lang="en-US" sz="2800" u="sng" dirty="0">
                <a:solidFill>
                  <a:schemeClr val="bg1"/>
                </a:solidFill>
                <a:latin typeface="Times New Roman" panose="02020603050405020304" pitchFamily="18" charset="0"/>
                <a:cs typeface="Times New Roman" panose="02020603050405020304" pitchFamily="18" charset="0"/>
              </a:rPr>
              <a:t>additive</a:t>
            </a:r>
            <a:r>
              <a:rPr lang="en-US" sz="2800" dirty="0">
                <a:solidFill>
                  <a:schemeClr val="bg1"/>
                </a:solidFill>
                <a:latin typeface="Times New Roman" panose="02020603050405020304" pitchFamily="18" charset="0"/>
                <a:cs typeface="Times New Roman" panose="02020603050405020304" pitchFamily="18" charset="0"/>
              </a:rPr>
              <a:t>, not multiplicative</a:t>
            </a:r>
          </a:p>
        </p:txBody>
      </p:sp>
    </p:spTree>
    <p:extLst>
      <p:ext uri="{BB962C8B-B14F-4D97-AF65-F5344CB8AC3E}">
        <p14:creationId xmlns:p14="http://schemas.microsoft.com/office/powerpoint/2010/main" val="252633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9134" y="245090"/>
            <a:ext cx="10667901" cy="994172"/>
          </a:xfrm>
        </p:spPr>
        <p:txBody>
          <a:bodyPr>
            <a:normAutofit/>
          </a:bodyPr>
          <a:lstStyle/>
          <a:p>
            <a:pPr algn="ctr"/>
            <a:r>
              <a:rPr lang="en-US" altLang="en-US" b="1" dirty="0">
                <a:solidFill>
                  <a:schemeClr val="bg1"/>
                </a:solidFill>
                <a:latin typeface="Times New Roman" panose="02020603050405020304" pitchFamily="18" charset="0"/>
                <a:cs typeface="Times New Roman" panose="02020603050405020304" pitchFamily="18" charset="0"/>
              </a:rPr>
              <a:t>Circumstantial Variables of Combat</a:t>
            </a:r>
            <a:endParaRPr lang="en-US"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939134" y="1239262"/>
            <a:ext cx="2666018" cy="4592746"/>
            <a:chOff x="771108" y="1942916"/>
            <a:chExt cx="2666018" cy="4592746"/>
          </a:xfrm>
        </p:grpSpPr>
        <p:sp>
          <p:nvSpPr>
            <p:cNvPr id="6" name="Content Placeholder 2"/>
            <p:cNvSpPr txBox="1">
              <a:spLocks/>
            </p:cNvSpPr>
            <p:nvPr/>
          </p:nvSpPr>
          <p:spPr>
            <a:xfrm>
              <a:off x="771108" y="3397883"/>
              <a:ext cx="2666018" cy="31377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b="1" dirty="0">
                  <a:solidFill>
                    <a:schemeClr val="bg1"/>
                  </a:solidFill>
                  <a:latin typeface="Times New Roman" panose="02020603050405020304" pitchFamily="18" charset="0"/>
                  <a:cs typeface="Times New Roman" panose="02020603050405020304" pitchFamily="18" charset="0"/>
                </a:rPr>
                <a:t>OPERATIONAL</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Posture and Fortiﬁcations*</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Mobility*</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Vulnerability*</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Air Superiority*</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Weapons Sophistication*</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Logistical Capability</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Intelligence</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Initiative</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Command and Control</a:t>
              </a:r>
            </a:p>
            <a:p>
              <a:pPr marL="0" indent="0" algn="ctr">
                <a:lnSpc>
                  <a:spcPct val="100000"/>
                </a:lnSpc>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Communication</a:t>
              </a:r>
            </a:p>
            <a:p>
              <a:pPr marL="0" indent="0">
                <a:lnSpc>
                  <a:spcPct val="100000"/>
                </a:lnSpc>
                <a:spcBef>
                  <a:spcPts val="0"/>
                </a:spcBef>
                <a:buNone/>
              </a:pP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68774" y="1942916"/>
              <a:ext cx="2270686" cy="1200329"/>
            </a:xfrm>
            <a:prstGeom prst="rect">
              <a:avLst/>
            </a:prstGeom>
            <a:noFill/>
          </p:spPr>
          <p:txBody>
            <a:bodyPr wrap="non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ENVIRONMENTAL</a:t>
              </a:r>
            </a:p>
            <a:p>
              <a:pPr algn="ctr"/>
              <a:r>
                <a:rPr lang="en-US" dirty="0">
                  <a:solidFill>
                    <a:schemeClr val="bg1"/>
                  </a:solidFill>
                  <a:latin typeface="Times New Roman" panose="02020603050405020304" pitchFamily="18" charset="0"/>
                  <a:cs typeface="Times New Roman" panose="02020603050405020304" pitchFamily="18" charset="0"/>
                </a:rPr>
                <a:t>Terrain*</a:t>
              </a:r>
            </a:p>
            <a:p>
              <a:pPr algn="ctr"/>
              <a:r>
                <a:rPr lang="en-US" dirty="0">
                  <a:solidFill>
                    <a:schemeClr val="bg1"/>
                  </a:solidFill>
                  <a:latin typeface="Times New Roman" panose="02020603050405020304" pitchFamily="18" charset="0"/>
                  <a:cs typeface="Times New Roman" panose="02020603050405020304" pitchFamily="18" charset="0"/>
                </a:rPr>
                <a:t>Weather*</a:t>
              </a:r>
            </a:p>
            <a:p>
              <a:pPr algn="ctr"/>
              <a:r>
                <a:rPr lang="en-US" dirty="0">
                  <a:solidFill>
                    <a:schemeClr val="bg1"/>
                  </a:solidFill>
                  <a:latin typeface="Times New Roman" panose="02020603050405020304" pitchFamily="18" charset="0"/>
                  <a:cs typeface="Times New Roman" panose="02020603050405020304" pitchFamily="18" charset="0"/>
                </a:rPr>
                <a:t>Season*</a:t>
              </a:r>
            </a:p>
          </p:txBody>
        </p:sp>
      </p:grpSp>
      <p:sp>
        <p:nvSpPr>
          <p:cNvPr id="11" name="TextBox 10"/>
          <p:cNvSpPr txBox="1"/>
          <p:nvPr/>
        </p:nvSpPr>
        <p:spPr>
          <a:xfrm>
            <a:off x="4980103" y="6176853"/>
            <a:ext cx="2585964" cy="307777"/>
          </a:xfrm>
          <a:prstGeom prst="rect">
            <a:avLst/>
          </a:prstGeom>
          <a:noFill/>
        </p:spPr>
        <p:txBody>
          <a:bodyPr wrap="none" rtlCol="0">
            <a:spAutoFit/>
          </a:bodyPr>
          <a:lstStyle/>
          <a:p>
            <a:r>
              <a:rPr lang="en-US" sz="1400" dirty="0">
                <a:solidFill>
                  <a:schemeClr val="bg1"/>
                </a:solidFill>
                <a:latin typeface="Times New Roman" panose="02020603050405020304" pitchFamily="18" charset="0"/>
                <a:cs typeface="Times New Roman" panose="02020603050405020304" pitchFamily="18" charset="0"/>
              </a:rPr>
              <a:t>* Quantification hypotheses exist</a:t>
            </a:r>
          </a:p>
        </p:txBody>
      </p:sp>
      <p:sp>
        <p:nvSpPr>
          <p:cNvPr id="8" name="TextBox 7"/>
          <p:cNvSpPr txBox="1"/>
          <p:nvPr/>
        </p:nvSpPr>
        <p:spPr>
          <a:xfrm>
            <a:off x="4005457" y="1621760"/>
            <a:ext cx="3095719" cy="4216539"/>
          </a:xfrm>
          <a:prstGeom prst="rect">
            <a:avLst/>
          </a:prstGeom>
          <a:noFill/>
        </p:spPr>
        <p:txBody>
          <a:bodyPr wrap="non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Leadership</a:t>
            </a:r>
          </a:p>
          <a:p>
            <a:pPr algn="ctr"/>
            <a:r>
              <a:rPr lang="en-US" sz="1400" dirty="0">
                <a:solidFill>
                  <a:schemeClr val="bg1"/>
                </a:solidFill>
                <a:latin typeface="Times New Roman" panose="02020603050405020304" pitchFamily="18" charset="0"/>
                <a:cs typeface="Times New Roman" panose="02020603050405020304" pitchFamily="18" charset="0"/>
              </a:rPr>
              <a:t>Training/Experience</a:t>
            </a:r>
          </a:p>
          <a:p>
            <a:pPr algn="ctr"/>
            <a:r>
              <a:rPr lang="en-US" sz="1400" dirty="0">
                <a:solidFill>
                  <a:schemeClr val="bg1"/>
                </a:solidFill>
                <a:latin typeface="Times New Roman" panose="02020603050405020304" pitchFamily="18" charset="0"/>
                <a:cs typeface="Times New Roman" panose="02020603050405020304" pitchFamily="18" charset="0"/>
              </a:rPr>
              <a:t>Application of Combat Multipliers*</a:t>
            </a:r>
          </a:p>
          <a:p>
            <a:pPr algn="ctr"/>
            <a:r>
              <a:rPr lang="en-US" sz="1400" dirty="0">
                <a:solidFill>
                  <a:schemeClr val="bg1"/>
                </a:solidFill>
                <a:latin typeface="Times New Roman" panose="02020603050405020304" pitchFamily="18" charset="0"/>
                <a:cs typeface="Times New Roman" panose="02020603050405020304" pitchFamily="18" charset="0"/>
              </a:rPr>
              <a:t>Set-Piece Battle Preparations*</a:t>
            </a:r>
          </a:p>
          <a:p>
            <a:pPr algn="ctr"/>
            <a:r>
              <a:rPr lang="en-US" sz="1400" dirty="0">
                <a:solidFill>
                  <a:schemeClr val="bg1"/>
                </a:solidFill>
                <a:latin typeface="Times New Roman" panose="02020603050405020304" pitchFamily="18" charset="0"/>
                <a:cs typeface="Times New Roman" panose="02020603050405020304" pitchFamily="18" charset="0"/>
              </a:rPr>
              <a:t>Logistical Effectiveness</a:t>
            </a: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Disruption</a:t>
            </a:r>
          </a:p>
          <a:p>
            <a:pPr algn="ctr"/>
            <a:r>
              <a:rPr lang="en-US" sz="1400" dirty="0">
                <a:solidFill>
                  <a:schemeClr val="bg1"/>
                </a:solidFill>
                <a:latin typeface="Times New Roman" panose="02020603050405020304" pitchFamily="18" charset="0"/>
                <a:cs typeface="Times New Roman" panose="02020603050405020304" pitchFamily="18" charset="0"/>
              </a:rPr>
              <a:t>Surprise*</a:t>
            </a:r>
          </a:p>
          <a:p>
            <a:pPr algn="ctr"/>
            <a:r>
              <a:rPr lang="en-US" sz="1400" dirty="0">
                <a:solidFill>
                  <a:schemeClr val="bg1"/>
                </a:solidFill>
                <a:latin typeface="Times New Roman" panose="02020603050405020304" pitchFamily="18" charset="0"/>
                <a:cs typeface="Times New Roman" panose="02020603050405020304" pitchFamily="18" charset="0"/>
              </a:rPr>
              <a:t>Suppression*</a:t>
            </a:r>
          </a:p>
          <a:p>
            <a:pPr algn="ctr"/>
            <a:r>
              <a:rPr lang="en-US" sz="1400" dirty="0">
                <a:solidFill>
                  <a:schemeClr val="bg1"/>
                </a:solidFill>
                <a:latin typeface="Times New Roman" panose="02020603050405020304" pitchFamily="18" charset="0"/>
                <a:cs typeface="Times New Roman" panose="02020603050405020304" pitchFamily="18" charset="0"/>
              </a:rPr>
              <a:t>Unit "Breakpoints"*</a:t>
            </a: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Quality of Forces &amp; Manpower</a:t>
            </a:r>
          </a:p>
          <a:p>
            <a:pPr algn="ctr"/>
            <a:r>
              <a:rPr lang="en-US" sz="1400" dirty="0">
                <a:solidFill>
                  <a:schemeClr val="bg1"/>
                </a:solidFill>
                <a:latin typeface="Times New Roman" panose="02020603050405020304" pitchFamily="18" charset="0"/>
                <a:cs typeface="Times New Roman" panose="02020603050405020304" pitchFamily="18" charset="0"/>
              </a:rPr>
              <a:t>Relative Combat Effectiveness*</a:t>
            </a:r>
          </a:p>
          <a:p>
            <a:pPr algn="ctr"/>
            <a:r>
              <a:rPr lang="en-US" sz="1400" dirty="0">
                <a:solidFill>
                  <a:schemeClr val="bg1"/>
                </a:solidFill>
                <a:latin typeface="Times New Roman" panose="02020603050405020304" pitchFamily="18" charset="0"/>
                <a:cs typeface="Times New Roman" panose="02020603050405020304" pitchFamily="18" charset="0"/>
              </a:rPr>
              <a:t>Trends over Time*</a:t>
            </a:r>
          </a:p>
          <a:p>
            <a:pPr algn="ctr"/>
            <a:r>
              <a:rPr lang="en-US" sz="1400" dirty="0">
                <a:solidFill>
                  <a:schemeClr val="bg1"/>
                </a:solidFill>
                <a:latin typeface="Times New Roman" panose="02020603050405020304" pitchFamily="18" charset="0"/>
                <a:cs typeface="Times New Roman" panose="02020603050405020304" pitchFamily="18" charset="0"/>
              </a:rPr>
              <a:t>Morale</a:t>
            </a:r>
          </a:p>
          <a:p>
            <a:pPr algn="ctr"/>
            <a:r>
              <a:rPr lang="en-US" sz="1400" dirty="0">
                <a:solidFill>
                  <a:schemeClr val="bg1"/>
                </a:solidFill>
                <a:latin typeface="Times New Roman" panose="02020603050405020304" pitchFamily="18" charset="0"/>
                <a:cs typeface="Times New Roman" panose="02020603050405020304" pitchFamily="18" charset="0"/>
              </a:rPr>
              <a:t>Cohesion</a:t>
            </a:r>
          </a:p>
          <a:p>
            <a:pPr algn="ctr"/>
            <a:r>
              <a:rPr lang="en-US" sz="1400" dirty="0">
                <a:solidFill>
                  <a:schemeClr val="bg1"/>
                </a:solidFill>
                <a:latin typeface="Times New Roman" panose="02020603050405020304" pitchFamily="18" charset="0"/>
                <a:cs typeface="Times New Roman" panose="02020603050405020304" pitchFamily="18" charset="0"/>
              </a:rPr>
              <a:t>Fatigue*</a:t>
            </a:r>
          </a:p>
          <a:p>
            <a:pPr algn="ct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835967" y="1239262"/>
            <a:ext cx="2815964"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BEHAVIORAL (MORAL)</a:t>
            </a:r>
          </a:p>
        </p:txBody>
      </p:sp>
      <p:sp>
        <p:nvSpPr>
          <p:cNvPr id="3" name="TextBox 2"/>
          <p:cNvSpPr txBox="1"/>
          <p:nvPr/>
        </p:nvSpPr>
        <p:spPr>
          <a:xfrm>
            <a:off x="7101176" y="1621760"/>
            <a:ext cx="4617739" cy="2431435"/>
          </a:xfrm>
          <a:prstGeom prst="rect">
            <a:avLst/>
          </a:prstGeom>
          <a:noFill/>
        </p:spPr>
        <p:txBody>
          <a:bodyPr wrap="non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Relationship of Physical &amp; Moral Factors*</a:t>
            </a:r>
          </a:p>
          <a:p>
            <a:pPr algn="ctr"/>
            <a:r>
              <a:rPr lang="en-US" sz="1600" dirty="0">
                <a:solidFill>
                  <a:schemeClr val="bg1"/>
                </a:solidFill>
                <a:latin typeface="Times New Roman" panose="02020603050405020304" pitchFamily="18" charset="0"/>
                <a:cs typeface="Times New Roman" panose="02020603050405020304" pitchFamily="18" charset="0"/>
              </a:rPr>
              <a:t>Interaction of Firepower, Mobility, Dispersion*</a:t>
            </a:r>
          </a:p>
          <a:p>
            <a:pPr algn="ctr"/>
            <a:r>
              <a:rPr lang="en-US" sz="1600" dirty="0">
                <a:solidFill>
                  <a:schemeClr val="bg1"/>
                </a:solidFill>
                <a:latin typeface="Times New Roman" panose="02020603050405020304" pitchFamily="18" charset="0"/>
                <a:cs typeface="Times New Roman" panose="02020603050405020304" pitchFamily="18" charset="0"/>
              </a:rPr>
              <a:t>Combat Intensity*</a:t>
            </a:r>
          </a:p>
          <a:p>
            <a:pPr algn="ctr"/>
            <a:r>
              <a:rPr lang="en-US" sz="1600" dirty="0">
                <a:solidFill>
                  <a:schemeClr val="bg1"/>
                </a:solidFill>
                <a:latin typeface="Times New Roman" panose="02020603050405020304" pitchFamily="18" charset="0"/>
                <a:cs typeface="Times New Roman" panose="02020603050405020304" pitchFamily="18" charset="0"/>
              </a:rPr>
              <a:t>Friction*</a:t>
            </a:r>
          </a:p>
          <a:p>
            <a:pPr algn="ctr"/>
            <a:r>
              <a:rPr lang="en-US" sz="1600" dirty="0">
                <a:solidFill>
                  <a:schemeClr val="bg1"/>
                </a:solidFill>
                <a:latin typeface="Times New Roman" panose="02020603050405020304" pitchFamily="18" charset="0"/>
                <a:cs typeface="Times New Roman" panose="02020603050405020304" pitchFamily="18" charset="0"/>
              </a:rPr>
              <a:t>Defensive Posture*</a:t>
            </a:r>
          </a:p>
          <a:p>
            <a:pPr algn="ctr"/>
            <a:r>
              <a:rPr lang="en-US" sz="1600" dirty="0">
                <a:solidFill>
                  <a:schemeClr val="bg1"/>
                </a:solidFill>
                <a:latin typeface="Times New Roman" panose="02020603050405020304" pitchFamily="18" charset="0"/>
                <a:cs typeface="Times New Roman" panose="02020603050405020304" pitchFamily="18" charset="0"/>
              </a:rPr>
              <a:t>Momentum</a:t>
            </a:r>
          </a:p>
          <a:p>
            <a:pPr algn="ctr"/>
            <a:r>
              <a:rPr lang="en-US" sz="1600" dirty="0">
                <a:solidFill>
                  <a:schemeClr val="bg1"/>
                </a:solidFill>
                <a:latin typeface="Times New Roman" panose="02020603050405020304" pitchFamily="18" charset="0"/>
                <a:cs typeface="Times New Roman" panose="02020603050405020304" pitchFamily="18" charset="0"/>
              </a:rPr>
              <a:t>Time &amp; Space</a:t>
            </a:r>
          </a:p>
          <a:p>
            <a:pPr algn="ctr"/>
            <a:r>
              <a:rPr lang="en-US" sz="1600" dirty="0">
                <a:solidFill>
                  <a:schemeClr val="bg1"/>
                </a:solidFill>
                <a:latin typeface="Times New Roman" panose="02020603050405020304" pitchFamily="18" charset="0"/>
                <a:cs typeface="Times New Roman" panose="02020603050405020304" pitchFamily="18" charset="0"/>
              </a:rPr>
              <a:t>Chance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94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6787" y="1140990"/>
            <a:ext cx="3546945" cy="30049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941" y="1140991"/>
            <a:ext cx="5342191" cy="3004982"/>
          </a:xfrm>
          <a:prstGeom prst="rect">
            <a:avLst/>
          </a:prstGeom>
        </p:spPr>
      </p:pic>
      <p:sp>
        <p:nvSpPr>
          <p:cNvPr id="6" name="Title 1"/>
          <p:cNvSpPr txBox="1">
            <a:spLocks/>
          </p:cNvSpPr>
          <p:nvPr/>
        </p:nvSpPr>
        <p:spPr>
          <a:xfrm>
            <a:off x="939134" y="245090"/>
            <a:ext cx="10667901"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chemeClr val="bg1"/>
                </a:solidFill>
                <a:latin typeface="Times New Roman" panose="02020603050405020304" pitchFamily="18" charset="0"/>
                <a:cs typeface="Times New Roman" panose="02020603050405020304" pitchFamily="18" charset="0"/>
              </a:rPr>
              <a:t>Firepower, Dispersion, and Casualty Rates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00523" y="4321076"/>
            <a:ext cx="9345121" cy="2308324"/>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[P]</a:t>
            </a:r>
            <a:r>
              <a:rPr lang="en-US" sz="2400" dirty="0" err="1">
                <a:solidFill>
                  <a:schemeClr val="bg1"/>
                </a:solidFill>
                <a:latin typeface="Times New Roman" panose="02020603050405020304" pitchFamily="18" charset="0"/>
                <a:cs typeface="Times New Roman" panose="02020603050405020304" pitchFamily="18" charset="0"/>
              </a:rPr>
              <a:t>assion</a:t>
            </a:r>
            <a:r>
              <a:rPr lang="en-US" sz="2400" dirty="0">
                <a:solidFill>
                  <a:schemeClr val="bg1"/>
                </a:solidFill>
                <a:latin typeface="Times New Roman" panose="02020603050405020304" pitchFamily="18" charset="0"/>
                <a:cs typeface="Times New Roman" panose="02020603050405020304" pitchFamily="18" charset="0"/>
              </a:rPr>
              <a:t>, emotion, and fear [are] the fundamental characteristics of combat… No one who has participated in combat can disagree with this </a:t>
            </a:r>
            <a:r>
              <a:rPr lang="en-US" sz="2400" dirty="0" err="1">
                <a:solidFill>
                  <a:schemeClr val="bg1"/>
                </a:solidFill>
                <a:latin typeface="Times New Roman" panose="02020603050405020304" pitchFamily="18" charset="0"/>
                <a:cs typeface="Times New Roman" panose="02020603050405020304" pitchFamily="18" charset="0"/>
              </a:rPr>
              <a:t>Clausewitzean</a:t>
            </a:r>
            <a:r>
              <a:rPr lang="en-US" sz="2400" dirty="0">
                <a:solidFill>
                  <a:schemeClr val="bg1"/>
                </a:solidFill>
                <a:latin typeface="Times New Roman" panose="02020603050405020304" pitchFamily="18" charset="0"/>
                <a:cs typeface="Times New Roman" panose="02020603050405020304" pitchFamily="18" charset="0"/>
              </a:rPr>
              <a:t> emphasis on passion, emotion, and fear. </a:t>
            </a:r>
            <a:r>
              <a:rPr lang="en-US" sz="2400" b="1" dirty="0">
                <a:solidFill>
                  <a:schemeClr val="bg1"/>
                </a:solidFill>
                <a:latin typeface="Times New Roman" panose="02020603050405020304" pitchFamily="18" charset="0"/>
                <a:cs typeface="Times New Roman" panose="02020603050405020304" pitchFamily="18" charset="0"/>
              </a:rPr>
              <a:t>Without doubt, the single most distinctive and pervasive characteristic of combat is fear: fear in a lethal environment. </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Dupuy</a:t>
            </a:r>
            <a:r>
              <a:rPr lang="en-US" sz="2400" dirty="0">
                <a:solidFill>
                  <a:schemeClr val="bg1"/>
                </a:solidFill>
                <a:latin typeface="Times New Roman" panose="02020603050405020304" pitchFamily="18" charset="0"/>
                <a:cs typeface="Times New Roman" panose="02020603050405020304" pitchFamily="18" charset="0"/>
              </a:rPr>
              <a:t>, “The Fundamental Information Base for Modeling Human Behavior in Combat” (1989)]</a:t>
            </a:r>
          </a:p>
        </p:txBody>
      </p:sp>
    </p:spTree>
    <p:extLst>
      <p:ext uri="{BB962C8B-B14F-4D97-AF65-F5344CB8AC3E}">
        <p14:creationId xmlns:p14="http://schemas.microsoft.com/office/powerpoint/2010/main" val="40083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295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39134" y="245090"/>
            <a:ext cx="10667901"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chemeClr val="bg1"/>
                </a:solidFill>
                <a:latin typeface="Times New Roman" panose="02020603050405020304" pitchFamily="18" charset="0"/>
                <a:cs typeface="Times New Roman" panose="02020603050405020304" pitchFamily="18" charset="0"/>
              </a:rPr>
              <a:t>Relative Combat Effectiveness</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12395" y="1154594"/>
            <a:ext cx="10894142" cy="5632311"/>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Clear and consistent patterns in historical combat data led </a:t>
            </a:r>
            <a:r>
              <a:rPr lang="en-US" sz="2400" dirty="0" err="1">
                <a:solidFill>
                  <a:schemeClr val="bg1"/>
                </a:solidFill>
                <a:latin typeface="Times New Roman" panose="02020603050405020304" pitchFamily="18" charset="0"/>
                <a:cs typeface="Times New Roman" panose="02020603050405020304" pitchFamily="18" charset="0"/>
              </a:rPr>
              <a:t>Dupuy</a:t>
            </a:r>
            <a:r>
              <a:rPr lang="en-US" sz="2400" dirty="0">
                <a:solidFill>
                  <a:schemeClr val="bg1"/>
                </a:solidFill>
                <a:latin typeface="Times New Roman" panose="02020603050405020304" pitchFamily="18" charset="0"/>
                <a:cs typeface="Times New Roman" panose="02020603050405020304" pitchFamily="18" charset="0"/>
              </a:rPr>
              <a:t> to conclude that superior effectiveness on the battlefield was attributable to moral and behavioral (human) factors. The factors most important to combat effectiveness are:</a:t>
            </a:r>
          </a:p>
          <a:p>
            <a:pPr marL="457200"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err="1">
                <a:solidFill>
                  <a:schemeClr val="bg1"/>
                </a:solidFill>
                <a:latin typeface="Times New Roman" panose="02020603050405020304" pitchFamily="18" charset="0"/>
                <a:cs typeface="Times New Roman" panose="02020603050405020304" pitchFamily="18" charset="0"/>
              </a:rPr>
              <a:t>Dupuy</a:t>
            </a:r>
            <a:r>
              <a:rPr lang="en-US" sz="2400" dirty="0">
                <a:solidFill>
                  <a:schemeClr val="bg1"/>
                </a:solidFill>
                <a:latin typeface="Times New Roman" panose="02020603050405020304" pitchFamily="18" charset="0"/>
                <a:cs typeface="Times New Roman" panose="02020603050405020304" pitchFamily="18" charset="0"/>
              </a:rPr>
              <a:t> believed the influence of intangible human factors on combat outcomes could be measured in the aggregate, but was skeptical they could be parsed out discreetly. This included a blend of human and operational factors:</a:t>
            </a:r>
          </a:p>
          <a:p>
            <a:pPr marL="457200"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He did think that human factors were the most substantial of the combat variables. Therefore any model or theory of combat that failed to account for them would invariably be inaccurate.</a:t>
            </a:r>
          </a:p>
        </p:txBody>
      </p:sp>
      <p:grpSp>
        <p:nvGrpSpPr>
          <p:cNvPr id="9" name="Group 8"/>
          <p:cNvGrpSpPr/>
          <p:nvPr/>
        </p:nvGrpSpPr>
        <p:grpSpPr>
          <a:xfrm>
            <a:off x="1409251" y="2275135"/>
            <a:ext cx="8316411" cy="1107996"/>
            <a:chOff x="107576" y="5287276"/>
            <a:chExt cx="8316411" cy="1107996"/>
          </a:xfrm>
        </p:grpSpPr>
        <p:sp>
          <p:nvSpPr>
            <p:cNvPr id="7" name="TextBox 6"/>
            <p:cNvSpPr txBox="1"/>
            <p:nvPr/>
          </p:nvSpPr>
          <p:spPr>
            <a:xfrm>
              <a:off x="107576" y="5287276"/>
              <a:ext cx="2473754" cy="1107996"/>
            </a:xfrm>
            <a:prstGeom prst="rect">
              <a:avLst/>
            </a:prstGeom>
            <a:noFill/>
          </p:spPr>
          <p:txBody>
            <a:bodyPr wrap="none" rtlCol="0">
              <a:spAutoFit/>
            </a:bodyPr>
            <a:lstStyle/>
            <a:p>
              <a:pPr marL="914400" lvl="1"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Leadership</a:t>
              </a:r>
            </a:p>
            <a:p>
              <a:pPr marL="914400" lvl="1"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Training</a:t>
              </a:r>
            </a:p>
            <a:p>
              <a:endParaRPr lang="en-US" dirty="0"/>
            </a:p>
          </p:txBody>
        </p:sp>
        <p:sp>
          <p:nvSpPr>
            <p:cNvPr id="8" name="TextBox 7"/>
            <p:cNvSpPr txBox="1"/>
            <p:nvPr/>
          </p:nvSpPr>
          <p:spPr>
            <a:xfrm>
              <a:off x="2979868" y="5287276"/>
              <a:ext cx="5444119" cy="1107996"/>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Morale; which may or may not include</a:t>
              </a:r>
            </a:p>
            <a:p>
              <a:pPr marL="457200" indent="-4572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Cohesion</a:t>
              </a:r>
            </a:p>
            <a:p>
              <a:endParaRPr lang="en-US" dirty="0"/>
            </a:p>
          </p:txBody>
        </p:sp>
      </p:grpSp>
      <p:grpSp>
        <p:nvGrpSpPr>
          <p:cNvPr id="11" name="Group 10"/>
          <p:cNvGrpSpPr/>
          <p:nvPr/>
        </p:nvGrpSpPr>
        <p:grpSpPr>
          <a:xfrm>
            <a:off x="1874741" y="4114800"/>
            <a:ext cx="7850921" cy="1846659"/>
            <a:chOff x="1874741" y="4149409"/>
            <a:chExt cx="7850921" cy="1846659"/>
          </a:xfrm>
        </p:grpSpPr>
        <p:sp>
          <p:nvSpPr>
            <p:cNvPr id="6" name="TextBox 5"/>
            <p:cNvSpPr txBox="1"/>
            <p:nvPr/>
          </p:nvSpPr>
          <p:spPr>
            <a:xfrm>
              <a:off x="1874741" y="4149409"/>
              <a:ext cx="6366808" cy="1846659"/>
            </a:xfrm>
            <a:prstGeom prst="rect">
              <a:avLst/>
            </a:prstGeom>
            <a:noFill/>
          </p:spPr>
          <p:txBody>
            <a:bodyPr wrap="none" rtlCol="0">
              <a:spAutoFit/>
            </a:bodyPr>
            <a:lstStyle/>
            <a:p>
              <a:pPr marL="285750" lvl="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Logistical effectiveness</a:t>
              </a:r>
            </a:p>
            <a:p>
              <a:pPr marL="285750" lvl="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Time and Space</a:t>
              </a:r>
            </a:p>
            <a:p>
              <a:pPr marL="285750" lvl="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Momentum</a:t>
              </a:r>
            </a:p>
            <a:p>
              <a:pPr marL="285750" lvl="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Technical Command, Control, Communications</a:t>
              </a:r>
            </a:p>
            <a:p>
              <a:endParaRPr lang="en-US" dirty="0"/>
            </a:p>
          </p:txBody>
        </p:sp>
        <p:sp>
          <p:nvSpPr>
            <p:cNvPr id="10" name="TextBox 9"/>
            <p:cNvSpPr txBox="1"/>
            <p:nvPr/>
          </p:nvSpPr>
          <p:spPr>
            <a:xfrm>
              <a:off x="7803341" y="4149409"/>
              <a:ext cx="1922321" cy="1477328"/>
            </a:xfrm>
            <a:prstGeom prst="rect">
              <a:avLst/>
            </a:prstGeom>
            <a:noFill/>
          </p:spPr>
          <p:txBody>
            <a:bodyPr wrap="none" rtlCol="0">
              <a:spAutoFit/>
            </a:bodyPr>
            <a:lstStyle/>
            <a:p>
              <a:pPr marL="285750" lvl="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Intelligence</a:t>
              </a:r>
            </a:p>
            <a:p>
              <a:pPr marL="285750" lvl="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Initiative</a:t>
              </a:r>
            </a:p>
            <a:p>
              <a:pPr marL="285750" lvl="0" indent="-28575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Chance</a:t>
              </a:r>
            </a:p>
            <a:p>
              <a:endParaRPr lang="en-US" dirty="0"/>
            </a:p>
          </p:txBody>
        </p:sp>
      </p:grpSp>
    </p:spTree>
    <p:extLst>
      <p:ext uri="{BB962C8B-B14F-4D97-AF65-F5344CB8AC3E}">
        <p14:creationId xmlns:p14="http://schemas.microsoft.com/office/powerpoint/2010/main" val="2497297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9404</TotalTime>
  <Words>1322</Words>
  <Application>Microsoft Office PowerPoint</Application>
  <PresentationFormat>Widescreen</PresentationFormat>
  <Paragraphs>131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Circumstantial Variables of Combat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Capabilities</dc:title>
  <dc:creator>Shawn Woodford</dc:creator>
  <cp:lastModifiedBy>Chris Lawrence</cp:lastModifiedBy>
  <cp:revision>156</cp:revision>
  <dcterms:created xsi:type="dcterms:W3CDTF">2016-04-20T12:47:28Z</dcterms:created>
  <dcterms:modified xsi:type="dcterms:W3CDTF">2022-10-06T19:10:18Z</dcterms:modified>
</cp:coreProperties>
</file>